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CCFF"/>
    <a:srgbClr val="FF99CC"/>
    <a:srgbClr val="99CCFF"/>
    <a:srgbClr val="6699FF"/>
    <a:srgbClr val="FF7C80"/>
    <a:srgbClr val="99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9" autoAdjust="0"/>
    <p:restoredTop sz="94939" autoAdjust="0"/>
  </p:normalViewPr>
  <p:slideViewPr>
    <p:cSldViewPr>
      <p:cViewPr>
        <p:scale>
          <a:sx n="75" d="100"/>
          <a:sy n="75" d="100"/>
        </p:scale>
        <p:origin x="1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876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2558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4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FEF2-0287-4CC5-9D85-1C99F2B925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84EF0-FDE0-4763-9291-525FF2D9E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099-F480-465D-AB76-D3A053CAF6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4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63970-9049-4073-8F94-A8A1DC82C4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9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4A61-7F52-4141-B49E-6DAEB8E1D7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7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E5EC5-8405-42D1-825C-26D63D3845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DC43B-F8D6-49F2-BD6D-9F11587EDD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9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3F92-E966-465A-91C8-CA9377664C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959A-0D9F-445D-B6D0-26547DD3D5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F03AC-F4B5-4ED4-A07F-B92A34AE6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C1FCB-9791-4890-9538-7B5D599639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9D9A-06B0-4524-B9FE-334423F2CB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B9EC33-808B-4ABA-9061-F87A2AEA69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138238"/>
            <a:ext cx="7239000" cy="112395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ru-RU" sz="3600" smtClean="0"/>
              <a:t>Электротехника и электроника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054" y="2852936"/>
            <a:ext cx="7239000" cy="1752600"/>
          </a:xfrm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ru-RU" dirty="0" smtClean="0"/>
              <a:t>Усилители</a:t>
            </a:r>
            <a:endParaRPr lang="ru-RU" dirty="0" smtClean="0"/>
          </a:p>
        </p:txBody>
      </p:sp>
      <p:pic>
        <p:nvPicPr>
          <p:cNvPr id="1026" name="Picture 2" descr="http://www.realsound.su/wp-content/uploads/2008/12/d183d181d0b8d0bb-maestro-platin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00511"/>
            <a:ext cx="44577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Диапазон частот</a:t>
            </a:r>
            <a:endParaRPr lang="ru-RU" dirty="0"/>
          </a:p>
        </p:txBody>
      </p:sp>
      <p:pic>
        <p:nvPicPr>
          <p:cNvPr id="4098" name="Picture 2" descr="http://www.slider.by/user/image/Obzor/microlab6321-2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632"/>
            <a:ext cx="7164288" cy="536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 bwMode="auto">
          <a:xfrm>
            <a:off x="2267744" y="1916832"/>
            <a:ext cx="0" cy="381642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Прямая соединительная линия 7"/>
          <p:cNvCxnSpPr/>
          <p:nvPr/>
        </p:nvCxnSpPr>
        <p:spPr bwMode="auto">
          <a:xfrm>
            <a:off x="5364088" y="1916832"/>
            <a:ext cx="0" cy="381642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660232" y="1700808"/>
            <a:ext cx="248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A = </a:t>
            </a:r>
            <a:r>
              <a:rPr lang="ru-RU" sz="3200" dirty="0">
                <a:solidFill>
                  <a:srgbClr val="FF0000"/>
                </a:solidFill>
                <a:sym typeface="Symbol" panose="05050102010706020507" pitchFamily="18" charset="2"/>
              </a:rPr>
              <a:t></a:t>
            </a:r>
            <a:r>
              <a:rPr lang="ru-RU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6дБ</a:t>
            </a:r>
          </a:p>
          <a:p>
            <a:r>
              <a:rPr 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F = 200 – 8 000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2464" y="3494644"/>
            <a:ext cx="2681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B050"/>
                </a:solidFill>
                <a:sym typeface="Symbol" panose="05050102010706020507" pitchFamily="18" charset="2"/>
              </a:rPr>
              <a:t></a:t>
            </a:r>
            <a:r>
              <a:rPr lang="en-US" sz="3200" dirty="0" smtClean="0">
                <a:solidFill>
                  <a:srgbClr val="00B050"/>
                </a:solidFill>
                <a:sym typeface="Symbol" panose="05050102010706020507" pitchFamily="18" charset="2"/>
              </a:rPr>
              <a:t>A </a:t>
            </a:r>
            <a:r>
              <a:rPr lang="en-US" sz="3200" dirty="0">
                <a:solidFill>
                  <a:srgbClr val="00B050"/>
                </a:solidFill>
                <a:sym typeface="Symbol" panose="05050102010706020507" pitchFamily="18" charset="2"/>
              </a:rPr>
              <a:t>= 25</a:t>
            </a:r>
            <a:r>
              <a:rPr lang="ru-RU" sz="3200" dirty="0" smtClean="0">
                <a:solidFill>
                  <a:srgbClr val="00B050"/>
                </a:solidFill>
                <a:sym typeface="Symbol" panose="05050102010706020507" pitchFamily="18" charset="2"/>
              </a:rPr>
              <a:t>дБ</a:t>
            </a:r>
          </a:p>
          <a:p>
            <a:r>
              <a:rPr lang="en-US" sz="3200" dirty="0" smtClean="0">
                <a:solidFill>
                  <a:srgbClr val="00B050"/>
                </a:solidFill>
                <a:sym typeface="Symbol" panose="05050102010706020507" pitchFamily="18" charset="2"/>
              </a:rPr>
              <a:t>F = 100 – 19 000</a:t>
            </a:r>
            <a:endParaRPr lang="ru-RU" sz="3200" dirty="0">
              <a:solidFill>
                <a:srgbClr val="00B05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 bwMode="auto">
          <a:xfrm>
            <a:off x="1691680" y="1916832"/>
            <a:ext cx="0" cy="381642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Прямая соединительная линия 17"/>
          <p:cNvCxnSpPr/>
          <p:nvPr/>
        </p:nvCxnSpPr>
        <p:spPr bwMode="auto">
          <a:xfrm>
            <a:off x="6084168" y="1916832"/>
            <a:ext cx="0" cy="381642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6738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Коэффициент усиления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503078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Показывает во сколько раз усиливается напряжение (ток, мощность).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Пример: усилить сигнал от микрофона (</a:t>
            </a:r>
            <a:r>
              <a:rPr lang="en-US" dirty="0" smtClean="0"/>
              <a:t>~0,3 </a:t>
            </a:r>
            <a:r>
              <a:rPr lang="ru-RU" dirty="0" smtClean="0"/>
              <a:t>мВ) до стандартного уровня (1,23 В):</a:t>
            </a:r>
          </a:p>
          <a:p>
            <a:pPr marL="0" indent="0">
              <a:buNone/>
            </a:pPr>
            <a:r>
              <a:rPr lang="en-US" dirty="0" smtClean="0"/>
              <a:t>K = 1,23/0,0003 = 400</a:t>
            </a:r>
          </a:p>
          <a:p>
            <a:pPr marL="0" indent="0">
              <a:buNone/>
            </a:pPr>
            <a:r>
              <a:rPr lang="ru-RU" dirty="0" smtClean="0"/>
              <a:t>А = 20 </a:t>
            </a:r>
            <a:r>
              <a:rPr lang="en-US" dirty="0" err="1" smtClean="0"/>
              <a:t>lg</a:t>
            </a:r>
            <a:r>
              <a:rPr lang="en-US" dirty="0" smtClean="0"/>
              <a:t> 400 = 52 </a:t>
            </a:r>
            <a:r>
              <a:rPr lang="ru-RU" dirty="0" smtClean="0"/>
              <a:t>дБ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4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Неравномерность </a:t>
            </a:r>
            <a:r>
              <a:rPr lang="ru-RU" dirty="0" smtClean="0"/>
              <a:t>АЧХ</a:t>
            </a:r>
            <a:endParaRPr lang="ru-RU" dirty="0"/>
          </a:p>
        </p:txBody>
      </p:sp>
      <p:pic>
        <p:nvPicPr>
          <p:cNvPr id="4" name="Picture 2" descr="http://www.slider.by/user/image/Obzor/microlab6321-2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44625"/>
            <a:ext cx="7164288" cy="536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 bwMode="auto">
          <a:xfrm>
            <a:off x="2627784" y="1916832"/>
            <a:ext cx="0" cy="381642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Прямая соединительная линия 5"/>
          <p:cNvCxnSpPr/>
          <p:nvPr/>
        </p:nvCxnSpPr>
        <p:spPr bwMode="auto">
          <a:xfrm>
            <a:off x="5004048" y="1844824"/>
            <a:ext cx="0" cy="381642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660232" y="1700808"/>
            <a:ext cx="248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F = </a:t>
            </a:r>
            <a:r>
              <a:rPr lang="ru-RU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00 – </a:t>
            </a:r>
            <a:r>
              <a:rPr lang="ru-RU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5</a:t>
            </a:r>
            <a:r>
              <a:rPr 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 000</a:t>
            </a:r>
            <a:endParaRPr lang="ru-RU" sz="32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ru-RU" sz="3200" dirty="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A = </a:t>
            </a:r>
            <a:r>
              <a:rPr lang="ru-RU" sz="3200" dirty="0">
                <a:solidFill>
                  <a:srgbClr val="FF0000"/>
                </a:solidFill>
                <a:sym typeface="Symbol" panose="05050102010706020507" pitchFamily="18" charset="2"/>
              </a:rPr>
              <a:t>7</a:t>
            </a:r>
            <a:r>
              <a:rPr lang="ru-RU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дБ</a:t>
            </a:r>
            <a:endParaRPr lang="ru-RU" sz="32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 bwMode="auto">
          <a:xfrm flipH="1">
            <a:off x="683568" y="2852936"/>
            <a:ext cx="5832648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Прямая соединительная линия 10"/>
          <p:cNvCxnSpPr/>
          <p:nvPr/>
        </p:nvCxnSpPr>
        <p:spPr bwMode="auto">
          <a:xfrm flipH="1">
            <a:off x="683568" y="2348880"/>
            <a:ext cx="5832648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1959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Чувствительность усилителя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Чувствительность</a:t>
            </a:r>
            <a:r>
              <a:rPr lang="ru-RU" dirty="0"/>
              <a:t>, определяемая минимальным напряжением, током или мощностью на входе электронного усилителя, при которых обеспечивается заданное превышение полезного сигнала над шумами усилителя или заданные напряжение, ток или мощность в его </a:t>
            </a:r>
            <a:r>
              <a:rPr lang="ru-RU" dirty="0" smtClean="0"/>
              <a:t>нагрузке.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16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 шума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Напряжение шума, привносимое в полезный сигнал элементами усилителя.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1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Коэффициент нелинейных искажений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5541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Величина </a:t>
            </a:r>
            <a:r>
              <a:rPr lang="ru-RU" dirty="0"/>
              <a:t>для количественной оценки нелинейных искажений, равная отношению среднеквадратичной суммы спектральных компонентов выходного сигнала, отсутствующих в спектре входного сигнала, к среднеквадратичной сумме спектральных компонентов входного </a:t>
            </a:r>
            <a:r>
              <a:rPr lang="ru-RU" dirty="0" smtClean="0"/>
              <a:t>сигнала.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4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1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5030787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Электронный усилитель </a:t>
            </a:r>
            <a:r>
              <a:rPr lang="ru-RU" dirty="0"/>
              <a:t>— </a:t>
            </a:r>
            <a:r>
              <a:rPr lang="ru-RU" dirty="0" smtClean="0"/>
              <a:t>электронный прибор, предназначенный для усиления </a:t>
            </a:r>
            <a:r>
              <a:rPr lang="ru-RU" dirty="0"/>
              <a:t>электрических </a:t>
            </a:r>
            <a:r>
              <a:rPr lang="ru-RU" dirty="0" smtClean="0"/>
              <a:t>сигналов за счет дополнительного источника энергии, </a:t>
            </a:r>
            <a:r>
              <a:rPr lang="ru-RU" dirty="0"/>
              <a:t>в усилительных элементах которого используется явление электрической проводимости в газах, вакууме </a:t>
            </a:r>
            <a:r>
              <a:rPr lang="ru-RU" dirty="0" smtClean="0"/>
              <a:t>и/или </a:t>
            </a:r>
            <a:r>
              <a:rPr lang="ru-RU" dirty="0"/>
              <a:t>полупроводниках.</a:t>
            </a:r>
          </a:p>
        </p:txBody>
      </p:sp>
    </p:spTree>
    <p:extLst>
      <p:ext uri="{BB962C8B-B14F-4D97-AF65-F5344CB8AC3E}">
        <p14:creationId xmlns:p14="http://schemas.microsoft.com/office/powerpoint/2010/main" val="154877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по способу усиления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Аналоговые усилители</a:t>
            </a:r>
          </a:p>
          <a:p>
            <a:r>
              <a:rPr lang="ru-RU" dirty="0" smtClean="0"/>
              <a:t>Цифровые усилители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823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по элементной базе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Ламповый усилитель</a:t>
            </a:r>
          </a:p>
          <a:p>
            <a:r>
              <a:rPr lang="ru-RU" dirty="0" smtClean="0"/>
              <a:t>Полупроводниковый усилитель</a:t>
            </a:r>
          </a:p>
          <a:p>
            <a:r>
              <a:rPr lang="ru-RU" dirty="0" smtClean="0"/>
              <a:t>Гибридный усилитель</a:t>
            </a:r>
          </a:p>
          <a:p>
            <a:r>
              <a:rPr lang="ru-RU" dirty="0" smtClean="0"/>
              <a:t>Квантовый усилитель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141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по диапазону частот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Усилитель постоянного тока</a:t>
            </a:r>
          </a:p>
          <a:p>
            <a:r>
              <a:rPr lang="ru-RU" dirty="0" smtClean="0"/>
              <a:t>Усилитель низкой частоты</a:t>
            </a:r>
          </a:p>
          <a:p>
            <a:r>
              <a:rPr lang="ru-RU" dirty="0" smtClean="0"/>
              <a:t>Усилитель высокой частоты</a:t>
            </a:r>
          </a:p>
          <a:p>
            <a:r>
              <a:rPr lang="ru-RU" dirty="0" smtClean="0"/>
              <a:t>Импульсный усилитель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74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по полосе частот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Широкополосный (апериодический) усилитель</a:t>
            </a:r>
          </a:p>
          <a:p>
            <a:r>
              <a:rPr lang="ru-RU" dirty="0" smtClean="0"/>
              <a:t>Полосовой усилитель</a:t>
            </a:r>
          </a:p>
          <a:p>
            <a:r>
              <a:rPr lang="ru-RU" dirty="0" smtClean="0"/>
              <a:t>Селективный усилитель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21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нормируемые параметры усилителей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8072065" cy="5030787"/>
          </a:xfrm>
        </p:spPr>
        <p:txBody>
          <a:bodyPr/>
          <a:lstStyle/>
          <a:p>
            <a:r>
              <a:rPr lang="ru-RU" dirty="0" smtClean="0"/>
              <a:t>Диапазон частот</a:t>
            </a:r>
          </a:p>
          <a:p>
            <a:r>
              <a:rPr lang="ru-RU" dirty="0" smtClean="0"/>
              <a:t>Коэффициент усиления</a:t>
            </a:r>
          </a:p>
          <a:p>
            <a:r>
              <a:rPr lang="ru-RU" dirty="0" smtClean="0"/>
              <a:t>Неравномерность АЧХ</a:t>
            </a:r>
          </a:p>
          <a:p>
            <a:r>
              <a:rPr lang="ru-RU" dirty="0" smtClean="0"/>
              <a:t>Чувствительность</a:t>
            </a:r>
          </a:p>
          <a:p>
            <a:r>
              <a:rPr lang="ru-RU" dirty="0" smtClean="0"/>
              <a:t>Уровень шума</a:t>
            </a:r>
          </a:p>
          <a:p>
            <a:r>
              <a:rPr lang="ru-RU" dirty="0" smtClean="0"/>
              <a:t>Коэффициент нелинейных искажений</a:t>
            </a:r>
          </a:p>
          <a:p>
            <a:r>
              <a:rPr lang="ru-RU" dirty="0" smtClean="0"/>
              <a:t>Входное сопротивление</a:t>
            </a:r>
          </a:p>
          <a:p>
            <a:r>
              <a:rPr lang="ru-RU" dirty="0" smtClean="0"/>
              <a:t>Выходное сопротивление</a:t>
            </a:r>
          </a:p>
          <a:p>
            <a:r>
              <a:rPr lang="ru-RU" dirty="0" smtClean="0"/>
              <a:t>Максимальное выходное напряжение</a:t>
            </a:r>
          </a:p>
          <a:p>
            <a:r>
              <a:rPr lang="ru-RU" dirty="0" smtClean="0"/>
              <a:t>Максимальная выходная мощность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Децибел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70013" y="1827213"/>
                <a:ext cx="7313612" cy="47701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Децибел – логарифмическая единица уровней, затуханий и усилений.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По мощности: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По напряжению (току):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0013" y="1827213"/>
                <a:ext cx="7313612" cy="4770139"/>
              </a:xfrm>
              <a:blipFill rotWithShape="0">
                <a:blip r:embed="rId2"/>
                <a:stretch>
                  <a:fillRect l="-1835" t="-1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/>
          <p:cNvSpPr/>
          <p:nvPr/>
        </p:nvSpPr>
        <p:spPr bwMode="auto">
          <a:xfrm>
            <a:off x="5868144" y="4869160"/>
            <a:ext cx="2520280" cy="1224136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Диапазон частот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9889" y="1444625"/>
            <a:ext cx="7313612" cy="227240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Диапазон частот – от минимальной до максимальной – в котором сохраняются заявленные характеристики усилителя, в частности, неравномерность АЧХ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6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Затмение">
  <a:themeElements>
    <a:clrScheme name="Затмение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Затмение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Затмение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4208</TotalTime>
  <Words>315</Words>
  <Application>Microsoft Office PowerPoint</Application>
  <PresentationFormat>Экран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Cambria Math</vt:lpstr>
      <vt:lpstr>Symbol</vt:lpstr>
      <vt:lpstr>Times New Roman</vt:lpstr>
      <vt:lpstr>Verdana</vt:lpstr>
      <vt:lpstr>Wingdings</vt:lpstr>
      <vt:lpstr>Затмение</vt:lpstr>
      <vt:lpstr>Электротехника и электроника</vt:lpstr>
      <vt:lpstr>Определение</vt:lpstr>
      <vt:lpstr>Классификация по способу усиления</vt:lpstr>
      <vt:lpstr>Классификация по элементной базе</vt:lpstr>
      <vt:lpstr>Классификация по диапазону частот</vt:lpstr>
      <vt:lpstr>Классификация по полосе частот</vt:lpstr>
      <vt:lpstr>Основные нормируемые параметры усилителей</vt:lpstr>
      <vt:lpstr>Децибел</vt:lpstr>
      <vt:lpstr>Диапазон частот</vt:lpstr>
      <vt:lpstr>Диапазон частот</vt:lpstr>
      <vt:lpstr>Коэффициент усиления</vt:lpstr>
      <vt:lpstr>Неравномерность АЧХ</vt:lpstr>
      <vt:lpstr>Чувствительность усилителя</vt:lpstr>
      <vt:lpstr>Уровень шума</vt:lpstr>
      <vt:lpstr>Коэффициент нелинейных искажений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Вспомогательные элементы и узлы ЭВМ</dc:title>
  <dc:creator>Maxim</dc:creator>
  <cp:lastModifiedBy>Томчук М.Н.</cp:lastModifiedBy>
  <cp:revision>132</cp:revision>
  <dcterms:modified xsi:type="dcterms:W3CDTF">2013-11-11T07:46:22Z</dcterms:modified>
</cp:coreProperties>
</file>