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7" r:id="rId30"/>
    <p:sldId id="288" r:id="rId31"/>
    <p:sldId id="284" r:id="rId32"/>
    <p:sldId id="285" r:id="rId33"/>
    <p:sldId id="286" r:id="rId34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FFCCFF"/>
    <a:srgbClr val="FF99CC"/>
    <a:srgbClr val="99CCFF"/>
    <a:srgbClr val="6699FF"/>
    <a:srgbClr val="FF7C80"/>
    <a:srgbClr val="99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9" autoAdjust="0"/>
    <p:restoredTop sz="94939" autoAdjust="0"/>
  </p:normalViewPr>
  <p:slideViewPr>
    <p:cSldViewPr>
      <p:cViewPr varScale="1">
        <p:scale>
          <a:sx n="75" d="100"/>
          <a:sy n="75" d="100"/>
        </p:scale>
        <p:origin x="1110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876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52558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741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DFEF2-0287-4CC5-9D85-1C99F2B9250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81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84EF0-FDE0-4763-9291-525FF2D9EF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65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78099-F480-465D-AB76-D3A053CAF6A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641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370013" y="1827213"/>
            <a:ext cx="7313612" cy="4114800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63970-9049-4073-8F94-A8A1DC82C4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69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54A61-7F52-4141-B49E-6DAEB8E1D72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97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E5EC5-8405-42D1-825C-26D63D3845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4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DC43B-F8D6-49F2-BD6D-9F11587EDD8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92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D3F92-E966-465A-91C8-CA9377664C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8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5959A-0D9F-445D-B6D0-26547DD3D5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58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F03AC-F4B5-4ED4-A07F-B92A34AE6F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9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C1FCB-9791-4890-9538-7B5D599639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67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09D9A-06B0-4524-B9FE-334423F2CB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54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BB9EC33-808B-4ABA-9061-F87A2AEA69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png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3038" y="1138238"/>
            <a:ext cx="7239000" cy="112395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ru-RU" sz="3600" smtClean="0"/>
              <a:t>Электротехника и электроника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0054" y="2852936"/>
            <a:ext cx="7239000" cy="1752600"/>
          </a:xfrm>
          <a:noFill/>
        </p:spPr>
        <p:txBody>
          <a:bodyPr lIns="90488" tIns="44450" rIns="90488" bIns="44450"/>
          <a:lstStyle/>
          <a:p>
            <a:pPr marL="342900" indent="-342900" eaLnBrk="1" hangingPunct="1"/>
            <a:r>
              <a:rPr lang="ru-RU" dirty="0" smtClean="0"/>
              <a:t>Операционные усилители</a:t>
            </a:r>
          </a:p>
        </p:txBody>
      </p:sp>
      <p:pic>
        <p:nvPicPr>
          <p:cNvPr id="2" name="Picture 2" descr="http://www.radioradar.net/files/Image/news/electronics_news/11-2007/lmp7707_lmp7708_lmp77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477606"/>
            <a:ext cx="5004048" cy="338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Неинвертирующий</a:t>
            </a:r>
            <a:r>
              <a:rPr lang="ru-RU" dirty="0" smtClean="0"/>
              <a:t> усилитель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645024"/>
            <a:ext cx="9144000" cy="3212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</a:t>
            </a:r>
            <a:r>
              <a:rPr lang="en-US" baseline="-25000" dirty="0" smtClean="0"/>
              <a:t>+</a:t>
            </a:r>
            <a:r>
              <a:rPr lang="en-US" dirty="0" smtClean="0"/>
              <a:t> = Vin</a:t>
            </a:r>
          </a:p>
          <a:p>
            <a:pPr marL="0" indent="0">
              <a:buNone/>
            </a:pPr>
            <a:r>
              <a:rPr lang="en-US" dirty="0" smtClean="0"/>
              <a:t>V</a:t>
            </a:r>
            <a:r>
              <a:rPr lang="en-US" baseline="-25000" dirty="0" smtClean="0"/>
              <a:t>–</a:t>
            </a:r>
            <a:r>
              <a:rPr lang="en-US" dirty="0" smtClean="0"/>
              <a:t> = </a:t>
            </a:r>
            <a:r>
              <a:rPr lang="en-US" dirty="0" err="1" smtClean="0"/>
              <a:t>Vout</a:t>
            </a:r>
            <a:r>
              <a:rPr lang="en-US" dirty="0" smtClean="0"/>
              <a:t> (R1/(R1+R2))</a:t>
            </a:r>
          </a:p>
          <a:p>
            <a:pPr marL="0" indent="0">
              <a:buNone/>
            </a:pPr>
            <a:r>
              <a:rPr lang="en-US" dirty="0" err="1" smtClean="0"/>
              <a:t>Vout</a:t>
            </a:r>
            <a:r>
              <a:rPr lang="en-US" dirty="0" smtClean="0"/>
              <a:t>=G(V</a:t>
            </a:r>
            <a:r>
              <a:rPr lang="en-US" baseline="-25000" dirty="0" smtClean="0"/>
              <a:t>+</a:t>
            </a:r>
            <a:r>
              <a:rPr lang="en-US" dirty="0" smtClean="0"/>
              <a:t> – </a:t>
            </a:r>
            <a:r>
              <a:rPr lang="en-US" dirty="0"/>
              <a:t>V</a:t>
            </a:r>
            <a:r>
              <a:rPr lang="en-US" baseline="-25000" dirty="0" smtClean="0"/>
              <a:t>–</a:t>
            </a:r>
            <a:r>
              <a:rPr lang="en-US" dirty="0" smtClean="0"/>
              <a:t>)=G(Vin–</a:t>
            </a:r>
            <a:r>
              <a:rPr lang="en-US" dirty="0" err="1" smtClean="0"/>
              <a:t>Vout</a:t>
            </a:r>
            <a:r>
              <a:rPr lang="en-US" dirty="0" smtClean="0"/>
              <a:t> </a:t>
            </a:r>
            <a:r>
              <a:rPr lang="en-US" dirty="0"/>
              <a:t>(R1/(R1+R2</a:t>
            </a:r>
            <a:r>
              <a:rPr lang="en-US" dirty="0" smtClean="0"/>
              <a:t>)))</a:t>
            </a:r>
          </a:p>
          <a:p>
            <a:pPr marL="0" indent="0">
              <a:buNone/>
            </a:pPr>
            <a:r>
              <a:rPr lang="en-US" dirty="0" err="1" smtClean="0"/>
              <a:t>Vout</a:t>
            </a:r>
            <a:r>
              <a:rPr lang="en-US" dirty="0"/>
              <a:t> </a:t>
            </a:r>
            <a:r>
              <a:rPr lang="en-US" dirty="0" smtClean="0"/>
              <a:t>(1+G(R1</a:t>
            </a:r>
            <a:r>
              <a:rPr lang="en-US" dirty="0"/>
              <a:t>/(R1+R2</a:t>
            </a:r>
            <a:r>
              <a:rPr lang="en-US" dirty="0" smtClean="0"/>
              <a:t>))) = G Vin</a:t>
            </a:r>
          </a:p>
          <a:p>
            <a:pPr marL="0" indent="0">
              <a:buNone/>
            </a:pPr>
            <a:r>
              <a:rPr lang="en-US" dirty="0" smtClean="0"/>
              <a:t>K = </a:t>
            </a:r>
            <a:r>
              <a:rPr lang="en-US" dirty="0" err="1" smtClean="0"/>
              <a:t>Vout</a:t>
            </a:r>
            <a:r>
              <a:rPr lang="en-US" dirty="0" smtClean="0"/>
              <a:t>/Vin = G/(1+G(R1</a:t>
            </a:r>
            <a:r>
              <a:rPr lang="en-US" dirty="0"/>
              <a:t>/(R1+R2</a:t>
            </a:r>
            <a:r>
              <a:rPr lang="en-US" dirty="0" smtClean="0"/>
              <a:t>))) = </a:t>
            </a:r>
          </a:p>
          <a:p>
            <a:pPr marL="0" indent="0">
              <a:buNone/>
            </a:pPr>
            <a:r>
              <a:rPr lang="en-US" dirty="0" smtClean="0"/>
              <a:t>= (G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ru-RU" sz="3200" dirty="0" smtClean="0">
                <a:sym typeface="Symbol" panose="05050102010706020507" pitchFamily="18" charset="2"/>
              </a:rPr>
              <a:t></a:t>
            </a:r>
            <a:r>
              <a:rPr lang="en-US" sz="3200" dirty="0" smtClean="0">
                <a:sym typeface="Symbol" panose="05050102010706020507" pitchFamily="18" charset="2"/>
              </a:rPr>
              <a:t>) 1/(</a:t>
            </a:r>
            <a:r>
              <a:rPr lang="en-US" dirty="0"/>
              <a:t>R1/(R1+R2</a:t>
            </a:r>
            <a:r>
              <a:rPr lang="en-US" dirty="0" smtClean="0"/>
              <a:t>)) = 1 + R2/R1</a:t>
            </a:r>
            <a:endParaRPr lang="ru-RU" dirty="0"/>
          </a:p>
        </p:txBody>
      </p:sp>
      <p:pic>
        <p:nvPicPr>
          <p:cNvPr id="4098" name="Picture 2" descr="Файл:Opamp noninv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84994"/>
            <a:ext cx="4896544" cy="245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01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Внимание, вопрос:</a:t>
            </a:r>
            <a:endParaRPr lang="ru-RU" dirty="0"/>
          </a:p>
        </p:txBody>
      </p:sp>
      <p:sp>
        <p:nvSpPr>
          <p:cNvPr id="4" name="Равнобедренный треугольник 3"/>
          <p:cNvSpPr/>
          <p:nvPr/>
        </p:nvSpPr>
        <p:spPr bwMode="auto">
          <a:xfrm rot="19800000">
            <a:off x="3248364" y="1966032"/>
            <a:ext cx="1754115" cy="1512168"/>
          </a:xfrm>
          <a:prstGeom prst="triangle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 bwMode="auto">
          <a:xfrm>
            <a:off x="1941041" y="2464321"/>
            <a:ext cx="1800200" cy="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cxnSp>
        <p:nvCxnSpPr>
          <p:cNvPr id="8" name="Прямая соединительная линия 7"/>
          <p:cNvCxnSpPr/>
          <p:nvPr/>
        </p:nvCxnSpPr>
        <p:spPr bwMode="auto">
          <a:xfrm flipH="1">
            <a:off x="5263018" y="2924944"/>
            <a:ext cx="1800200" cy="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cxnSp>
        <p:nvCxnSpPr>
          <p:cNvPr id="9" name="Прямая соединительная линия 8"/>
          <p:cNvCxnSpPr/>
          <p:nvPr/>
        </p:nvCxnSpPr>
        <p:spPr bwMode="auto">
          <a:xfrm>
            <a:off x="5940152" y="2924944"/>
            <a:ext cx="0" cy="1368152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11" name="Прямая соединительная линия 10"/>
          <p:cNvCxnSpPr/>
          <p:nvPr/>
        </p:nvCxnSpPr>
        <p:spPr bwMode="auto">
          <a:xfrm flipH="1">
            <a:off x="3275856" y="4293096"/>
            <a:ext cx="2664296" cy="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Прямая соединительная линия 12"/>
          <p:cNvCxnSpPr/>
          <p:nvPr/>
        </p:nvCxnSpPr>
        <p:spPr bwMode="auto">
          <a:xfrm flipH="1">
            <a:off x="3275856" y="3284984"/>
            <a:ext cx="465385" cy="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Прямая соединительная линия 14"/>
          <p:cNvCxnSpPr/>
          <p:nvPr/>
        </p:nvCxnSpPr>
        <p:spPr bwMode="auto">
          <a:xfrm>
            <a:off x="3275856" y="3284984"/>
            <a:ext cx="0" cy="1008112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741241" y="2279278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+</a:t>
            </a:r>
            <a:endParaRPr lang="ru-RU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3802683" y="297311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–</a:t>
            </a:r>
            <a:endParaRPr lang="ru-RU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1096045" y="2221355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Vin</a:t>
            </a:r>
            <a:endParaRPr lang="ru-RU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7128284" y="271150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Vout</a:t>
            </a:r>
            <a:endParaRPr lang="ru-RU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416035" y="4864483"/>
            <a:ext cx="20839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0066FF"/>
                </a:solidFill>
              </a:rPr>
              <a:t>K = </a:t>
            </a:r>
            <a:endParaRPr lang="ru-RU" sz="6600" dirty="0">
              <a:solidFill>
                <a:srgbClr val="0066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38665" y="4864483"/>
            <a:ext cx="9971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?</a:t>
            </a:r>
            <a:endParaRPr lang="ru-RU" sz="66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3968" y="4864483"/>
            <a:ext cx="9971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0066FF"/>
                </a:solidFill>
              </a:rPr>
              <a:t>1</a:t>
            </a:r>
            <a:endParaRPr lang="ru-RU" sz="6600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2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Инвертирующий усилитель</a:t>
            </a:r>
            <a:endParaRPr lang="ru-RU" dirty="0"/>
          </a:p>
        </p:txBody>
      </p:sp>
      <p:sp>
        <p:nvSpPr>
          <p:cNvPr id="16" name="Равнобедренный треугольник 15"/>
          <p:cNvSpPr/>
          <p:nvPr/>
        </p:nvSpPr>
        <p:spPr bwMode="auto">
          <a:xfrm rot="19800000">
            <a:off x="3248364" y="1533985"/>
            <a:ext cx="1754115" cy="1512168"/>
          </a:xfrm>
          <a:prstGeom prst="triangle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 bwMode="auto">
          <a:xfrm flipH="1">
            <a:off x="5263018" y="2492897"/>
            <a:ext cx="1800200" cy="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cxnSp>
        <p:nvCxnSpPr>
          <p:cNvPr id="19" name="Прямая соединительная линия 18"/>
          <p:cNvCxnSpPr/>
          <p:nvPr/>
        </p:nvCxnSpPr>
        <p:spPr bwMode="auto">
          <a:xfrm flipH="1">
            <a:off x="2457491" y="3638472"/>
            <a:ext cx="818366" cy="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sm" len="sm"/>
          </a:ln>
          <a:effectLst/>
        </p:spPr>
      </p:cxnSp>
      <p:cxnSp>
        <p:nvCxnSpPr>
          <p:cNvPr id="20" name="Прямая соединительная линия 19"/>
          <p:cNvCxnSpPr/>
          <p:nvPr/>
        </p:nvCxnSpPr>
        <p:spPr bwMode="auto">
          <a:xfrm flipH="1">
            <a:off x="2690184" y="2132856"/>
            <a:ext cx="5263" cy="405692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Прямая соединительная линия 20"/>
          <p:cNvCxnSpPr/>
          <p:nvPr/>
        </p:nvCxnSpPr>
        <p:spPr bwMode="auto">
          <a:xfrm flipH="1">
            <a:off x="3275856" y="2852937"/>
            <a:ext cx="465385" cy="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Прямая соединительная линия 21"/>
          <p:cNvCxnSpPr/>
          <p:nvPr/>
        </p:nvCxnSpPr>
        <p:spPr bwMode="auto">
          <a:xfrm>
            <a:off x="3275856" y="2852937"/>
            <a:ext cx="0" cy="805543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741241" y="1847231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+</a:t>
            </a:r>
            <a:endParaRPr lang="ru-RU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3802683" y="2541065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–</a:t>
            </a:r>
            <a:endParaRPr lang="ru-RU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819282" y="3119780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Vin</a:t>
            </a:r>
            <a:endParaRPr lang="ru-RU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7128284" y="2279455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Vout</a:t>
            </a:r>
            <a:endParaRPr lang="ru-RU" sz="2800" dirty="0"/>
          </a:p>
        </p:txBody>
      </p:sp>
      <p:cxnSp>
        <p:nvCxnSpPr>
          <p:cNvPr id="29" name="Прямая соединительная линия 28"/>
          <p:cNvCxnSpPr/>
          <p:nvPr/>
        </p:nvCxnSpPr>
        <p:spPr bwMode="auto">
          <a:xfrm>
            <a:off x="5868144" y="2499814"/>
            <a:ext cx="0" cy="113718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sp>
        <p:nvSpPr>
          <p:cNvPr id="30" name="Прямоугольник 29"/>
          <p:cNvSpPr/>
          <p:nvPr/>
        </p:nvSpPr>
        <p:spPr bwMode="auto">
          <a:xfrm rot="16200000">
            <a:off x="4535996" y="3339900"/>
            <a:ext cx="288032" cy="648072"/>
          </a:xfrm>
          <a:prstGeom prst="rect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73421" y="2910538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</a:t>
            </a:r>
            <a:r>
              <a:rPr lang="ru-RU" sz="2800" dirty="0" smtClean="0"/>
              <a:t>1</a:t>
            </a:r>
            <a:endParaRPr lang="ru-RU" sz="2800" dirty="0"/>
          </a:p>
        </p:txBody>
      </p:sp>
      <p:cxnSp>
        <p:nvCxnSpPr>
          <p:cNvPr id="39" name="Прямая соединительная линия 38"/>
          <p:cNvCxnSpPr/>
          <p:nvPr/>
        </p:nvCxnSpPr>
        <p:spPr bwMode="auto">
          <a:xfrm flipH="1">
            <a:off x="2457491" y="2561199"/>
            <a:ext cx="465385" cy="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4359999" y="3085006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</a:t>
            </a:r>
            <a:r>
              <a:rPr lang="ru-RU" sz="2800" dirty="0" smtClean="0"/>
              <a:t>2</a:t>
            </a:r>
            <a:endParaRPr lang="ru-RU" sz="2800" dirty="0"/>
          </a:p>
        </p:txBody>
      </p:sp>
      <p:sp>
        <p:nvSpPr>
          <p:cNvPr id="41" name="Объект 2"/>
          <p:cNvSpPr>
            <a:spLocks noGrp="1"/>
          </p:cNvSpPr>
          <p:nvPr>
            <p:ph idx="1"/>
          </p:nvPr>
        </p:nvSpPr>
        <p:spPr>
          <a:xfrm>
            <a:off x="0" y="3677774"/>
            <a:ext cx="9144000" cy="3212976"/>
          </a:xfrm>
        </p:spPr>
        <p:txBody>
          <a:bodyPr/>
          <a:lstStyle/>
          <a:p>
            <a:pPr marL="0" indent="0">
              <a:buNone/>
            </a:pPr>
            <a:r>
              <a:rPr lang="en-US" sz="2700" dirty="0" smtClean="0"/>
              <a:t>V</a:t>
            </a:r>
            <a:r>
              <a:rPr lang="en-US" sz="2700" baseline="-25000" dirty="0" smtClean="0"/>
              <a:t>+</a:t>
            </a:r>
            <a:r>
              <a:rPr lang="en-US" sz="2700" dirty="0" smtClean="0"/>
              <a:t> = 0</a:t>
            </a:r>
          </a:p>
          <a:p>
            <a:pPr marL="0" indent="0">
              <a:buNone/>
            </a:pPr>
            <a:r>
              <a:rPr lang="en-US" sz="2700" dirty="0" smtClean="0"/>
              <a:t>V</a:t>
            </a:r>
            <a:r>
              <a:rPr lang="en-US" sz="2700" baseline="-25000" dirty="0" smtClean="0"/>
              <a:t>–</a:t>
            </a:r>
            <a:r>
              <a:rPr lang="en-US" sz="2700" dirty="0" smtClean="0"/>
              <a:t> = Vin+(</a:t>
            </a:r>
            <a:r>
              <a:rPr lang="en-US" sz="2700" dirty="0" err="1" smtClean="0"/>
              <a:t>Vout</a:t>
            </a:r>
            <a:r>
              <a:rPr lang="en-US" sz="2700" dirty="0" smtClean="0"/>
              <a:t> – Vin)(R1/(R1+R2))</a:t>
            </a:r>
          </a:p>
          <a:p>
            <a:pPr marL="0" indent="0">
              <a:buNone/>
            </a:pPr>
            <a:r>
              <a:rPr lang="en-US" sz="2700" dirty="0" err="1" smtClean="0"/>
              <a:t>Vout</a:t>
            </a:r>
            <a:r>
              <a:rPr lang="en-US" sz="2700" dirty="0" smtClean="0"/>
              <a:t>=G(V</a:t>
            </a:r>
            <a:r>
              <a:rPr lang="en-US" sz="2700" baseline="-25000" dirty="0" smtClean="0"/>
              <a:t>+</a:t>
            </a:r>
            <a:r>
              <a:rPr lang="en-US" sz="2700" dirty="0" smtClean="0"/>
              <a:t>–V</a:t>
            </a:r>
            <a:r>
              <a:rPr lang="en-US" sz="2700" baseline="-25000" dirty="0" smtClean="0"/>
              <a:t>–</a:t>
            </a:r>
            <a:r>
              <a:rPr lang="en-US" sz="2700" dirty="0" smtClean="0"/>
              <a:t>)=–G(</a:t>
            </a:r>
            <a:r>
              <a:rPr lang="en-US" sz="2700" dirty="0"/>
              <a:t>Vin+(</a:t>
            </a:r>
            <a:r>
              <a:rPr lang="en-US" sz="2700" dirty="0" err="1" smtClean="0"/>
              <a:t>Vout</a:t>
            </a:r>
            <a:r>
              <a:rPr lang="en-US" sz="2700" dirty="0" smtClean="0"/>
              <a:t>–Vin</a:t>
            </a:r>
            <a:r>
              <a:rPr lang="en-US" sz="2700" dirty="0"/>
              <a:t>)(R1/(R1+R2))</a:t>
            </a:r>
            <a:r>
              <a:rPr lang="en-US" sz="2700" dirty="0" smtClean="0"/>
              <a:t>)</a:t>
            </a:r>
          </a:p>
          <a:p>
            <a:pPr marL="0" indent="0">
              <a:buNone/>
            </a:pPr>
            <a:r>
              <a:rPr lang="en-US" sz="2700" dirty="0" err="1" smtClean="0"/>
              <a:t>Vout</a:t>
            </a:r>
            <a:r>
              <a:rPr lang="en-US" sz="2700" dirty="0"/>
              <a:t> </a:t>
            </a:r>
            <a:r>
              <a:rPr lang="en-US" sz="2700" dirty="0" smtClean="0"/>
              <a:t>(1+G(R1</a:t>
            </a:r>
            <a:r>
              <a:rPr lang="en-US" sz="2700" dirty="0"/>
              <a:t>/(R1+R2</a:t>
            </a:r>
            <a:r>
              <a:rPr lang="en-US" sz="2700" dirty="0" smtClean="0"/>
              <a:t>))) = G Vin((R1</a:t>
            </a:r>
            <a:r>
              <a:rPr lang="en-US" sz="2700" dirty="0"/>
              <a:t>/(R1+R2</a:t>
            </a:r>
            <a:r>
              <a:rPr lang="en-US" sz="2700" dirty="0" smtClean="0"/>
              <a:t>)–1)</a:t>
            </a:r>
          </a:p>
          <a:p>
            <a:pPr marL="0" indent="0">
              <a:buNone/>
            </a:pPr>
            <a:endParaRPr lang="en-US" sz="2700" dirty="0"/>
          </a:p>
          <a:p>
            <a:pPr marL="0" indent="0" algn="r">
              <a:buNone/>
            </a:pPr>
            <a:r>
              <a:rPr lang="en-US" sz="2700" dirty="0" smtClean="0"/>
              <a:t>. . . </a:t>
            </a:r>
            <a:r>
              <a:rPr lang="en-US" sz="2700" dirty="0" smtClean="0">
                <a:sym typeface="Wingdings" panose="05000000000000000000" pitchFamily="2" charset="2"/>
              </a:rPr>
              <a:t></a:t>
            </a:r>
            <a:endParaRPr lang="en-US" sz="2700" dirty="0" smtClean="0"/>
          </a:p>
        </p:txBody>
      </p:sp>
      <p:cxnSp>
        <p:nvCxnSpPr>
          <p:cNvPr id="42" name="Прямая соединительная линия 41"/>
          <p:cNvCxnSpPr/>
          <p:nvPr/>
        </p:nvCxnSpPr>
        <p:spPr bwMode="auto">
          <a:xfrm flipH="1">
            <a:off x="3275857" y="3658480"/>
            <a:ext cx="1077452" cy="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Прямая соединительная линия 45"/>
          <p:cNvCxnSpPr/>
          <p:nvPr/>
        </p:nvCxnSpPr>
        <p:spPr bwMode="auto">
          <a:xfrm flipH="1">
            <a:off x="5006716" y="3658480"/>
            <a:ext cx="861428" cy="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Прямая соединительная линия 47"/>
          <p:cNvCxnSpPr/>
          <p:nvPr/>
        </p:nvCxnSpPr>
        <p:spPr bwMode="auto">
          <a:xfrm flipH="1">
            <a:off x="2690184" y="2132856"/>
            <a:ext cx="1051058" cy="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Прямая соединительная линия 50"/>
          <p:cNvCxnSpPr/>
          <p:nvPr/>
        </p:nvCxnSpPr>
        <p:spPr bwMode="auto">
          <a:xfrm flipH="1">
            <a:off x="960830" y="3636994"/>
            <a:ext cx="818366" cy="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52" name="Прямоугольник 51"/>
          <p:cNvSpPr/>
          <p:nvPr/>
        </p:nvSpPr>
        <p:spPr bwMode="auto">
          <a:xfrm rot="16200000">
            <a:off x="1986771" y="3312959"/>
            <a:ext cx="288032" cy="648072"/>
          </a:xfrm>
          <a:prstGeom prst="rect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46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-19022" y="1510"/>
                <a:ext cx="9144000" cy="685649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7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=0; </m:t>
                      </m:r>
                      <m:sSub>
                        <m:sSubPr>
                          <m:ctrlPr>
                            <a:rPr lang="en-US" sz="2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2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7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7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700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7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700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7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2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f>
                            <m:f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𝐺</m:t>
                      </m:r>
                      <m:sSub>
                        <m:sSubPr>
                          <m:ctrlPr>
                            <a:rPr lang="en-US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2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27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𝐺</m:t>
                          </m:r>
                          <m:f>
                            <m:f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700" b="0" dirty="0" smtClean="0"/>
              </a:p>
              <a:p>
                <a:pPr marL="0" indent="0">
                  <a:buNone/>
                </a:pPr>
                <a:r>
                  <a:rPr lang="ru-RU" sz="2700" dirty="0" smtClean="0"/>
                  <a:t>При </a:t>
                </a:r>
                <a:r>
                  <a:rPr lang="en-US" sz="2700" dirty="0" smtClean="0"/>
                  <a:t>G</a:t>
                </a:r>
                <a:r>
                  <a:rPr lang="en-US" sz="2700" dirty="0" smtClean="0">
                    <a:sym typeface="Wingdings" panose="05000000000000000000" pitchFamily="2" charset="2"/>
                  </a:rPr>
                  <a:t></a:t>
                </a:r>
                <a:r>
                  <a:rPr lang="en-US" sz="2700" dirty="0" smtClean="0">
                    <a:sym typeface="Symbol" panose="05050102010706020507" pitchFamily="18" charset="2"/>
                  </a:rPr>
                  <a:t>: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US" sz="27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f>
                            <m:f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700" b="0" dirty="0" smtClean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9022" y="1510"/>
                <a:ext cx="9144000" cy="6856490"/>
              </a:xfrm>
              <a:blipFill rotWithShape="0">
                <a:blip r:embed="rId2"/>
                <a:stretch>
                  <a:fillRect l="-12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98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Инвертирующий усилитель</a:t>
            </a:r>
            <a:endParaRPr lang="ru-RU" dirty="0"/>
          </a:p>
        </p:txBody>
      </p:sp>
      <p:sp>
        <p:nvSpPr>
          <p:cNvPr id="16" name="Равнобедренный треугольник 15"/>
          <p:cNvSpPr/>
          <p:nvPr/>
        </p:nvSpPr>
        <p:spPr bwMode="auto">
          <a:xfrm rot="19800000">
            <a:off x="3248364" y="1533985"/>
            <a:ext cx="1754115" cy="1512168"/>
          </a:xfrm>
          <a:prstGeom prst="triangle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 bwMode="auto">
          <a:xfrm flipH="1">
            <a:off x="5263018" y="2492897"/>
            <a:ext cx="1800200" cy="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stealth" w="med" len="lg"/>
            <a:tailEnd type="none" w="med" len="lg"/>
          </a:ln>
          <a:effectLst/>
        </p:spPr>
      </p:cxnSp>
      <p:cxnSp>
        <p:nvCxnSpPr>
          <p:cNvPr id="19" name="Прямая соединительная линия 18"/>
          <p:cNvCxnSpPr/>
          <p:nvPr/>
        </p:nvCxnSpPr>
        <p:spPr bwMode="auto">
          <a:xfrm flipH="1">
            <a:off x="2457491" y="3638472"/>
            <a:ext cx="818366" cy="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sm" len="sm"/>
          </a:ln>
          <a:effectLst/>
        </p:spPr>
      </p:cxnSp>
      <p:cxnSp>
        <p:nvCxnSpPr>
          <p:cNvPr id="20" name="Прямая соединительная линия 19"/>
          <p:cNvCxnSpPr/>
          <p:nvPr/>
        </p:nvCxnSpPr>
        <p:spPr bwMode="auto">
          <a:xfrm flipH="1">
            <a:off x="2690184" y="2132856"/>
            <a:ext cx="5263" cy="405692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Прямая соединительная линия 20"/>
          <p:cNvCxnSpPr/>
          <p:nvPr/>
        </p:nvCxnSpPr>
        <p:spPr bwMode="auto">
          <a:xfrm flipH="1">
            <a:off x="3275856" y="2852937"/>
            <a:ext cx="465385" cy="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Прямая соединительная линия 21"/>
          <p:cNvCxnSpPr/>
          <p:nvPr/>
        </p:nvCxnSpPr>
        <p:spPr bwMode="auto">
          <a:xfrm>
            <a:off x="3275856" y="2852937"/>
            <a:ext cx="0" cy="805543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741241" y="1847231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+</a:t>
            </a:r>
            <a:endParaRPr lang="ru-RU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3802683" y="2541065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–</a:t>
            </a:r>
            <a:endParaRPr lang="ru-RU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819282" y="3119780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Vin</a:t>
            </a:r>
            <a:endParaRPr lang="ru-RU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7128284" y="2279455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Vout</a:t>
            </a:r>
            <a:endParaRPr lang="ru-RU" sz="2800" dirty="0"/>
          </a:p>
        </p:txBody>
      </p:sp>
      <p:cxnSp>
        <p:nvCxnSpPr>
          <p:cNvPr id="29" name="Прямая соединительная линия 28"/>
          <p:cNvCxnSpPr/>
          <p:nvPr/>
        </p:nvCxnSpPr>
        <p:spPr bwMode="auto">
          <a:xfrm>
            <a:off x="5868144" y="2499814"/>
            <a:ext cx="0" cy="113718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sp>
        <p:nvSpPr>
          <p:cNvPr id="30" name="Прямоугольник 29"/>
          <p:cNvSpPr/>
          <p:nvPr/>
        </p:nvSpPr>
        <p:spPr bwMode="auto">
          <a:xfrm rot="16200000">
            <a:off x="4535996" y="3339900"/>
            <a:ext cx="288032" cy="648072"/>
          </a:xfrm>
          <a:prstGeom prst="rect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73421" y="2910538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</a:t>
            </a:r>
            <a:r>
              <a:rPr lang="ru-RU" sz="2800" dirty="0" smtClean="0"/>
              <a:t>1</a:t>
            </a:r>
            <a:endParaRPr lang="ru-RU" sz="2800" dirty="0"/>
          </a:p>
        </p:txBody>
      </p:sp>
      <p:cxnSp>
        <p:nvCxnSpPr>
          <p:cNvPr id="39" name="Прямая соединительная линия 38"/>
          <p:cNvCxnSpPr/>
          <p:nvPr/>
        </p:nvCxnSpPr>
        <p:spPr bwMode="auto">
          <a:xfrm flipH="1">
            <a:off x="2457491" y="2561199"/>
            <a:ext cx="465385" cy="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4359999" y="3085006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</a:t>
            </a:r>
            <a:r>
              <a:rPr lang="ru-RU" sz="2800" dirty="0" smtClean="0"/>
              <a:t>2</a:t>
            </a:r>
            <a:endParaRPr lang="ru-RU" sz="2800" dirty="0"/>
          </a:p>
        </p:txBody>
      </p:sp>
      <p:sp>
        <p:nvSpPr>
          <p:cNvPr id="41" name="Объект 2"/>
          <p:cNvSpPr>
            <a:spLocks noGrp="1"/>
          </p:cNvSpPr>
          <p:nvPr>
            <p:ph idx="1"/>
          </p:nvPr>
        </p:nvSpPr>
        <p:spPr>
          <a:xfrm>
            <a:off x="0" y="4443056"/>
            <a:ext cx="9144000" cy="2447694"/>
          </a:xfrm>
        </p:spPr>
        <p:txBody>
          <a:bodyPr/>
          <a:lstStyle/>
          <a:p>
            <a:pPr marL="0" indent="0">
              <a:buNone/>
            </a:pPr>
            <a:r>
              <a:rPr lang="en-US" sz="2700" dirty="0" smtClean="0"/>
              <a:t>i1 = i0+i2= i2</a:t>
            </a:r>
          </a:p>
          <a:p>
            <a:pPr marL="0" indent="0">
              <a:buNone/>
            </a:pPr>
            <a:r>
              <a:rPr lang="en-US" sz="2700" dirty="0" smtClean="0"/>
              <a:t>V– = V+ = 0</a:t>
            </a:r>
          </a:p>
          <a:p>
            <a:pPr marL="0" indent="0">
              <a:buNone/>
            </a:pPr>
            <a:r>
              <a:rPr lang="en-US" sz="2700" dirty="0" smtClean="0"/>
              <a:t>(0</a:t>
            </a:r>
            <a:r>
              <a:rPr lang="ru-RU" sz="2700" dirty="0" smtClean="0"/>
              <a:t> </a:t>
            </a:r>
            <a:r>
              <a:rPr lang="en-US" sz="2700" dirty="0" smtClean="0"/>
              <a:t>–</a:t>
            </a:r>
            <a:r>
              <a:rPr lang="ru-RU" sz="2700" dirty="0" smtClean="0"/>
              <a:t> </a:t>
            </a:r>
            <a:r>
              <a:rPr lang="en-US" sz="2700" dirty="0" smtClean="0"/>
              <a:t>Vin)/R</a:t>
            </a:r>
            <a:r>
              <a:rPr lang="ru-RU" sz="2700" dirty="0" smtClean="0"/>
              <a:t>1</a:t>
            </a:r>
            <a:r>
              <a:rPr lang="en-US" sz="2700" dirty="0" smtClean="0"/>
              <a:t> = (</a:t>
            </a:r>
            <a:r>
              <a:rPr lang="en-US" sz="2700" dirty="0" err="1" smtClean="0"/>
              <a:t>Vout</a:t>
            </a:r>
            <a:r>
              <a:rPr lang="en-US" sz="2700" dirty="0"/>
              <a:t> </a:t>
            </a:r>
            <a:r>
              <a:rPr lang="en-US" sz="2700" dirty="0" smtClean="0"/>
              <a:t>–</a:t>
            </a:r>
            <a:r>
              <a:rPr lang="ru-RU" sz="2700" dirty="0" smtClean="0"/>
              <a:t> 0)</a:t>
            </a:r>
            <a:r>
              <a:rPr lang="en-US" sz="2700" dirty="0" smtClean="0"/>
              <a:t>/R2</a:t>
            </a:r>
          </a:p>
          <a:p>
            <a:pPr marL="0" indent="0">
              <a:buNone/>
            </a:pPr>
            <a:r>
              <a:rPr lang="en-US" sz="2700" dirty="0" smtClean="0"/>
              <a:t>–Vin/R1 = </a:t>
            </a:r>
            <a:r>
              <a:rPr lang="en-US" sz="2700" dirty="0" err="1" smtClean="0"/>
              <a:t>Vout</a:t>
            </a:r>
            <a:r>
              <a:rPr lang="en-US" sz="2700" dirty="0" smtClean="0"/>
              <a:t>/R2</a:t>
            </a:r>
          </a:p>
          <a:p>
            <a:pPr marL="0" indent="0">
              <a:buNone/>
            </a:pPr>
            <a:r>
              <a:rPr lang="en-US" sz="2700" dirty="0" err="1" smtClean="0"/>
              <a:t>Vout</a:t>
            </a:r>
            <a:r>
              <a:rPr lang="en-US" sz="2700" dirty="0" smtClean="0"/>
              <a:t>/Vin = –R2/R1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 bwMode="auto">
          <a:xfrm flipH="1">
            <a:off x="3275857" y="3658480"/>
            <a:ext cx="1077452" cy="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Прямая соединительная линия 45"/>
          <p:cNvCxnSpPr/>
          <p:nvPr/>
        </p:nvCxnSpPr>
        <p:spPr bwMode="auto">
          <a:xfrm flipH="1">
            <a:off x="5006716" y="3658480"/>
            <a:ext cx="861428" cy="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Прямая соединительная линия 47"/>
          <p:cNvCxnSpPr/>
          <p:nvPr/>
        </p:nvCxnSpPr>
        <p:spPr bwMode="auto">
          <a:xfrm flipH="1">
            <a:off x="2690184" y="2132856"/>
            <a:ext cx="1051058" cy="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Прямая соединительная линия 50"/>
          <p:cNvCxnSpPr/>
          <p:nvPr/>
        </p:nvCxnSpPr>
        <p:spPr bwMode="auto">
          <a:xfrm flipH="1">
            <a:off x="960830" y="3636994"/>
            <a:ext cx="818366" cy="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52" name="Прямоугольник 51"/>
          <p:cNvSpPr/>
          <p:nvPr/>
        </p:nvSpPr>
        <p:spPr bwMode="auto">
          <a:xfrm rot="16200000">
            <a:off x="1986771" y="3312959"/>
            <a:ext cx="288032" cy="648072"/>
          </a:xfrm>
          <a:prstGeom prst="rect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27" name="Прямая соединительная линия 26"/>
          <p:cNvCxnSpPr/>
          <p:nvPr/>
        </p:nvCxnSpPr>
        <p:spPr bwMode="auto">
          <a:xfrm flipH="1">
            <a:off x="4147011" y="3933056"/>
            <a:ext cx="818366" cy="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28" name="Прямая соединительная линия 27"/>
          <p:cNvCxnSpPr/>
          <p:nvPr/>
        </p:nvCxnSpPr>
        <p:spPr bwMode="auto">
          <a:xfrm flipH="1">
            <a:off x="1942748" y="3933056"/>
            <a:ext cx="818366" cy="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2717411" y="369938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i</a:t>
            </a:r>
            <a:r>
              <a:rPr lang="ru-RU" sz="2800" dirty="0" smtClean="0">
                <a:solidFill>
                  <a:srgbClr val="FF0000"/>
                </a:solidFill>
              </a:rPr>
              <a:t>1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70882" y="3671446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i2</a:t>
            </a:r>
            <a:endParaRPr lang="ru-RU" sz="2800" dirty="0">
              <a:solidFill>
                <a:srgbClr val="FF0000"/>
              </a:solidFill>
            </a:endParaRPr>
          </a:p>
        </p:txBody>
      </p:sp>
      <p:cxnSp>
        <p:nvCxnSpPr>
          <p:cNvPr id="34" name="Прямая соединительная линия 33"/>
          <p:cNvCxnSpPr/>
          <p:nvPr/>
        </p:nvCxnSpPr>
        <p:spPr bwMode="auto">
          <a:xfrm flipH="1">
            <a:off x="3118127" y="3048856"/>
            <a:ext cx="3345" cy="413703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832644" y="2554290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i</a:t>
            </a:r>
            <a:r>
              <a:rPr lang="ru-RU" sz="2800" dirty="0" smtClean="0">
                <a:solidFill>
                  <a:srgbClr val="FF0000"/>
                </a:solidFill>
              </a:rPr>
              <a:t>0</a:t>
            </a:r>
            <a:endParaRPr lang="ru-R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38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Неинвертирующий</a:t>
            </a:r>
            <a:r>
              <a:rPr lang="ru-RU" dirty="0" smtClean="0"/>
              <a:t> сумматор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553395"/>
              </p:ext>
            </p:extLst>
          </p:nvPr>
        </p:nvGraphicFramePr>
        <p:xfrm>
          <a:off x="0" y="1556792"/>
          <a:ext cx="5875853" cy="4896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Image" r:id="rId3" imgW="3047400" imgH="2539440" progId="Photoshop.Image.55">
                  <p:embed/>
                </p:oleObj>
              </mc:Choice>
              <mc:Fallback>
                <p:oleObj name="Image" r:id="rId3" imgW="3047400" imgH="2539440" progId="Photoshop.Image.5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556792"/>
                        <a:ext cx="5875853" cy="4896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6084168" y="3535071"/>
            <a:ext cx="3059831" cy="3355679"/>
          </a:xfrm>
        </p:spPr>
        <p:txBody>
          <a:bodyPr/>
          <a:lstStyle/>
          <a:p>
            <a:pPr marL="0" indent="0">
              <a:buNone/>
            </a:pPr>
            <a:r>
              <a:rPr lang="en-US" sz="2700" dirty="0" err="1" smtClean="0"/>
              <a:t>Vout</a:t>
            </a:r>
            <a:r>
              <a:rPr lang="en-US" sz="2700" dirty="0" smtClean="0"/>
              <a:t> = K1Vin1+K2Vin2</a:t>
            </a:r>
          </a:p>
          <a:p>
            <a:pPr marL="0" indent="0">
              <a:buNone/>
            </a:pPr>
            <a:endParaRPr lang="ru-RU" sz="2700" dirty="0" smtClean="0"/>
          </a:p>
          <a:p>
            <a:pPr marL="0" indent="0">
              <a:buNone/>
            </a:pPr>
            <a:r>
              <a:rPr lang="en-US" sz="2700" dirty="0" smtClean="0"/>
              <a:t>K1 = R3/R1</a:t>
            </a:r>
          </a:p>
          <a:p>
            <a:pPr marL="0" indent="0">
              <a:buNone/>
            </a:pPr>
            <a:endParaRPr lang="ru-RU" sz="2700" dirty="0" smtClean="0"/>
          </a:p>
          <a:p>
            <a:pPr marL="0" indent="0">
              <a:buNone/>
            </a:pPr>
            <a:r>
              <a:rPr lang="en-US" sz="2700" dirty="0" smtClean="0"/>
              <a:t>K2 = R3/R2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/>
              <p:cNvSpPr txBox="1">
                <a:spLocks/>
              </p:cNvSpPr>
              <p:nvPr/>
            </p:nvSpPr>
            <p:spPr bwMode="auto">
              <a:xfrm>
                <a:off x="5652120" y="1766720"/>
                <a:ext cx="3491879" cy="1446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¡"/>
                  <a:defRPr sz="19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ru-RU" sz="2700" kern="0" dirty="0" smtClean="0"/>
                  <a:t>Если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70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700" i="1" ker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70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70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700" i="1" ker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700" i="1" ker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700" i="1" ker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70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7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7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7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7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b="0" i="1" kern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700" b="0" i="1" kern="0" smtClean="0">
                                  <a:latin typeface="Cambria Math" panose="02040503050406030204" pitchFamily="18" charset="0"/>
                                </a:rPr>
                                <m:t>𝑂𝐶</m:t>
                              </m:r>
                            </m:sub>
                          </m:sSub>
                        </m:num>
                        <m:den>
                          <m:r>
                            <a:rPr lang="en-US" sz="2700" b="0" i="1" kern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700" b="0" i="1" kern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700" kern="0" dirty="0" err="1" smtClean="0"/>
              </a:p>
            </p:txBody>
          </p:sp>
        </mc:Choice>
        <mc:Fallback xmlns="">
          <p:sp>
            <p:nvSpPr>
              <p:cNvPr id="7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2120" y="1766720"/>
                <a:ext cx="3491879" cy="1446256"/>
              </a:xfrm>
              <a:prstGeom prst="rect">
                <a:avLst/>
              </a:prstGeom>
              <a:blipFill rotWithShape="0">
                <a:blip r:embed="rId5"/>
                <a:stretch>
                  <a:fillRect l="-3316" t="-37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0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Инвертирующий сумматор</a:t>
            </a:r>
            <a:endParaRPr lang="ru-RU" dirty="0"/>
          </a:p>
        </p:txBody>
      </p:sp>
      <p:pic>
        <p:nvPicPr>
          <p:cNvPr id="6146" name="Picture 2" descr="File:Opampsumming.sv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6420704" cy="51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 V_\mathrm{out} = - R_\mathrm{f} \left( { V_1 \over  R_1 } + { V_2 \over R_2 } + \cdots + {V_n \over R_n} \right)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700808"/>
            <a:ext cx="6300700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68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Вычитатель</a:t>
            </a:r>
            <a:endParaRPr lang="ru-RU" dirty="0"/>
          </a:p>
        </p:txBody>
      </p:sp>
      <p:pic>
        <p:nvPicPr>
          <p:cNvPr id="10242" name="Picture 2" descr="File:Opamp-differential.sv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07" y="1700808"/>
            <a:ext cx="6100844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 V_\mathrm{out} = V_2 \left( { \left( R_\mathrm{f} + R_1 \right) R_\mathrm{g} \over \left( R_\mathrm{g} + R_2 \right) R_1} \right) - V_1 \left( {R_\mathrm{f} \over R_1} \right)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225" y="4293096"/>
            <a:ext cx="5920223" cy="89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5458124"/>
            <a:ext cx="2880320" cy="83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47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Вычитатель</a:t>
            </a:r>
            <a:r>
              <a:rPr lang="ru-RU" dirty="0" smtClean="0"/>
              <a:t> с высоким </a:t>
            </a:r>
            <a:r>
              <a:rPr lang="en-US" dirty="0" err="1" smtClean="0"/>
              <a:t>Zin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dirty="0" smtClean="0"/>
              <a:t>инструментальный усилитель)</a:t>
            </a:r>
            <a:endParaRPr lang="ru-RU" dirty="0"/>
          </a:p>
        </p:txBody>
      </p:sp>
      <p:pic>
        <p:nvPicPr>
          <p:cNvPr id="11266" name="Picture 2" descr="File:Opampinstrumentation.sv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37007"/>
            <a:ext cx="7975075" cy="51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57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Интегратор</a:t>
            </a:r>
            <a:endParaRPr lang="ru-RU" dirty="0"/>
          </a:p>
        </p:txBody>
      </p:sp>
      <p:pic>
        <p:nvPicPr>
          <p:cNvPr id="12290" name="Picture 2" descr="File:Opampintegrating.sv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0" y="1628800"/>
            <a:ext cx="7741571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 V_\mathrm{out} = \int_0^t - {V_\mathrm{in} \over RC} \, dt + V_\mathrm{initial},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388" y="5517232"/>
            <a:ext cx="4814239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56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Дифференциальный усилительный каскад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1628800"/>
            <a:ext cx="7776864" cy="510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Дифференциатор</a:t>
            </a:r>
            <a:endParaRPr lang="ru-RU" dirty="0"/>
          </a:p>
        </p:txBody>
      </p:sp>
      <p:pic>
        <p:nvPicPr>
          <p:cNvPr id="13314" name="Picture 2" descr="File:Opampdifferentiating.sv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71406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V_\mathrm{out} = - RC \left( {dV_\mathrm{in} \over dt} \right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869" y="5229200"/>
            <a:ext cx="3847928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35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Компаратор</a:t>
            </a:r>
            <a:endParaRPr lang="ru-RU" dirty="0"/>
          </a:p>
        </p:txBody>
      </p:sp>
      <p:pic>
        <p:nvPicPr>
          <p:cNvPr id="14338" name="Picture 2" descr="http://upload.wikimedia.org/wikipedia/commons/thumb/f/ff/Opampcomparator.svg/220px-Opampcomparator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132856"/>
            <a:ext cx="5602574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 V_\mathrm{out} = \left\{\begin{matrix} V_\mathrm{S+} &amp; V_1 &gt; V_2 \\ V_\mathrm{S-} &amp; V_1 &lt; V_2 \end{matrix}\right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931" y="4797152"/>
            <a:ext cx="5244583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42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Триггер </a:t>
            </a:r>
            <a:r>
              <a:rPr lang="ru-RU" dirty="0" err="1" smtClean="0"/>
              <a:t>Шмитта</a:t>
            </a:r>
            <a:endParaRPr lang="ru-RU" dirty="0"/>
          </a:p>
        </p:txBody>
      </p:sp>
      <p:pic>
        <p:nvPicPr>
          <p:cNvPr id="15362" name="Picture 2" descr="http://upload.wikimedia.org/wikipedia/commons/thumb/f/f4/Opampschmitt_xcircuit.svg/220px-Opampschmitt_xcircuit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4625"/>
            <a:ext cx="6030712" cy="342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Рис. 1. Петля гистерезиса. Подобная зависимость величин характерна для всех видов гистерезис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58179"/>
            <a:ext cx="4397474" cy="386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32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Гиратор (имитатор индуктивности)</a:t>
            </a:r>
            <a:endParaRPr lang="ru-RU" dirty="0"/>
          </a:p>
        </p:txBody>
      </p:sp>
      <p:pic>
        <p:nvPicPr>
          <p:cNvPr id="16386" name="Picture 2" descr="File:Gyrator.sv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648498"/>
            <a:ext cx="4078776" cy="52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11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Преобразователь отрицательного сопротивления</a:t>
            </a:r>
            <a:endParaRPr lang="ru-RU" dirty="0"/>
          </a:p>
        </p:txBody>
      </p:sp>
      <p:pic>
        <p:nvPicPr>
          <p:cNvPr id="17410" name="Picture 2" descr="File:Negative impedance converter.sv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864" y="1673424"/>
            <a:ext cx="4147661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R_\mathrm{in} = - R_3 \frac{R_1}{R_2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445224"/>
            <a:ext cx="268065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12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Прецизионный выпрямитель</a:t>
            </a:r>
            <a:endParaRPr lang="ru-RU" dirty="0"/>
          </a:p>
        </p:txBody>
      </p:sp>
      <p:pic>
        <p:nvPicPr>
          <p:cNvPr id="18434" name="Picture 2" descr="File:Super diode.sv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844824"/>
            <a:ext cx="5832648" cy="474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5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Пиковый детектор</a:t>
            </a:r>
            <a:endParaRPr lang="ru-RU" dirty="0"/>
          </a:p>
        </p:txBody>
      </p:sp>
      <p:pic>
        <p:nvPicPr>
          <p:cNvPr id="19458" name="Picture 2" descr="File:PeakDet.sv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1772816"/>
            <a:ext cx="6552728" cy="486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Логарифмический усилитель</a:t>
            </a:r>
            <a:endParaRPr lang="ru-RU" dirty="0"/>
          </a:p>
        </p:txBody>
      </p:sp>
      <p:pic>
        <p:nvPicPr>
          <p:cNvPr id="20482" name="Picture 2" descr="File:Opamplogarithm.sv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7313612" cy="365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v_\mathrm{out} = -V_{\gamma} \ln \left( \frac{v_\mathrm{in}}{I_\mathrm{S} \cdot R} \right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4" y="5517232"/>
            <a:ext cx="4222252" cy="105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2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Экспоненциальный усилитель</a:t>
            </a:r>
            <a:endParaRPr lang="ru-RU" dirty="0"/>
          </a:p>
        </p:txBody>
      </p:sp>
      <p:pic>
        <p:nvPicPr>
          <p:cNvPr id="21506" name="Picture 2" descr="http://upload.wikimedia.org/wikipedia/commons/thumb/d/d8/Opampexponential.svg/220px-Opampexponential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6"/>
            <a:ext cx="7341304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55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 опорного напряжения</a:t>
            </a:r>
            <a:endParaRPr lang="ru-RU" dirty="0"/>
          </a:p>
        </p:txBody>
      </p:sp>
      <p:pic>
        <p:nvPicPr>
          <p:cNvPr id="11266" name="Picture 2" descr="http://madelectronics.ru/i/i/302/11.4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894" y="1606158"/>
            <a:ext cx="5601849" cy="521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0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Дифференциальный каскад со стабилизатором тока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5776" y="1988840"/>
            <a:ext cx="4176464" cy="41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1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суммирования токов</a:t>
            </a:r>
            <a:endParaRPr lang="ru-RU" dirty="0"/>
          </a:p>
        </p:txBody>
      </p:sp>
      <p:pic>
        <p:nvPicPr>
          <p:cNvPr id="12290" name="Picture 2" descr="http://guitarwork.ru/electronic/firm/Bypass_Loop/Mini%20Mixer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80" y="1700808"/>
            <a:ext cx="8133353" cy="601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 bwMode="auto">
          <a:xfrm>
            <a:off x="683568" y="1700808"/>
            <a:ext cx="8000057" cy="115212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86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1724" y="301696"/>
            <a:ext cx="2978795" cy="109542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0"/>
            <a:ext cx="7313612" cy="1143000"/>
          </a:xfrm>
        </p:spPr>
        <p:txBody>
          <a:bodyPr/>
          <a:lstStyle/>
          <a:p>
            <a:r>
              <a:rPr lang="ru-RU" dirty="0" smtClean="0"/>
              <a:t>Решение системы линейных уравнений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2895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8270394" cy="530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87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дифференциальных уравнений</a:t>
            </a:r>
            <a:endParaRPr lang="ru-RU" dirty="0"/>
          </a:p>
        </p:txBody>
      </p:sp>
      <p:pic>
        <p:nvPicPr>
          <p:cNvPr id="9218" name="Picture 2" descr="http://podelise.ru/tw_files2/urls_464/4/d-3929/7z-docs/1_html_m41b7c93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892480" cy="29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0192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дифференциальных уравнений</a:t>
            </a:r>
          </a:p>
        </p:txBody>
      </p:sp>
      <p:pic>
        <p:nvPicPr>
          <p:cNvPr id="10242" name="Picture 2" descr="http://podelise.ru/tw_files2/urls_464/4/d-3929/7z-docs/1_html_m7c572d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6912"/>
            <a:ext cx="9014673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451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8611" y="74613"/>
            <a:ext cx="8316416" cy="1399183"/>
          </a:xfrm>
        </p:spPr>
        <p:txBody>
          <a:bodyPr/>
          <a:lstStyle/>
          <a:p>
            <a:r>
              <a:rPr lang="ru-RU" dirty="0" smtClean="0"/>
              <a:t>Усилитель с отрицательной обратной связью по синфазному сигналу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611" y="1916832"/>
            <a:ext cx="7932483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8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Операционный усилитель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827212"/>
            <a:ext cx="8712968" cy="503078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Операционный усилитель (ОУ, </a:t>
            </a:r>
            <a:r>
              <a:rPr lang="ru-RU" dirty="0" err="1"/>
              <a:t>OpAmp</a:t>
            </a:r>
            <a:r>
              <a:rPr lang="ru-RU" dirty="0"/>
              <a:t>) — усилитель постоянного тока с дифференциальным входом и, как правило, единственным выходом, имеющий высокий коэффициент усиления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почти всегда используются в схемах с глубокой отрицательной обратной связью, которая, благодаря высокому коэффициенту усиления ОУ, полностью определяет коэффициент передачи полученной схемы.</a:t>
            </a:r>
          </a:p>
        </p:txBody>
      </p:sp>
    </p:spTree>
    <p:extLst>
      <p:ext uri="{BB962C8B-B14F-4D97-AF65-F5344CB8AC3E}">
        <p14:creationId xmlns:p14="http://schemas.microsoft.com/office/powerpoint/2010/main" val="157505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Внешний вид ОУ</a:t>
            </a:r>
            <a:endParaRPr lang="ru-RU" dirty="0"/>
          </a:p>
        </p:txBody>
      </p:sp>
      <p:pic>
        <p:nvPicPr>
          <p:cNvPr id="2050" name="Picture 2" descr="File:K2-W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147" y="1444625"/>
            <a:ext cx="2880320" cy="540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le:OPAMP Pack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267455"/>
            <a:ext cx="6156176" cy="403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72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Обозначение ОУ</a:t>
            </a:r>
            <a:endParaRPr lang="ru-RU" dirty="0"/>
          </a:p>
        </p:txBody>
      </p:sp>
      <p:pic>
        <p:nvPicPr>
          <p:cNvPr id="3074" name="Picture 2" descr="File:Op-amp symbol.sv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80928"/>
            <a:ext cx="4066334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3848" y="5036983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Vout</a:t>
            </a:r>
            <a:r>
              <a:rPr lang="en-US" sz="3600" dirty="0" smtClean="0"/>
              <a:t> = (V</a:t>
            </a:r>
            <a:r>
              <a:rPr lang="en-US" sz="3600" baseline="-25000" dirty="0" smtClean="0"/>
              <a:t>+</a:t>
            </a:r>
            <a:r>
              <a:rPr lang="en-US" sz="3600" dirty="0" smtClean="0"/>
              <a:t> – V</a:t>
            </a:r>
            <a:r>
              <a:rPr lang="en-US" sz="3600" baseline="-25000" dirty="0" smtClean="0"/>
              <a:t>–</a:t>
            </a:r>
            <a:r>
              <a:rPr lang="en-US" sz="3600" dirty="0" smtClean="0"/>
              <a:t>) * K</a:t>
            </a:r>
            <a:endParaRPr lang="ru-RU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273086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Питание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827213"/>
            <a:ext cx="7640017" cy="217785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1. </a:t>
            </a:r>
            <a:r>
              <a:rPr lang="ru-RU" dirty="0" err="1" smtClean="0"/>
              <a:t>Двуполярное</a:t>
            </a:r>
            <a:r>
              <a:rPr lang="ru-RU" dirty="0" smtClean="0"/>
              <a:t> питание (например, 0В, +15В, –15В).</a:t>
            </a:r>
          </a:p>
          <a:p>
            <a:pPr marL="0" indent="0">
              <a:buNone/>
            </a:pPr>
            <a:r>
              <a:rPr lang="ru-RU" dirty="0" smtClean="0"/>
              <a:t>2. Униполярное питание (средняя точка создается искусственно):</a:t>
            </a:r>
          </a:p>
          <a:p>
            <a:pPr marL="0" indent="0">
              <a:buNone/>
            </a:pPr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2032534" y="5757552"/>
            <a:ext cx="523242" cy="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Прямая соединительная линия 7"/>
          <p:cNvCxnSpPr/>
          <p:nvPr/>
        </p:nvCxnSpPr>
        <p:spPr bwMode="auto">
          <a:xfrm>
            <a:off x="2032534" y="5901568"/>
            <a:ext cx="523242" cy="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Прямоугольник 9"/>
          <p:cNvSpPr/>
          <p:nvPr/>
        </p:nvSpPr>
        <p:spPr bwMode="auto">
          <a:xfrm>
            <a:off x="2915816" y="5577532"/>
            <a:ext cx="288032" cy="648072"/>
          </a:xfrm>
          <a:prstGeom prst="rect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 bwMode="auto">
          <a:xfrm>
            <a:off x="1259632" y="6669360"/>
            <a:ext cx="3850059" cy="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</p:spPr>
      </p:cxnSp>
      <p:cxnSp>
        <p:nvCxnSpPr>
          <p:cNvPr id="13" name="Прямая соединительная линия 12"/>
          <p:cNvCxnSpPr/>
          <p:nvPr/>
        </p:nvCxnSpPr>
        <p:spPr bwMode="auto">
          <a:xfrm>
            <a:off x="1259632" y="3933056"/>
            <a:ext cx="3850059" cy="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stealth" w="med" len="lg"/>
            <a:tailEnd type="stealth" w="med" len="lg"/>
          </a:ln>
          <a:effectLst/>
        </p:spPr>
      </p:cxnSp>
      <p:cxnSp>
        <p:nvCxnSpPr>
          <p:cNvPr id="14" name="Прямая соединительная линия 13"/>
          <p:cNvCxnSpPr/>
          <p:nvPr/>
        </p:nvCxnSpPr>
        <p:spPr bwMode="auto">
          <a:xfrm flipV="1">
            <a:off x="2267744" y="5901568"/>
            <a:ext cx="0" cy="767792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20" name="Прямая соединительная линия 19"/>
          <p:cNvCxnSpPr/>
          <p:nvPr/>
        </p:nvCxnSpPr>
        <p:spPr bwMode="auto">
          <a:xfrm>
            <a:off x="2032534" y="4581128"/>
            <a:ext cx="523242" cy="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Прямая соединительная линия 20"/>
          <p:cNvCxnSpPr/>
          <p:nvPr/>
        </p:nvCxnSpPr>
        <p:spPr bwMode="auto">
          <a:xfrm>
            <a:off x="2032534" y="4725144"/>
            <a:ext cx="523242" cy="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Прямая соединительная линия 21"/>
          <p:cNvCxnSpPr/>
          <p:nvPr/>
        </p:nvCxnSpPr>
        <p:spPr bwMode="auto">
          <a:xfrm flipV="1">
            <a:off x="3059832" y="6237312"/>
            <a:ext cx="0" cy="432048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24" name="Прямая соединительная линия 23"/>
          <p:cNvCxnSpPr/>
          <p:nvPr/>
        </p:nvCxnSpPr>
        <p:spPr bwMode="auto">
          <a:xfrm>
            <a:off x="3059832" y="3933056"/>
            <a:ext cx="0" cy="432048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sp>
        <p:nvSpPr>
          <p:cNvPr id="25" name="Прямоугольник 24"/>
          <p:cNvSpPr/>
          <p:nvPr/>
        </p:nvSpPr>
        <p:spPr bwMode="auto">
          <a:xfrm>
            <a:off x="2915816" y="4346104"/>
            <a:ext cx="288032" cy="648072"/>
          </a:xfrm>
          <a:prstGeom prst="rect">
            <a:avLst/>
          </a:prstGeom>
          <a:noFill/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26" name="Прямая соединительная линия 25"/>
          <p:cNvCxnSpPr/>
          <p:nvPr/>
        </p:nvCxnSpPr>
        <p:spPr bwMode="auto">
          <a:xfrm>
            <a:off x="2267744" y="3933056"/>
            <a:ext cx="0" cy="648072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30" name="Прямая соединительная линия 29"/>
          <p:cNvCxnSpPr/>
          <p:nvPr/>
        </p:nvCxnSpPr>
        <p:spPr bwMode="auto">
          <a:xfrm flipV="1">
            <a:off x="2267744" y="4725144"/>
            <a:ext cx="0" cy="1032408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Прямая соединительная линия 31"/>
          <p:cNvCxnSpPr/>
          <p:nvPr/>
        </p:nvCxnSpPr>
        <p:spPr bwMode="auto">
          <a:xfrm flipV="1">
            <a:off x="3066976" y="4994176"/>
            <a:ext cx="0" cy="583356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Прямая соединительная линия 34"/>
          <p:cNvCxnSpPr/>
          <p:nvPr/>
        </p:nvCxnSpPr>
        <p:spPr bwMode="auto">
          <a:xfrm rot="5400000" flipV="1">
            <a:off x="2651640" y="4901958"/>
            <a:ext cx="0" cy="767792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36" name="Прямая соединительная линия 35"/>
          <p:cNvCxnSpPr/>
          <p:nvPr/>
        </p:nvCxnSpPr>
        <p:spPr bwMode="auto">
          <a:xfrm>
            <a:off x="3066976" y="5285854"/>
            <a:ext cx="2042715" cy="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oval" w="med" len="med"/>
            <a:tailEnd type="stealth" w="med" len="lg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1799816" y="4046200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+</a:t>
            </a:r>
            <a:endParaRPr lang="ru-RU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1799816" y="5256063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+</a:t>
            </a:r>
            <a:endParaRPr lang="ru-RU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464060" y="4426797"/>
            <a:ext cx="80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 smtClean="0"/>
              <a:t>Сэ</a:t>
            </a:r>
            <a:endParaRPr lang="ru-RU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1464060" y="5750178"/>
            <a:ext cx="80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 smtClean="0"/>
              <a:t>Сэ</a:t>
            </a:r>
            <a:endParaRPr lang="ru-RU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3300264" y="4391593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  <a:endParaRPr lang="ru-RU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3300264" y="554799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  <a:endParaRPr lang="ru-RU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431540" y="628546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0V</a:t>
            </a:r>
            <a:endParaRPr lang="ru-RU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431540" y="365236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Vcc</a:t>
            </a:r>
            <a:endParaRPr lang="ru-RU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5186003" y="365236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Vs</a:t>
            </a:r>
            <a:r>
              <a:rPr lang="en-US" sz="2800" dirty="0" smtClean="0"/>
              <a:t>+</a:t>
            </a:r>
            <a:endParaRPr lang="ru-RU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5186003" y="6334780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Vs</a:t>
            </a:r>
            <a:r>
              <a:rPr lang="en-US" sz="2800" dirty="0" smtClean="0"/>
              <a:t>–</a:t>
            </a:r>
            <a:endParaRPr lang="ru-RU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5186003" y="5011036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V0</a:t>
            </a:r>
            <a:endParaRPr lang="ru-RU" sz="2800" dirty="0"/>
          </a:p>
        </p:txBody>
      </p:sp>
      <p:cxnSp>
        <p:nvCxnSpPr>
          <p:cNvPr id="49" name="Прямая соединительная линия 48"/>
          <p:cNvCxnSpPr/>
          <p:nvPr/>
        </p:nvCxnSpPr>
        <p:spPr bwMode="auto">
          <a:xfrm rot="5400000" flipV="1">
            <a:off x="4509040" y="4901958"/>
            <a:ext cx="0" cy="767792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50" name="Прямая соединительная линия 49"/>
          <p:cNvCxnSpPr/>
          <p:nvPr/>
        </p:nvCxnSpPr>
        <p:spPr bwMode="auto">
          <a:xfrm>
            <a:off x="3890721" y="5757552"/>
            <a:ext cx="523242" cy="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Прямая соединительная линия 50"/>
          <p:cNvCxnSpPr/>
          <p:nvPr/>
        </p:nvCxnSpPr>
        <p:spPr bwMode="auto">
          <a:xfrm>
            <a:off x="3890721" y="5901568"/>
            <a:ext cx="523242" cy="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Прямая соединительная линия 51"/>
          <p:cNvCxnSpPr/>
          <p:nvPr/>
        </p:nvCxnSpPr>
        <p:spPr bwMode="auto">
          <a:xfrm flipV="1">
            <a:off x="4125931" y="5901568"/>
            <a:ext cx="0" cy="767792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53" name="Прямая соединительная линия 52"/>
          <p:cNvCxnSpPr/>
          <p:nvPr/>
        </p:nvCxnSpPr>
        <p:spPr bwMode="auto">
          <a:xfrm>
            <a:off x="3890721" y="4581128"/>
            <a:ext cx="523242" cy="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Прямая соединительная линия 53"/>
          <p:cNvCxnSpPr/>
          <p:nvPr/>
        </p:nvCxnSpPr>
        <p:spPr bwMode="auto">
          <a:xfrm>
            <a:off x="3890721" y="4725144"/>
            <a:ext cx="523242" cy="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Прямая соединительная линия 54"/>
          <p:cNvCxnSpPr/>
          <p:nvPr/>
        </p:nvCxnSpPr>
        <p:spPr bwMode="auto">
          <a:xfrm>
            <a:off x="4125931" y="3933056"/>
            <a:ext cx="0" cy="648072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56" name="Прямая соединительная линия 55"/>
          <p:cNvCxnSpPr/>
          <p:nvPr/>
        </p:nvCxnSpPr>
        <p:spPr bwMode="auto">
          <a:xfrm flipV="1">
            <a:off x="4125931" y="4725144"/>
            <a:ext cx="0" cy="1032408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4147915" y="4045354"/>
            <a:ext cx="80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 smtClean="0"/>
              <a:t>Ск</a:t>
            </a:r>
            <a:endParaRPr lang="ru-RU" sz="2800" dirty="0"/>
          </a:p>
        </p:txBody>
      </p:sp>
      <p:sp>
        <p:nvSpPr>
          <p:cNvPr id="59" name="TextBox 58"/>
          <p:cNvSpPr txBox="1"/>
          <p:nvPr/>
        </p:nvSpPr>
        <p:spPr>
          <a:xfrm>
            <a:off x="4122559" y="5280915"/>
            <a:ext cx="80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 smtClean="0"/>
              <a:t>Ск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5008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679103"/>
          </a:xfrm>
        </p:spPr>
        <p:txBody>
          <a:bodyPr/>
          <a:lstStyle/>
          <a:p>
            <a:r>
              <a:rPr lang="ru-RU" dirty="0" smtClean="0"/>
              <a:t>Идеальный ОУ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032" y="1000820"/>
            <a:ext cx="9144000" cy="4114800"/>
          </a:xfrm>
        </p:spPr>
        <p:txBody>
          <a:bodyPr/>
          <a:lstStyle/>
          <a:p>
            <a:r>
              <a:rPr lang="ru-RU" sz="2800" dirty="0" smtClean="0"/>
              <a:t>Бесконечно большой коэффициент усиления (при отсутствии обратной связи): </a:t>
            </a:r>
            <a:r>
              <a:rPr lang="en-US" sz="2800" dirty="0" smtClean="0"/>
              <a:t>G</a:t>
            </a:r>
            <a:r>
              <a:rPr lang="ru-RU" sz="2800" dirty="0" smtClean="0"/>
              <a:t> = </a:t>
            </a:r>
            <a:r>
              <a:rPr lang="ru-RU" sz="2800" dirty="0" smtClean="0">
                <a:sym typeface="Symbol" panose="05050102010706020507" pitchFamily="18" charset="2"/>
              </a:rPr>
              <a:t></a:t>
            </a:r>
          </a:p>
          <a:p>
            <a:r>
              <a:rPr lang="ru-RU" sz="2800" dirty="0" smtClean="0">
                <a:sym typeface="Symbol" panose="05050102010706020507" pitchFamily="18" charset="2"/>
              </a:rPr>
              <a:t>Бесконечно большое входное сопротивление </a:t>
            </a:r>
            <a:r>
              <a:rPr lang="en-US" sz="2800" dirty="0" smtClean="0">
                <a:sym typeface="Symbol" panose="05050102010706020507" pitchFamily="18" charset="2"/>
              </a:rPr>
              <a:t>R</a:t>
            </a:r>
            <a:r>
              <a:rPr lang="ru-RU" sz="2800" dirty="0" err="1" smtClean="0">
                <a:sym typeface="Symbol" panose="05050102010706020507" pitchFamily="18" charset="2"/>
              </a:rPr>
              <a:t>вх</a:t>
            </a:r>
            <a:r>
              <a:rPr lang="ru-RU" sz="2800" dirty="0" smtClean="0">
                <a:sym typeface="Symbol" panose="05050102010706020507" pitchFamily="18" charset="2"/>
              </a:rPr>
              <a:t> = </a:t>
            </a:r>
          </a:p>
          <a:p>
            <a:r>
              <a:rPr lang="ru-RU" sz="2800" dirty="0" smtClean="0">
                <a:sym typeface="Symbol" panose="05050102010706020507" pitchFamily="18" charset="2"/>
              </a:rPr>
              <a:t>Нулевое выходное сопротивление </a:t>
            </a:r>
            <a:r>
              <a:rPr lang="en-US" sz="2800" dirty="0" smtClean="0">
                <a:sym typeface="Symbol" panose="05050102010706020507" pitchFamily="18" charset="2"/>
              </a:rPr>
              <a:t>R</a:t>
            </a:r>
            <a:r>
              <a:rPr lang="ru-RU" sz="2800" dirty="0" err="1" smtClean="0">
                <a:sym typeface="Symbol" panose="05050102010706020507" pitchFamily="18" charset="2"/>
              </a:rPr>
              <a:t>вых</a:t>
            </a:r>
            <a:r>
              <a:rPr lang="ru-RU" sz="2800" dirty="0" smtClean="0">
                <a:sym typeface="Symbol" panose="05050102010706020507" pitchFamily="18" charset="2"/>
              </a:rPr>
              <a:t> = 0</a:t>
            </a:r>
          </a:p>
          <a:p>
            <a:r>
              <a:rPr lang="ru-RU" sz="2800" dirty="0" smtClean="0"/>
              <a:t>Способность выставить на выходе любое значение напряжения</a:t>
            </a:r>
          </a:p>
          <a:p>
            <a:r>
              <a:rPr lang="ru-RU" sz="2800" dirty="0" smtClean="0"/>
              <a:t>Бесконечно большая скорость нарастания напряжения на выходе</a:t>
            </a:r>
          </a:p>
          <a:p>
            <a:r>
              <a:rPr lang="ru-RU" sz="2800" dirty="0" smtClean="0"/>
              <a:t>Полоса пропускания: от постоянного тока до бесконечности</a:t>
            </a:r>
          </a:p>
          <a:p>
            <a:r>
              <a:rPr lang="ru-RU" sz="2800" dirty="0" smtClean="0"/>
              <a:t>Нечувствительность к синфазной помехе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39829275"/>
      </p:ext>
    </p:extLst>
  </p:cSld>
  <p:clrMapOvr>
    <a:masterClrMapping/>
  </p:clrMapOvr>
</p:sld>
</file>

<file path=ppt/theme/theme1.xml><?xml version="1.0" encoding="utf-8"?>
<a:theme xmlns:a="http://schemas.openxmlformats.org/drawingml/2006/main" name="Затмение">
  <a:themeElements>
    <a:clrScheme name="Затмение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Затмение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Затмение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4985</TotalTime>
  <Words>427</Words>
  <Application>Microsoft Office PowerPoint</Application>
  <PresentationFormat>Экран (4:3)</PresentationFormat>
  <Paragraphs>111</Paragraphs>
  <Slides>33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1" baseType="lpstr">
      <vt:lpstr>Arial</vt:lpstr>
      <vt:lpstr>Cambria Math</vt:lpstr>
      <vt:lpstr>Symbol</vt:lpstr>
      <vt:lpstr>Times New Roman</vt:lpstr>
      <vt:lpstr>Verdana</vt:lpstr>
      <vt:lpstr>Wingdings</vt:lpstr>
      <vt:lpstr>Затмение</vt:lpstr>
      <vt:lpstr>Image</vt:lpstr>
      <vt:lpstr>Электротехника и электроника</vt:lpstr>
      <vt:lpstr>Дифференциальный усилительный каскад</vt:lpstr>
      <vt:lpstr>Дифференциальный каскад со стабилизатором тока</vt:lpstr>
      <vt:lpstr>Усилитель с отрицательной обратной связью по синфазному сигналу</vt:lpstr>
      <vt:lpstr>Операционный усилитель</vt:lpstr>
      <vt:lpstr>Внешний вид ОУ</vt:lpstr>
      <vt:lpstr>Обозначение ОУ</vt:lpstr>
      <vt:lpstr>Питание</vt:lpstr>
      <vt:lpstr>Идеальный ОУ</vt:lpstr>
      <vt:lpstr>Неинвертирующий усилитель</vt:lpstr>
      <vt:lpstr>Внимание, вопрос:</vt:lpstr>
      <vt:lpstr>Инвертирующий усилитель</vt:lpstr>
      <vt:lpstr>Презентация PowerPoint</vt:lpstr>
      <vt:lpstr>Инвертирующий усилитель</vt:lpstr>
      <vt:lpstr>Неинвертирующий сумматор</vt:lpstr>
      <vt:lpstr>Инвертирующий сумматор</vt:lpstr>
      <vt:lpstr>Вычитатель</vt:lpstr>
      <vt:lpstr>Вычитатель с высоким Zin (инструментальный усилитель)</vt:lpstr>
      <vt:lpstr>Интегратор</vt:lpstr>
      <vt:lpstr>Дифференциатор</vt:lpstr>
      <vt:lpstr>Компаратор</vt:lpstr>
      <vt:lpstr>Триггер Шмитта</vt:lpstr>
      <vt:lpstr>Гиратор (имитатор индуктивности)</vt:lpstr>
      <vt:lpstr>Преобразователь отрицательного сопротивления</vt:lpstr>
      <vt:lpstr>Прецизионный выпрямитель</vt:lpstr>
      <vt:lpstr>Пиковый детектор</vt:lpstr>
      <vt:lpstr>Логарифмический усилитель</vt:lpstr>
      <vt:lpstr>Экспоненциальный усилитель</vt:lpstr>
      <vt:lpstr>Источник опорного напряжения</vt:lpstr>
      <vt:lpstr>Схема суммирования токов</vt:lpstr>
      <vt:lpstr>Решение системы линейных уравнений</vt:lpstr>
      <vt:lpstr>Решение дифференциальных уравнений</vt:lpstr>
      <vt:lpstr>Решение дифференциальных уравнений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Вспомогательные элементы и узлы ЭВМ</dc:title>
  <dc:creator>Maxim</dc:creator>
  <cp:lastModifiedBy>Томчук М.Н.</cp:lastModifiedBy>
  <cp:revision>152</cp:revision>
  <dcterms:modified xsi:type="dcterms:W3CDTF">2013-11-14T06:05:28Z</dcterms:modified>
</cp:coreProperties>
</file>