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73" r:id="rId20"/>
    <p:sldId id="274" r:id="rId21"/>
    <p:sldId id="290" r:id="rId22"/>
    <p:sldId id="291" r:id="rId23"/>
    <p:sldId id="29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9" autoAdjust="0"/>
    <p:restoredTop sz="92450" autoAdjust="0"/>
  </p:normalViewPr>
  <p:slideViewPr>
    <p:cSldViewPr>
      <p:cViewPr>
        <p:scale>
          <a:sx n="75" d="100"/>
          <a:sy n="75" d="100"/>
        </p:scale>
        <p:origin x="19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Фильтры</a:t>
            </a:r>
          </a:p>
        </p:txBody>
      </p:sp>
      <p:pic>
        <p:nvPicPr>
          <p:cNvPr id="8194" name="Picture 2" descr="http://prosound.ixbt.com/news/2013/april/29/waves-ge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34161"/>
            <a:ext cx="4818112" cy="34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</a:t>
            </a:r>
            <a:r>
              <a:rPr lang="en-US" dirty="0" smtClean="0"/>
              <a:t>LC-</a:t>
            </a:r>
            <a:r>
              <a:rPr lang="ru-RU" dirty="0" smtClean="0"/>
              <a:t>фильтра НЧ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6832"/>
            <a:ext cx="896804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5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http://analogiu.ru/6/6-5-2-1_clip_image00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3518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nalogiu.ru/6/6-5-2-1_clip_image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501733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</a:t>
            </a:r>
            <a:r>
              <a:rPr lang="en-US" dirty="0"/>
              <a:t>R</a:t>
            </a:r>
            <a:r>
              <a:rPr lang="en-US" dirty="0" smtClean="0"/>
              <a:t>C-</a:t>
            </a:r>
            <a:r>
              <a:rPr lang="ru-RU" dirty="0"/>
              <a:t>фильтра НЧ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16"/>
            <a:ext cx="909009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3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Т-фильтр низких частот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2564904"/>
            <a:ext cx="654584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П-фильтр низких частот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3" y="2852936"/>
            <a:ext cx="626782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Т-фильтр высоких частот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77" y="2852936"/>
            <a:ext cx="695376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Т-фильтр высоких частот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2492896"/>
            <a:ext cx="603495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Полосовой фильтр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2492896"/>
            <a:ext cx="543201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0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Полосовой фильтр </a:t>
            </a:r>
            <a:r>
              <a:rPr lang="en-US" dirty="0" smtClean="0"/>
              <a:t>RLC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708920"/>
            <a:ext cx="588665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4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полосового фильтра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72816"/>
            <a:ext cx="69342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Фильтр</a:t>
            </a:r>
            <a:r>
              <a:rPr lang="ru-RU" dirty="0"/>
              <a:t> в электронике — устройство для выделения желательных компонентов спектра электрического сигнала и/или подавления нежелательных.</a:t>
            </a:r>
          </a:p>
        </p:txBody>
      </p:sp>
    </p:spTree>
    <p:extLst>
      <p:ext uri="{BB962C8B-B14F-4D97-AF65-F5344CB8AC3E}">
        <p14:creationId xmlns:p14="http://schemas.microsoft.com/office/powerpoint/2010/main" val="329999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Режекторный</a:t>
            </a:r>
            <a:r>
              <a:rPr lang="ru-RU" dirty="0" smtClean="0"/>
              <a:t> фильтр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2420888"/>
            <a:ext cx="59176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Заграждающий фильтр </a:t>
            </a:r>
            <a:r>
              <a:rPr lang="en-US" dirty="0" smtClean="0"/>
              <a:t>RLC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06" y="1628800"/>
            <a:ext cx="608822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9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Вина-Робинсона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729" y="1700808"/>
            <a:ext cx="4930179" cy="42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Двойной Т-мост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010" y="1556792"/>
            <a:ext cx="637161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</a:t>
            </a:r>
            <a:r>
              <a:rPr lang="ru-RU" dirty="0" err="1" smtClean="0"/>
              <a:t>режекторного</a:t>
            </a:r>
            <a:r>
              <a:rPr lang="ru-RU" dirty="0" smtClean="0"/>
              <a:t> фильтра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73" y="1844824"/>
            <a:ext cx="668874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29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Активные фильтры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556792"/>
            <a:ext cx="7313612" cy="4608512"/>
          </a:xfrm>
        </p:spPr>
        <p:txBody>
          <a:bodyPr/>
          <a:lstStyle/>
          <a:p>
            <a:r>
              <a:rPr lang="ru-RU" dirty="0" smtClean="0"/>
              <a:t>Использовать индуктивности дорого и неудобно</a:t>
            </a:r>
          </a:p>
          <a:p>
            <a:r>
              <a:rPr lang="ru-RU" dirty="0" smtClean="0"/>
              <a:t>Пассивные </a:t>
            </a:r>
            <a:r>
              <a:rPr lang="en-US" dirty="0" smtClean="0"/>
              <a:t>RC-</a:t>
            </a:r>
            <a:r>
              <a:rPr lang="ru-RU" dirty="0" smtClean="0"/>
              <a:t>фильтры могут быть только первого порядка</a:t>
            </a:r>
          </a:p>
          <a:p>
            <a:r>
              <a:rPr lang="ru-RU" dirty="0" smtClean="0"/>
              <a:t>Коэффициент передачи пассивного фильтра всегда меньше единицы</a:t>
            </a:r>
          </a:p>
          <a:p>
            <a:r>
              <a:rPr lang="ru-RU" dirty="0" smtClean="0"/>
              <a:t>Для низких частот среза активные фильтры более компактны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6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ФНЧ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348880"/>
            <a:ext cx="682707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Емкость в цепи обратной связи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132856"/>
            <a:ext cx="559278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Пассивный ФНЧ второго порядка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348880"/>
            <a:ext cx="704884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ФНЧ второго порядка (ООС)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852936"/>
            <a:ext cx="73988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принципу действия:</a:t>
            </a:r>
          </a:p>
          <a:p>
            <a:r>
              <a:rPr lang="ru-RU" dirty="0" smtClean="0"/>
              <a:t>Аналоговые</a:t>
            </a:r>
          </a:p>
          <a:p>
            <a:r>
              <a:rPr lang="ru-RU" dirty="0" smtClean="0"/>
              <a:t>Цифровые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По наличию источника энергии:</a:t>
            </a:r>
          </a:p>
          <a:p>
            <a:r>
              <a:rPr lang="ru-RU" dirty="0" smtClean="0"/>
              <a:t>Активные</a:t>
            </a:r>
          </a:p>
          <a:p>
            <a:r>
              <a:rPr lang="ru-RU" dirty="0" smtClean="0"/>
              <a:t>Пассивные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14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ФНЧ второго порядка (ПОС по ВЧ)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16832"/>
            <a:ext cx="70207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ФНЧ третьего порядка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" y="2132856"/>
            <a:ext cx="909214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Пассивный ФВЧ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2708920"/>
            <a:ext cx="483232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ФВЧ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2492896"/>
            <a:ext cx="600894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ФВЧ второго порядка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3" y="2420888"/>
            <a:ext cx="645264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полосового фильтра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132856"/>
            <a:ext cx="58366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полосовой фильтр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420888"/>
            <a:ext cx="725367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ПФ для низкой резонансной частоты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628800"/>
            <a:ext cx="5856651" cy="3168352"/>
          </a:xfrm>
          <a:prstGeom prst="rect">
            <a:avLst/>
          </a:prstGeom>
        </p:spPr>
      </p:pic>
      <p:pic>
        <p:nvPicPr>
          <p:cNvPr id="13314" name="Picture 2" descr="http://analogiu.ru/6/6-5-2-3_clip_image03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7114402" cy="19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05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полосовой заграждающий фильтр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8" y="1772816"/>
            <a:ext cx="894502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Фазовый фильтр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3" y="1772816"/>
            <a:ext cx="7272808" cy="398831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15816" y="594928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φ = - 2</a:t>
            </a:r>
            <a:r>
              <a:rPr lang="en-US" sz="3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arctg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l-GR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R2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С)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2627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типу применяемой операции:</a:t>
            </a:r>
          </a:p>
          <a:p>
            <a:r>
              <a:rPr lang="ru-RU" dirty="0" smtClean="0"/>
              <a:t>Линейные</a:t>
            </a:r>
          </a:p>
          <a:p>
            <a:r>
              <a:rPr lang="ru-RU" dirty="0" smtClean="0"/>
              <a:t>Нелинейные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По наличию обратной связи:</a:t>
            </a:r>
          </a:p>
          <a:p>
            <a:r>
              <a:rPr lang="ru-RU" dirty="0" err="1" smtClean="0"/>
              <a:t>Нерекурсивные</a:t>
            </a:r>
            <a:endParaRPr lang="ru-RU" dirty="0" smtClean="0"/>
          </a:p>
          <a:p>
            <a:r>
              <a:rPr lang="ru-RU" dirty="0" smtClean="0"/>
              <a:t>Рекурсивные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2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Цифровые фильтры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1299964" y="3573016"/>
            <a:ext cx="1080120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402233" y="4183236"/>
            <a:ext cx="8977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20" y="348641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Входной сигнал</a:t>
            </a:r>
            <a:endParaRPr lang="ru-RU" dirty="0"/>
          </a:p>
        </p:txBody>
      </p:sp>
      <p:sp>
        <p:nvSpPr>
          <p:cNvPr id="11" name="Равнобедренный треугольник 10"/>
          <p:cNvSpPr/>
          <p:nvPr/>
        </p:nvSpPr>
        <p:spPr bwMode="auto">
          <a:xfrm rot="19782269">
            <a:off x="1530659" y="3905433"/>
            <a:ext cx="516090" cy="444905"/>
          </a:xfrm>
          <a:prstGeom prst="triangl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>
            <a:off x="2380084" y="4183236"/>
            <a:ext cx="5357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Прямоугольник 12"/>
          <p:cNvSpPr/>
          <p:nvPr/>
        </p:nvSpPr>
        <p:spPr bwMode="auto">
          <a:xfrm>
            <a:off x="2915816" y="3573016"/>
            <a:ext cx="1080120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АЦП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>
            <a:off x="3995936" y="4183236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Прямоугольник 16"/>
          <p:cNvSpPr/>
          <p:nvPr/>
        </p:nvSpPr>
        <p:spPr bwMode="auto">
          <a:xfrm>
            <a:off x="4572000" y="3573016"/>
            <a:ext cx="1368152" cy="1224136"/>
          </a:xfrm>
          <a:prstGeom prst="rect">
            <a:avLst/>
          </a:prstGeom>
          <a:solidFill>
            <a:srgbClr val="92D050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ЦСП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DSP)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Прямая со стрелкой 17"/>
          <p:cNvCxnSpPr/>
          <p:nvPr/>
        </p:nvCxnSpPr>
        <p:spPr bwMode="auto">
          <a:xfrm>
            <a:off x="5940152" y="4183236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Прямоугольник 18"/>
          <p:cNvSpPr/>
          <p:nvPr/>
        </p:nvSpPr>
        <p:spPr bwMode="auto">
          <a:xfrm>
            <a:off x="6524352" y="3573016"/>
            <a:ext cx="1080120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2400" b="1" dirty="0" smtClean="0"/>
              <a:t>ЦАП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Прямая со стрелкой 19"/>
          <p:cNvCxnSpPr/>
          <p:nvPr/>
        </p:nvCxnSpPr>
        <p:spPr bwMode="auto">
          <a:xfrm>
            <a:off x="7604472" y="4183236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12608" y="3109392"/>
            <a:ext cx="153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Преобра</a:t>
            </a:r>
            <a:r>
              <a:rPr lang="ru-RU" dirty="0" smtClean="0"/>
              <a:t>-</a:t>
            </a:r>
            <a:br>
              <a:rPr lang="ru-RU" dirty="0" smtClean="0"/>
            </a:br>
            <a:r>
              <a:rPr lang="ru-RU" dirty="0" err="1" smtClean="0"/>
              <a:t>зованный</a:t>
            </a:r>
            <a:r>
              <a:rPr lang="ru-RU" dirty="0" smtClean="0"/>
              <a:t> сигнал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673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1026" name="Picture 2" descr="\hat{f}(\omega)=\frac{1}{\sqrt{2\pi}}\int\limits_{-\infty}^{\infty}f(x)e^{-ix\omega}\,dx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63936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 bwMode="auto">
          <a:xfrm>
            <a:off x="1299964" y="3573016"/>
            <a:ext cx="1080120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/>
              <a:t>ПФ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>
            <a:off x="402233" y="4183236"/>
            <a:ext cx="8977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20" y="348641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Входная функция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12" idx="1"/>
          </p:cNvCxnSpPr>
          <p:nvPr/>
        </p:nvCxnSpPr>
        <p:spPr bwMode="auto">
          <a:xfrm>
            <a:off x="2380084" y="4183236"/>
            <a:ext cx="1115648" cy="18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483768" y="36934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495732" y="3573016"/>
            <a:ext cx="1652331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/>
              <a:t>Фильтр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5148063" y="4183236"/>
            <a:ext cx="1115648" cy="18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48063" y="36249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6253623" y="3573016"/>
            <a:ext cx="1080120" cy="1224136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/>
              <a:t>ПФ</a:t>
            </a:r>
            <a:r>
              <a:rPr lang="ru-RU" sz="2800" baseline="30000" dirty="0" smtClean="0"/>
              <a:t>-1</a:t>
            </a:r>
            <a:endParaRPr kumimoji="0" lang="ru-RU" sz="2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9766" y="3486418"/>
            <a:ext cx="159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Выходная функция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7299834" y="4183236"/>
            <a:ext cx="1115648" cy="18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27307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313612" cy="607504"/>
          </a:xfrm>
        </p:spPr>
        <p:txBody>
          <a:bodyPr/>
          <a:lstStyle/>
          <a:p>
            <a:r>
              <a:rPr lang="en-US" dirty="0" smtClean="0"/>
              <a:t>Sin 1</a:t>
            </a:r>
            <a:r>
              <a:rPr lang="ru-RU" dirty="0" smtClean="0"/>
              <a:t>кГц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597"/>
            <a:ext cx="9144000" cy="53269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0"/>
            <a:ext cx="485979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313612" cy="607504"/>
          </a:xfrm>
        </p:spPr>
        <p:txBody>
          <a:bodyPr/>
          <a:lstStyle/>
          <a:p>
            <a:r>
              <a:rPr lang="en-US" dirty="0" smtClean="0"/>
              <a:t>DTMF “1”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5" y="0"/>
            <a:ext cx="3987676" cy="24598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52937"/>
            <a:ext cx="9160879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313612" cy="607504"/>
          </a:xfrm>
        </p:spPr>
        <p:txBody>
          <a:bodyPr/>
          <a:lstStyle/>
          <a:p>
            <a:r>
              <a:rPr lang="ru-RU" dirty="0" smtClean="0"/>
              <a:t>Прямоугольный </a:t>
            </a:r>
            <a:br>
              <a:rPr lang="ru-RU" dirty="0" smtClean="0"/>
            </a:br>
            <a:r>
              <a:rPr lang="ru-RU" dirty="0" smtClean="0"/>
              <a:t>сигнал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14" y="38032"/>
            <a:ext cx="4365559" cy="17728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249455" cy="40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10" y="252412"/>
            <a:ext cx="7313612" cy="1143000"/>
          </a:xfrm>
        </p:spPr>
        <p:txBody>
          <a:bodyPr/>
          <a:lstStyle/>
          <a:p>
            <a:r>
              <a:rPr lang="en-US" dirty="0" smtClean="0"/>
              <a:t>DTMF “A”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до)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63" y="0"/>
            <a:ext cx="6262953" cy="2132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7"/>
            <a:ext cx="9059342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28800"/>
            <a:ext cx="9074004" cy="494000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Кривая фильтра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812800" y="3454400"/>
            <a:ext cx="33401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>
            <a:off x="4152900" y="5067300"/>
            <a:ext cx="25527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4165600" y="3467100"/>
            <a:ext cx="0" cy="16002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Овал 12"/>
          <p:cNvSpPr/>
          <p:nvPr/>
        </p:nvSpPr>
        <p:spPr bwMode="auto">
          <a:xfrm>
            <a:off x="3974976" y="4838575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5351388" y="2652340"/>
            <a:ext cx="1512168" cy="432048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10" y="252412"/>
            <a:ext cx="7313612" cy="1143000"/>
          </a:xfrm>
        </p:spPr>
        <p:txBody>
          <a:bodyPr/>
          <a:lstStyle/>
          <a:p>
            <a:r>
              <a:rPr lang="en-US" dirty="0" smtClean="0"/>
              <a:t>DTMF “A”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после)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65" y="-1"/>
            <a:ext cx="4873716" cy="27670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" y="2767013"/>
            <a:ext cx="9179225" cy="40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частоте:</a:t>
            </a:r>
          </a:p>
          <a:p>
            <a:r>
              <a:rPr lang="ru-RU" dirty="0" smtClean="0"/>
              <a:t>Фильтры низких частот (ФНЧ)</a:t>
            </a:r>
          </a:p>
          <a:p>
            <a:r>
              <a:rPr lang="ru-RU" dirty="0" smtClean="0"/>
              <a:t>Фильтры высоких частот (ФВЧ)</a:t>
            </a:r>
          </a:p>
          <a:p>
            <a:r>
              <a:rPr lang="ru-RU" dirty="0" smtClean="0"/>
              <a:t>Полосно-пропускающие фильтры ППФ)</a:t>
            </a:r>
          </a:p>
          <a:p>
            <a:r>
              <a:rPr lang="ru-RU" dirty="0" smtClean="0"/>
              <a:t>Полосно-задерживающие (</a:t>
            </a:r>
            <a:r>
              <a:rPr lang="ru-RU" dirty="0" err="1" smtClean="0"/>
              <a:t>режекторные</a:t>
            </a:r>
            <a:r>
              <a:rPr lang="ru-RU" dirty="0" smtClean="0"/>
              <a:t>) фильтры (ПЗФ)</a:t>
            </a:r>
          </a:p>
          <a:p>
            <a:r>
              <a:rPr lang="ru-RU" dirty="0" smtClean="0"/>
              <a:t>Фазовые фильтры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20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Пассивные аналоговые фильтры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сосредоточенных реактивных элементов</a:t>
            </a:r>
          </a:p>
          <a:p>
            <a:r>
              <a:rPr lang="ru-RU" dirty="0" smtClean="0"/>
              <a:t>На основе распределенных реактивных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67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фильтра</a:t>
            </a:r>
            <a:endParaRPr lang="ru-RU" dirty="0"/>
          </a:p>
        </p:txBody>
      </p:sp>
      <p:pic>
        <p:nvPicPr>
          <p:cNvPr id="9218" name="Picture 2" descr="Low-Pass фильт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89" y="1673424"/>
            <a:ext cx="740653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фильтра</a:t>
            </a:r>
            <a:endParaRPr lang="ru-RU" dirty="0"/>
          </a:p>
        </p:txBody>
      </p:sp>
      <p:pic>
        <p:nvPicPr>
          <p:cNvPr id="10244" name="Picture 4" descr="Крутизна частотной характеристи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41" y="1916832"/>
            <a:ext cx="6977985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LC-</a:t>
            </a:r>
            <a:r>
              <a:rPr lang="ru-RU" dirty="0" smtClean="0"/>
              <a:t>фильтр нижних частот</a:t>
            </a:r>
            <a:endParaRPr lang="ru-RU" dirty="0"/>
          </a:p>
        </p:txBody>
      </p:sp>
      <p:pic>
        <p:nvPicPr>
          <p:cNvPr id="11266" name="Picture 2" descr="http://upload.wikimedia.org/wikipedia/commons/thumb/e/e4/LC-%D1%84%D0%B8%D0%BB%D1%8C%D1%82%D1%80_%D0%BD%D0%B8%D0%B7%D0%BA%D0%B8%D1%85_%D1%87%D0%B0%D1%81%D1%82%D0%BE%D1%82.svg/220px-LC-%D1%84%D0%B8%D0%BB%D1%8C%D1%82%D1%80_%D0%BD%D0%B8%D0%B7%D0%BA%D0%B8%D1%85_%D1%87%D0%B0%D1%81%D1%82%D0%BE%D1%82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388378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 bwMode="auto">
          <a:xfrm>
            <a:off x="5364088" y="2420888"/>
            <a:ext cx="144016" cy="14401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5364088" y="4149080"/>
            <a:ext cx="144016" cy="14401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1268" name="Picture 4" descr="K(\omega)=\frac{1}{1+\omega^2\,LC}=\frac{1}{1+(\omega/\omega_0)^2}\,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3176"/>
            <a:ext cx="7392636" cy="11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79831"/>
      </p:ext>
    </p:extLst>
  </p:cSld>
  <p:clrMapOvr>
    <a:masterClrMapping/>
  </p:clrMapOvr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5242</TotalTime>
  <Words>279</Words>
  <Application>Microsoft Office PowerPoint</Application>
  <PresentationFormat>Экран (4:3)</PresentationFormat>
  <Paragraphs>88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Определение</vt:lpstr>
      <vt:lpstr>Типы фильтров</vt:lpstr>
      <vt:lpstr>Типы фильтров</vt:lpstr>
      <vt:lpstr>Типы фильтров</vt:lpstr>
      <vt:lpstr>Пассивные аналоговые фильтры</vt:lpstr>
      <vt:lpstr>Характеристика фильтра</vt:lpstr>
      <vt:lpstr>Характеристика фильтра</vt:lpstr>
      <vt:lpstr>LC-фильтр нижних частот</vt:lpstr>
      <vt:lpstr>Характеристика LC-фильтра НЧ</vt:lpstr>
      <vt:lpstr>Презентация PowerPoint</vt:lpstr>
      <vt:lpstr>Характеристика RC-фильтра НЧ</vt:lpstr>
      <vt:lpstr>Т-фильтр низких частот</vt:lpstr>
      <vt:lpstr>П-фильтр низких частот</vt:lpstr>
      <vt:lpstr>Т-фильтр высоких частот</vt:lpstr>
      <vt:lpstr>Т-фильтр высоких частот</vt:lpstr>
      <vt:lpstr>Полосовой фильтр</vt:lpstr>
      <vt:lpstr>Полосовой фильтр RLC</vt:lpstr>
      <vt:lpstr>Характеристика полосового фильтра</vt:lpstr>
      <vt:lpstr>Режекторный фильтр</vt:lpstr>
      <vt:lpstr>Заграждающий фильтр RLC</vt:lpstr>
      <vt:lpstr>Мост Вина-Робинсона</vt:lpstr>
      <vt:lpstr>Двойной Т-мост</vt:lpstr>
      <vt:lpstr>Характеристика режекторного фильтра</vt:lpstr>
      <vt:lpstr>Активные фильтры</vt:lpstr>
      <vt:lpstr>Активный ФНЧ </vt:lpstr>
      <vt:lpstr>Емкость в цепи обратной связи</vt:lpstr>
      <vt:lpstr>Пассивный ФНЧ второго порядка</vt:lpstr>
      <vt:lpstr>Активный ФНЧ второго порядка (ООС)</vt:lpstr>
      <vt:lpstr>Активный ФНЧ второго порядка (ПОС по ВЧ)</vt:lpstr>
      <vt:lpstr>ФНЧ третьего порядка</vt:lpstr>
      <vt:lpstr>Пассивный ФВЧ</vt:lpstr>
      <vt:lpstr>Активный ФВЧ</vt:lpstr>
      <vt:lpstr>Активный ФВЧ второго порядка</vt:lpstr>
      <vt:lpstr>Характеристика полосового фильтра</vt:lpstr>
      <vt:lpstr>Активный полосовой фильтр</vt:lpstr>
      <vt:lpstr>Активный ПФ для низкой резонансной частоты</vt:lpstr>
      <vt:lpstr>Активный полосовой заграждающий фильтр</vt:lpstr>
      <vt:lpstr>Фазовый фильтр</vt:lpstr>
      <vt:lpstr>Цифровые фильтры</vt:lpstr>
      <vt:lpstr>Преобразование Фурье</vt:lpstr>
      <vt:lpstr>Sin 1кГц</vt:lpstr>
      <vt:lpstr>DTMF “1”</vt:lpstr>
      <vt:lpstr>Прямоугольный  сигнал</vt:lpstr>
      <vt:lpstr>DTMF “A” (до)</vt:lpstr>
      <vt:lpstr>Кривая фильтра</vt:lpstr>
      <vt:lpstr>DTMF “A” (после)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167</cp:revision>
  <dcterms:modified xsi:type="dcterms:W3CDTF">2013-11-25T05:25:45Z</dcterms:modified>
</cp:coreProperties>
</file>