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6" r:id="rId15"/>
    <p:sldId id="265" r:id="rId1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9" autoAdjust="0"/>
    <p:restoredTop sz="92450" autoAdjust="0"/>
  </p:normalViewPr>
  <p:slideViewPr>
    <p:cSldViewPr>
      <p:cViewPr varScale="1">
        <p:scale>
          <a:sx n="74" d="100"/>
          <a:sy n="74" d="100"/>
        </p:scale>
        <p:origin x="11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dirty="0" smtClean="0"/>
              <a:t>Электротехника и электроника</a:t>
            </a:r>
            <a:endParaRPr lang="ru-RU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Генераторы</a:t>
            </a:r>
            <a:endParaRPr lang="ru-RU" dirty="0" smtClean="0"/>
          </a:p>
        </p:txBody>
      </p:sp>
      <p:pic>
        <p:nvPicPr>
          <p:cNvPr id="1026" name="Picture 2" descr="http://www.entrance-el.ru/files/UDG10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49080"/>
            <a:ext cx="5724128" cy="257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RC-</a:t>
            </a:r>
            <a:r>
              <a:rPr lang="ru-RU" dirty="0" smtClean="0"/>
              <a:t>генератор с поворотом фазы на 180</a:t>
            </a:r>
            <a:r>
              <a:rPr lang="ru-RU" dirty="0" smtClean="0">
                <a:sym typeface="Symbol" panose="05050102010706020507" pitchFamily="18" charset="2"/>
              </a:rPr>
              <a:t>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20382"/>
            <a:ext cx="7524328" cy="3978617"/>
          </a:xfrm>
          <a:prstGeom prst="rect">
            <a:avLst/>
          </a:prstGeom>
        </p:spPr>
      </p:pic>
      <p:pic>
        <p:nvPicPr>
          <p:cNvPr id="7170" name="Picture 2" descr="http://literaturki.net/images/ASHT/img23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7" y="5377179"/>
            <a:ext cx="2877750" cy="12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4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RC-</a:t>
            </a:r>
            <a:r>
              <a:rPr lang="ru-RU" dirty="0"/>
              <a:t>генератор с поворотом фазы на 180</a:t>
            </a:r>
            <a:r>
              <a:rPr lang="ru-RU" dirty="0">
                <a:sym typeface="Symbol" panose="05050102010706020507" pitchFamily="18" charset="2"/>
              </a:rPr>
              <a:t>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3" y="1628800"/>
            <a:ext cx="6264696" cy="43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8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RC-</a:t>
            </a:r>
            <a:r>
              <a:rPr lang="ru-RU" dirty="0" smtClean="0"/>
              <a:t>генератор без поворота фазы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8800"/>
            <a:ext cx="3643028" cy="29924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51" y="2686607"/>
            <a:ext cx="5190549" cy="3501008"/>
          </a:xfrm>
          <a:prstGeom prst="rect">
            <a:avLst/>
          </a:prstGeom>
        </p:spPr>
      </p:pic>
      <p:pic>
        <p:nvPicPr>
          <p:cNvPr id="8194" name="Picture 2" descr="http://literaturki.net/images/ASHT/img2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9" y="5013176"/>
            <a:ext cx="360563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2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RC-</a:t>
            </a:r>
            <a:r>
              <a:rPr lang="ru-RU" dirty="0"/>
              <a:t>генератор без поворота фазы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6832"/>
            <a:ext cx="886758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RC-</a:t>
            </a:r>
            <a:r>
              <a:rPr lang="ru-RU" dirty="0"/>
              <a:t>генератор без поворота фазы</a:t>
            </a:r>
          </a:p>
        </p:txBody>
      </p:sp>
      <p:pic>
        <p:nvPicPr>
          <p:cNvPr id="6146" name="Picture 2" descr="http://www.school-knyazkova.ru/%D1%8D%D0%BB%D0%B5%D0%BA%D1%82%D1%80%D0%BE%D0%BD%D0%B8%D0%BA%D0%B0/%D0%BA%D0%B0%D1%80%D1%82%D0%B8%D0%BD%D0%BA%D0%B8/%D0%B3%D1%8D%D1%81/img18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44625"/>
            <a:ext cx="6192688" cy="52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chool-knyazkova.ru/%D1%8D%D0%BB%D0%B5%D0%BA%D1%82%D1%80%D0%BE%D0%BD%D0%B8%D0%BA%D0%B0/%D0%BA%D0%B0%D1%80%D1%82%D0%B8%D0%BD%D0%BA%D0%B8/%D0%B3%D1%8D%D1%81/img18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6" y="1772816"/>
            <a:ext cx="245641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LC-</a:t>
            </a:r>
            <a:r>
              <a:rPr lang="ru-RU" dirty="0" smtClean="0"/>
              <a:t>генератор</a:t>
            </a:r>
            <a:endParaRPr lang="ru-RU" dirty="0"/>
          </a:p>
        </p:txBody>
      </p:sp>
      <p:pic>
        <p:nvPicPr>
          <p:cNvPr id="5122" name="Picture 2" descr="http://www.school-knyazkova.ru/%D1%8D%D0%BB%D0%B5%D0%BA%D1%82%D1%80%D0%BE%D0%BD%D0%B8%D0%BA%D0%B0/%D0%BA%D0%B0%D1%80%D1%82%D0%B8%D0%BD%D0%BA%D0%B8/%D0%B3%D1%8D%D1%81/img18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25912"/>
            <a:ext cx="7128792" cy="50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0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Генератор сигналов </a:t>
            </a:r>
            <a:r>
              <a:rPr lang="ru-RU" dirty="0"/>
              <a:t>— это устройство, позволяющее получать сигнал определённой природы (электрический, акустический и т.д.), имеющий заданные характеристики (форму, энергетические или статистические характеристики и т. д.). </a:t>
            </a:r>
          </a:p>
        </p:txBody>
      </p:sp>
    </p:spTree>
    <p:extLst>
      <p:ext uri="{BB962C8B-B14F-4D97-AF65-F5344CB8AC3E}">
        <p14:creationId xmlns:p14="http://schemas.microsoft.com/office/powerpoint/2010/main" val="13534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частоте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Низкочастотные</a:t>
            </a:r>
          </a:p>
          <a:p>
            <a:r>
              <a:rPr lang="ru-RU" dirty="0" smtClean="0"/>
              <a:t>Высокочастотные</a:t>
            </a:r>
          </a:p>
          <a:p>
            <a:r>
              <a:rPr lang="ru-RU" dirty="0" smtClean="0"/>
              <a:t>Сверхвысокочастотные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25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типу возбуждения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независимым возбуждением</a:t>
            </a:r>
          </a:p>
          <a:p>
            <a:r>
              <a:rPr lang="ru-RU" dirty="0" smtClean="0"/>
              <a:t>С самовозбуждением (автогенераторы)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66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форме сигнала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Синусоидальный сигнал</a:t>
            </a:r>
          </a:p>
          <a:p>
            <a:r>
              <a:rPr lang="ru-RU" dirty="0" smtClean="0"/>
              <a:t>Прямоугольный сигнал</a:t>
            </a:r>
          </a:p>
          <a:p>
            <a:r>
              <a:rPr lang="ru-RU" dirty="0" smtClean="0"/>
              <a:t>Пилообразный сигнал</a:t>
            </a:r>
          </a:p>
          <a:p>
            <a:r>
              <a:rPr lang="ru-RU" dirty="0" smtClean="0"/>
              <a:t>Треугольный сигнал</a:t>
            </a:r>
          </a:p>
          <a:p>
            <a:r>
              <a:rPr lang="ru-RU" dirty="0" smtClean="0"/>
              <a:t>Шум</a:t>
            </a:r>
          </a:p>
          <a:p>
            <a:r>
              <a:rPr lang="ru-RU" dirty="0" smtClean="0"/>
              <a:t>Другой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58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количеству частот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Одночастотный</a:t>
            </a:r>
          </a:p>
          <a:p>
            <a:r>
              <a:rPr lang="ru-RU" dirty="0" smtClean="0"/>
              <a:t>Двухчастотный (в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DTMF)</a:t>
            </a:r>
          </a:p>
          <a:p>
            <a:r>
              <a:rPr lang="ru-RU" dirty="0" smtClean="0"/>
              <a:t>Многочастотный с модуляцией или без (например, </a:t>
            </a:r>
            <a:r>
              <a:rPr lang="en-US" dirty="0" smtClean="0"/>
              <a:t>FM-</a:t>
            </a:r>
            <a:r>
              <a:rPr lang="ru-RU" dirty="0" smtClean="0"/>
              <a:t>синтезатор)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1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генератора</a:t>
            </a:r>
            <a:endParaRPr lang="ru-RU" dirty="0"/>
          </a:p>
        </p:txBody>
      </p:sp>
      <p:pic>
        <p:nvPicPr>
          <p:cNvPr id="2050" name="Picture 2" descr="http://www.school-knyazkova.ru/%D1%8D%D0%BB%D0%B5%D0%BA%D1%82%D1%80%D0%BE%D0%BD%D0%B8%D0%BA%D0%B0/%D0%BA%D0%B0%D1%80%D1%82%D0%B8%D0%BD%D0%BA%D0%B8/%D0%B3%D1%8D%D1%81/img17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60102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8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самовозбуждения</a:t>
            </a:r>
            <a:endParaRPr lang="ru-RU" dirty="0"/>
          </a:p>
        </p:txBody>
      </p:sp>
      <p:pic>
        <p:nvPicPr>
          <p:cNvPr id="3074" name="Picture 2" descr="http://www.school-knyazkova.ru/%D1%8D%D0%BB%D0%B5%D0%BA%D1%82%D1%80%D0%BE%D0%BD%D0%B8%D0%BA%D0%B0/%D0%BA%D0%B0%D1%80%D1%82%D0%B8%D0%BD%D0%BA%D0%B8/%D0%B3%D1%8D%D1%81/img17C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710984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 bwMode="auto">
          <a:xfrm>
            <a:off x="1370013" y="3284983"/>
            <a:ext cx="7313612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kern="0" dirty="0" smtClean="0"/>
              <a:t>1. Условие баланса амплитуд:</a:t>
            </a:r>
            <a:endParaRPr lang="ru-RU" kern="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 bwMode="auto">
          <a:xfrm>
            <a:off x="1370013" y="5021483"/>
            <a:ext cx="7313612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2</a:t>
            </a:r>
            <a:r>
              <a:rPr lang="ru-RU" kern="0" dirty="0" smtClean="0"/>
              <a:t>. Условие баланса фаз:</a:t>
            </a:r>
            <a:endParaRPr lang="ru-RU" kern="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0" y="3788773"/>
            <a:ext cx="9144000" cy="12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kern="0" dirty="0" smtClean="0"/>
              <a:t>|K|</a:t>
            </a:r>
            <a:r>
              <a:rPr lang="en-US" sz="4000" kern="0" dirty="0" smtClean="0">
                <a:sym typeface="Symbol" panose="05050102010706020507" pitchFamily="18" charset="2"/>
              </a:rPr>
              <a:t></a:t>
            </a:r>
            <a:r>
              <a:rPr lang="en-US" sz="4000" kern="0" dirty="0" smtClean="0"/>
              <a:t>|</a:t>
            </a:r>
            <a:r>
              <a:rPr lang="en-US" sz="4000" kern="0" dirty="0">
                <a:sym typeface="Symbol" panose="05050102010706020507" pitchFamily="18" charset="2"/>
              </a:rPr>
              <a:t></a:t>
            </a:r>
            <a:r>
              <a:rPr lang="en-US" sz="4000" kern="0" dirty="0" smtClean="0"/>
              <a:t>|=1</a:t>
            </a:r>
          </a:p>
          <a:p>
            <a:pPr marL="0" indent="0" algn="ctr">
              <a:buNone/>
            </a:pPr>
            <a:r>
              <a:rPr lang="en-US" sz="2000" kern="0" dirty="0" smtClean="0"/>
              <a:t>(</a:t>
            </a:r>
            <a:r>
              <a:rPr lang="ru-RU" sz="2000" kern="0" dirty="0" smtClean="0"/>
              <a:t>для получения стационарных устойчивых колебаний: </a:t>
            </a:r>
            <a:r>
              <a:rPr lang="en-US" sz="2000" kern="0" dirty="0" smtClean="0"/>
              <a:t>|</a:t>
            </a:r>
            <a:r>
              <a:rPr lang="en-US" sz="2000" kern="0" dirty="0"/>
              <a:t>K|</a:t>
            </a:r>
            <a:r>
              <a:rPr lang="en-US" sz="2000" kern="0" dirty="0">
                <a:sym typeface="Symbol" panose="05050102010706020507" pitchFamily="18" charset="2"/>
              </a:rPr>
              <a:t></a:t>
            </a:r>
            <a:r>
              <a:rPr lang="en-US" sz="2000" kern="0" dirty="0"/>
              <a:t>|</a:t>
            </a:r>
            <a:r>
              <a:rPr lang="en-US" sz="2000" kern="0" dirty="0">
                <a:sym typeface="Symbol" panose="05050102010706020507" pitchFamily="18" charset="2"/>
              </a:rPr>
              <a:t></a:t>
            </a:r>
            <a:r>
              <a:rPr lang="en-US" sz="2000" kern="0" dirty="0" smtClean="0"/>
              <a:t>|</a:t>
            </a:r>
            <a:r>
              <a:rPr lang="en-US" sz="2000" kern="0" dirty="0" smtClean="0">
                <a:sym typeface="Symbol" panose="05050102010706020507" pitchFamily="18" charset="2"/>
              </a:rPr>
              <a:t></a:t>
            </a:r>
            <a:r>
              <a:rPr lang="en-US" sz="2000" kern="0" dirty="0" smtClean="0"/>
              <a:t>1</a:t>
            </a:r>
            <a:endParaRPr lang="en-US" sz="2000" kern="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1370013" y="5635609"/>
            <a:ext cx="7313612" cy="74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kern="0" dirty="0" smtClean="0">
                <a:sym typeface="Symbol" panose="05050102010706020507" pitchFamily="18" charset="2"/>
              </a:rPr>
              <a:t></a:t>
            </a:r>
            <a:r>
              <a:rPr lang="ru-RU" sz="4000" kern="0" baseline="-25000" dirty="0" err="1" smtClean="0">
                <a:sym typeface="Symbol" panose="05050102010706020507" pitchFamily="18" charset="2"/>
              </a:rPr>
              <a:t>оу</a:t>
            </a:r>
            <a:r>
              <a:rPr lang="ru-RU" sz="4000" kern="0" dirty="0" smtClean="0">
                <a:sym typeface="Symbol" panose="05050102010706020507" pitchFamily="18" charset="2"/>
              </a:rPr>
              <a:t>+</a:t>
            </a:r>
            <a:r>
              <a:rPr lang="en-US" sz="4000" kern="0" dirty="0" smtClean="0">
                <a:sym typeface="Symbol" panose="05050102010706020507" pitchFamily="18" charset="2"/>
              </a:rPr>
              <a:t></a:t>
            </a:r>
            <a:r>
              <a:rPr lang="ru-RU" sz="4000" kern="0" baseline="-25000" dirty="0" smtClean="0">
                <a:sym typeface="Symbol" panose="05050102010706020507" pitchFamily="18" charset="2"/>
              </a:rPr>
              <a:t>ос</a:t>
            </a:r>
            <a:r>
              <a:rPr lang="ru-RU" sz="4000" kern="0" dirty="0" smtClean="0">
                <a:sym typeface="Symbol" panose="05050102010706020507" pitchFamily="18" charset="2"/>
              </a:rPr>
              <a:t> = </a:t>
            </a:r>
            <a:r>
              <a:rPr lang="en-US" sz="4000" kern="0" dirty="0" smtClean="0">
                <a:sym typeface="Symbol" panose="05050102010706020507" pitchFamily="18" charset="2"/>
              </a:rPr>
              <a:t>{0, 2, … 2n}</a:t>
            </a:r>
            <a:endParaRPr lang="ru-RU" sz="4000" kern="0" dirty="0"/>
          </a:p>
        </p:txBody>
      </p:sp>
    </p:spTree>
    <p:extLst>
      <p:ext uri="{BB962C8B-B14F-4D97-AF65-F5344CB8AC3E}">
        <p14:creationId xmlns:p14="http://schemas.microsoft.com/office/powerpoint/2010/main" val="188090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генератора</a:t>
            </a:r>
            <a:endParaRPr lang="ru-RU" dirty="0"/>
          </a:p>
        </p:txBody>
      </p:sp>
      <p:pic>
        <p:nvPicPr>
          <p:cNvPr id="4098" name="Picture 2" descr="http://www.school-knyazkova.ru/%D1%8D%D0%BB%D0%B5%D0%BA%D1%82%D1%80%D0%BE%D0%BD%D0%B8%D0%BA%D0%B0/%D0%BA%D0%B0%D1%80%D1%82%D0%B8%D0%BD%D0%BA%D0%B8/%D0%B3%D1%8D%D1%81/img18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1" y="1772816"/>
            <a:ext cx="80673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90795"/>
      </p:ext>
    </p:extLst>
  </p:cSld>
  <p:clrMapOvr>
    <a:masterClrMapping/>
  </p:clrMapOvr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5298</TotalTime>
  <Words>182</Words>
  <Application>Microsoft Office PowerPoint</Application>
  <PresentationFormat>Экран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Symbol</vt:lpstr>
      <vt:lpstr>Times New Roman</vt:lpstr>
      <vt:lpstr>Verdana</vt:lpstr>
      <vt:lpstr>Wingdings</vt:lpstr>
      <vt:lpstr>Затмение</vt:lpstr>
      <vt:lpstr>Электротехника и электроника</vt:lpstr>
      <vt:lpstr>Определение</vt:lpstr>
      <vt:lpstr>По частоте</vt:lpstr>
      <vt:lpstr>По типу возбуждения </vt:lpstr>
      <vt:lpstr>По форме сигнала</vt:lpstr>
      <vt:lpstr>По количеству частот</vt:lpstr>
      <vt:lpstr>Структурная схема генератора</vt:lpstr>
      <vt:lpstr>Условия самовозбуждения</vt:lpstr>
      <vt:lpstr>Запуск генератора</vt:lpstr>
      <vt:lpstr>RC-генератор с поворотом фазы на 180</vt:lpstr>
      <vt:lpstr>RC-генератор с поворотом фазы на 180</vt:lpstr>
      <vt:lpstr>RC-генератор без поворота фазы</vt:lpstr>
      <vt:lpstr>RC-генератор без поворота фазы</vt:lpstr>
      <vt:lpstr>RC-генератор без поворота фазы</vt:lpstr>
      <vt:lpstr>LC-генератор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174</cp:revision>
  <dcterms:modified xsi:type="dcterms:W3CDTF">2013-11-25T06:22:54Z</dcterms:modified>
</cp:coreProperties>
</file>