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4" r:id="rId19"/>
    <p:sldId id="275" r:id="rId20"/>
    <p:sldId id="276" r:id="rId21"/>
    <p:sldId id="270" r:id="rId2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2450" autoAdjust="0"/>
  </p:normalViewPr>
  <p:slideViewPr>
    <p:cSldViewPr>
      <p:cViewPr varScale="1">
        <p:scale>
          <a:sx n="74" d="100"/>
          <a:sy n="74" d="100"/>
        </p:scale>
        <p:origin x="22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YDF_Z7s5H_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dirty="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054" y="2852936"/>
            <a:ext cx="72390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Управление мощной нагрузкой</a:t>
            </a:r>
            <a:endParaRPr lang="ru-RU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+ надежность</a:t>
            </a:r>
          </a:p>
          <a:p>
            <a:r>
              <a:rPr lang="ru-RU" dirty="0" smtClean="0"/>
              <a:t>+ допускает перегрузки</a:t>
            </a:r>
          </a:p>
          <a:p>
            <a:r>
              <a:rPr lang="ru-RU" dirty="0" smtClean="0"/>
              <a:t>+ способно коммутировать мощную нагрузку</a:t>
            </a:r>
          </a:p>
          <a:p>
            <a:r>
              <a:rPr lang="ru-RU" dirty="0" smtClean="0"/>
              <a:t>+ простота использования</a:t>
            </a:r>
          </a:p>
          <a:p>
            <a:r>
              <a:rPr lang="ru-RU" dirty="0" smtClean="0"/>
              <a:t>+- ремонтопригодность</a:t>
            </a:r>
          </a:p>
          <a:p>
            <a:r>
              <a:rPr lang="ru-RU" dirty="0" smtClean="0"/>
              <a:t>- габариты, масса</a:t>
            </a:r>
          </a:p>
          <a:p>
            <a:r>
              <a:rPr lang="ru-RU" dirty="0" smtClean="0"/>
              <a:t>- стоимость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 на биполярных транзисторах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84" y="1419739"/>
            <a:ext cx="3744416" cy="4942078"/>
          </a:xfrm>
          <a:prstGeom prst="rect">
            <a:avLst/>
          </a:prstGeom>
        </p:spPr>
      </p:pic>
      <p:pic>
        <p:nvPicPr>
          <p:cNvPr id="6148" name="Picture 4" descr="http://forum.cxem.net/uploads/monthly_11_2010/post-24063-0-92957000-1290191975_thum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09" y="1410420"/>
            <a:ext cx="3749303" cy="44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e-ope.ee/_download/euni_repository/file/3362/Rakenduselektroonika.zip/d09dd0bed0b2d18bd0b95fd180d0b8d181d183d0bdd0bed0ba5f283429.1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65" y="4068625"/>
            <a:ext cx="3657143" cy="28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 bwMode="auto">
          <a:xfrm>
            <a:off x="2118617" y="3429000"/>
            <a:ext cx="864096" cy="1757922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Овал 7"/>
          <p:cNvSpPr/>
          <p:nvPr/>
        </p:nvSpPr>
        <p:spPr bwMode="auto">
          <a:xfrm>
            <a:off x="4535488" y="3649069"/>
            <a:ext cx="864096" cy="1757922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Овал 8"/>
          <p:cNvSpPr/>
          <p:nvPr/>
        </p:nvSpPr>
        <p:spPr bwMode="auto">
          <a:xfrm>
            <a:off x="7554723" y="3890778"/>
            <a:ext cx="1035657" cy="2031798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6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Составной транзистор</a:t>
            </a:r>
            <a:br>
              <a:rPr lang="ru-RU" dirty="0" smtClean="0"/>
            </a:br>
            <a:r>
              <a:rPr lang="ru-RU" dirty="0" smtClean="0"/>
              <a:t>(схема </a:t>
            </a:r>
            <a:r>
              <a:rPr lang="ru-RU" dirty="0" err="1" smtClean="0"/>
              <a:t>Дарлингтона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8194" name="Picture 2" descr="http://kurs.ido.tpu.ru/courses/osn_elec/chapter_3/picture/3_4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41330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encrypted-tbn3.gstatic.com/images?q=tbn:ANd9GcTXI6mpypSG-TibVx3KV9N68fQFyKLnhy0rolpRx2ZkcrEl7J80LwnDc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4188"/>
            <a:ext cx="2917403" cy="30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313612" cy="679103"/>
          </a:xfrm>
        </p:spPr>
        <p:txBody>
          <a:bodyPr/>
          <a:lstStyle/>
          <a:p>
            <a:r>
              <a:rPr lang="ru-RU" dirty="0" smtClean="0"/>
              <a:t>Ключ </a:t>
            </a:r>
            <a:r>
              <a:rPr lang="ru-RU" dirty="0" err="1" smtClean="0"/>
              <a:t>Дарлингтона</a:t>
            </a:r>
            <a:r>
              <a:rPr lang="ru-RU" dirty="0" smtClean="0"/>
              <a:t> </a:t>
            </a:r>
            <a:r>
              <a:rPr lang="en-US" dirty="0" smtClean="0"/>
              <a:t>ULN200x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669" y="867743"/>
            <a:ext cx="5858331" cy="30430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288" y="4005065"/>
            <a:ext cx="6820979" cy="28529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6832"/>
            <a:ext cx="31613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ULN2003 – </a:t>
            </a:r>
            <a:r>
              <a:rPr lang="ru-RU" dirty="0" smtClean="0"/>
              <a:t>подключение ШД к </a:t>
            </a:r>
            <a:r>
              <a:rPr lang="en-US" dirty="0" smtClean="0"/>
              <a:t>LPT-</a:t>
            </a:r>
            <a:r>
              <a:rPr lang="ru-RU" dirty="0" smtClean="0"/>
              <a:t>порту</a:t>
            </a:r>
            <a:endParaRPr lang="ru-RU" dirty="0"/>
          </a:p>
        </p:txBody>
      </p:sp>
      <p:pic>
        <p:nvPicPr>
          <p:cNvPr id="9218" name="Picture 2" descr="http://www.eleccircuit.com/wp-content/uploads/2008/05/uln2003-control-stepper-motor-by-parallel-por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036970" cy="45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hlinkClick r:id="rId2"/>
              </a:rPr>
              <a:t>Ключи </a:t>
            </a:r>
            <a:r>
              <a:rPr lang="ru-RU" dirty="0" smtClean="0"/>
              <a:t>на полевых транзисторах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Малое падение напряжения в открытом состоянии</a:t>
            </a:r>
          </a:p>
          <a:p>
            <a:r>
              <a:rPr lang="ru-RU" dirty="0" smtClean="0"/>
              <a:t>Большое сопротивление в закрытом состоянии</a:t>
            </a:r>
          </a:p>
          <a:p>
            <a:r>
              <a:rPr lang="ru-RU" dirty="0" smtClean="0"/>
              <a:t>Малая мощность, потребляемая от источника управляющего напряжения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затвором</a:t>
            </a:r>
            <a:endParaRPr lang="ru-RU" dirty="0"/>
          </a:p>
        </p:txBody>
      </p:sp>
      <p:pic>
        <p:nvPicPr>
          <p:cNvPr id="11266" name="Picture 2" descr="http://img401.imageshack.us/img401/4821/image041y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27" y="1556792"/>
            <a:ext cx="597691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deltaco.fotoplenka.users.photofile.ru/photo/deltaco.fotoplenka/140273980/1588035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40" y="3789040"/>
            <a:ext cx="4603118" cy="30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</a:t>
            </a:r>
            <a:r>
              <a:rPr lang="ru-RU" dirty="0" smtClean="0"/>
              <a:t>мост на полевых транзисторах</a:t>
            </a:r>
            <a:r>
              <a:rPr lang="en-US" dirty="0" smtClean="0"/>
              <a:t> (N)</a:t>
            </a:r>
            <a:endParaRPr lang="ru-RU" dirty="0"/>
          </a:p>
        </p:txBody>
      </p:sp>
      <p:pic>
        <p:nvPicPr>
          <p:cNvPr id="10242" name="Picture 2" descr="http://www.trt.ru/products/nxp/images/mosfet/nxp_mosfet_motor_contro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807048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</a:t>
            </a:r>
            <a:r>
              <a:rPr lang="ru-RU" dirty="0" smtClean="0"/>
              <a:t>мост (</a:t>
            </a:r>
            <a:r>
              <a:rPr lang="en-US" dirty="0" smtClean="0"/>
              <a:t>P+N)</a:t>
            </a:r>
            <a:endParaRPr lang="ru-RU" dirty="0"/>
          </a:p>
        </p:txBody>
      </p:sp>
      <p:pic>
        <p:nvPicPr>
          <p:cNvPr id="12290" name="Picture 2" descr="http://www.precisionmicrodrives.com/uploads/media_items/h-bridge-configuration.690.595.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54964"/>
            <a:ext cx="6112878" cy="52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IGBT</a:t>
            </a:r>
            <a:endParaRPr lang="ru-RU" dirty="0"/>
          </a:p>
        </p:txBody>
      </p:sp>
      <p:pic>
        <p:nvPicPr>
          <p:cNvPr id="13314" name="Picture 2" descr="http://upload.wikimedia.org/wikipedia/commons/thumb/9/9a/IGBT_structure_chart_3.PNG/120px-IGBT_structure_chart_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0905"/>
            <a:ext cx="22156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File:SchematzastepczytranzystoraIGB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753"/>
            <a:ext cx="6827966" cy="31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Файл:IGBT Tr Stuc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68021"/>
            <a:ext cx="3475590" cy="335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File:IGBT 3300V 1200A Mitsubish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99" y="4005064"/>
            <a:ext cx="3506020" cy="247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05871" y="64826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3300V 1200A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1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Реле</a:t>
            </a:r>
            <a:endParaRPr lang="ru-RU" dirty="0"/>
          </a:p>
        </p:txBody>
      </p:sp>
      <p:pic>
        <p:nvPicPr>
          <p:cNvPr id="1026" name="Picture 2" descr="http://electricalschool.info/uploads/posts/2008-10/1223142932_default_6_7_14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8780"/>
            <a:ext cx="8435059" cy="55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digital-relay-problems.tripod.com/electric_relays_rus_files/10024768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45024"/>
            <a:ext cx="1656184" cy="23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715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IGBT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высокое входное сопротивление, низкий уровень управляющей мощности </a:t>
            </a:r>
            <a:r>
              <a:rPr lang="ru-RU" dirty="0" smtClean="0"/>
              <a:t>— </a:t>
            </a:r>
            <a:r>
              <a:rPr lang="ru-RU" dirty="0"/>
              <a:t>от полевых транзисторов с изолированным </a:t>
            </a:r>
            <a:r>
              <a:rPr lang="ru-RU" dirty="0" smtClean="0"/>
              <a:t>затвором</a:t>
            </a:r>
            <a:endParaRPr lang="en-US" dirty="0" smtClean="0"/>
          </a:p>
          <a:p>
            <a:r>
              <a:rPr lang="ru-RU" dirty="0"/>
              <a:t>низкое значение остаточного напряжения во включенном состоянии — от биполярных транзисторов</a:t>
            </a:r>
          </a:p>
        </p:txBody>
      </p:sp>
    </p:spTree>
    <p:extLst>
      <p:ext uri="{BB962C8B-B14F-4D97-AF65-F5344CB8AC3E}">
        <p14:creationId xmlns:p14="http://schemas.microsoft.com/office/powerpoint/2010/main" val="16683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нагрузки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44626"/>
            <a:ext cx="7784033" cy="5413374"/>
          </a:xfrm>
        </p:spPr>
        <p:txBody>
          <a:bodyPr/>
          <a:lstStyle/>
          <a:p>
            <a:r>
              <a:rPr lang="ru-RU" dirty="0" smtClean="0"/>
              <a:t>Индуктивная нагрузка: при отключении бросок напряжения</a:t>
            </a:r>
          </a:p>
          <a:p>
            <a:r>
              <a:rPr lang="ru-RU" dirty="0" smtClean="0"/>
              <a:t>Емкостная нагрузка (в </a:t>
            </a:r>
            <a:r>
              <a:rPr lang="ru-RU" dirty="0" err="1" smtClean="0"/>
              <a:t>т.ч</a:t>
            </a:r>
            <a:r>
              <a:rPr lang="ru-RU" dirty="0" smtClean="0"/>
              <a:t>. Импульсные БП): при включении бросок тока</a:t>
            </a:r>
          </a:p>
          <a:p>
            <a:r>
              <a:rPr lang="ru-RU" dirty="0" smtClean="0"/>
              <a:t>Лампы накаливания: при включении до разогрева ток в 5 раз больше</a:t>
            </a:r>
          </a:p>
          <a:p>
            <a:r>
              <a:rPr lang="ru-RU" dirty="0" smtClean="0"/>
              <a:t>Двигатели: при включении до раскрутки увеличен ток</a:t>
            </a:r>
          </a:p>
          <a:p>
            <a:r>
              <a:rPr lang="ru-RU" dirty="0" smtClean="0"/>
              <a:t>ДПТ:</a:t>
            </a:r>
            <a:r>
              <a:rPr lang="en-US" dirty="0" smtClean="0"/>
              <a:t> </a:t>
            </a:r>
            <a:r>
              <a:rPr lang="ru-RU" dirty="0" smtClean="0"/>
              <a:t>при вращении вырабатывается постоянная ЭДС</a:t>
            </a:r>
          </a:p>
        </p:txBody>
      </p:sp>
    </p:spTree>
    <p:extLst>
      <p:ext uri="{BB962C8B-B14F-4D97-AF65-F5344CB8AC3E}">
        <p14:creationId xmlns:p14="http://schemas.microsoft.com/office/powerpoint/2010/main" val="42669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Реле</a:t>
            </a:r>
            <a:endParaRPr lang="ru-RU" dirty="0"/>
          </a:p>
        </p:txBody>
      </p:sp>
      <p:pic>
        <p:nvPicPr>
          <p:cNvPr id="2050" name="Picture 2" descr="http://www.go-radio.ru/images/rele-ustroystv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14" y="1628800"/>
            <a:ext cx="6828675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CJ24 контактор CH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09" y="3786913"/>
            <a:ext cx="56673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ltsnab.ru/images/catalogue/goods_photos/286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861" y="-133151"/>
            <a:ext cx="4139679" cy="352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t-system.ru/sites/default/files/docs/documents/Image/TYCO/Grad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85" y="863391"/>
            <a:ext cx="2177132" cy="22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lib.chipdip.ru/244/DOC00024423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4" y="1628800"/>
            <a:ext cx="1157635" cy="8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ib.chipdip.ru/247/DOC000247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56376" y="2786036"/>
            <a:ext cx="909092" cy="9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ultrastar.ru/attachment.rpc&amp;fid=1464/rel5.png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685921"/>
            <a:ext cx="3240360" cy="32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astopo.ru/image/view/1505/11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0" y="1019174"/>
            <a:ext cx="1905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digital-relay-problems.tripod.com/electric_relays_rus_files/5.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05845"/>
            <a:ext cx="4660976" cy="13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8930"/>
            <a:ext cx="7313612" cy="1143000"/>
          </a:xfrm>
        </p:spPr>
        <p:txBody>
          <a:bodyPr/>
          <a:lstStyle/>
          <a:p>
            <a:r>
              <a:rPr lang="ru-RU" dirty="0" err="1" smtClean="0"/>
              <a:t>Герконовое</a:t>
            </a:r>
            <a:r>
              <a:rPr lang="ru-RU" dirty="0" smtClean="0"/>
              <a:t> реле</a:t>
            </a:r>
            <a:endParaRPr lang="ru-RU" dirty="0"/>
          </a:p>
        </p:txBody>
      </p:sp>
      <p:pic>
        <p:nvPicPr>
          <p:cNvPr id="4098" name="Picture 2" descr="http://lib.chipdip.ru/166/DOC000166971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9" y="4295775"/>
            <a:ext cx="2095128" cy="20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blogurt.ru/images/gerko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55" y="0"/>
            <a:ext cx="40767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elpri-rele.ru/d/images/products/res9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62872"/>
            <a:ext cx="3182328" cy="20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rudocs.exdat.com/pars_docs/tw_refs/37/36230/36230_html_m27fef5b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9648" y="4746696"/>
            <a:ext cx="4266555" cy="198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реле: катушка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 тока: переменный, постоянный</a:t>
            </a:r>
          </a:p>
          <a:p>
            <a:r>
              <a:rPr lang="ru-RU" dirty="0" smtClean="0"/>
              <a:t>Номинальное напряжение</a:t>
            </a:r>
          </a:p>
          <a:p>
            <a:r>
              <a:rPr lang="ru-RU" dirty="0" smtClean="0"/>
              <a:t>Напряжение включения</a:t>
            </a:r>
          </a:p>
          <a:p>
            <a:r>
              <a:rPr lang="ru-RU" dirty="0" smtClean="0"/>
              <a:t>Напряжение выключения</a:t>
            </a:r>
          </a:p>
          <a:p>
            <a:r>
              <a:rPr lang="ru-RU" dirty="0" smtClean="0"/>
              <a:t>Максимальное напряжение</a:t>
            </a:r>
          </a:p>
          <a:p>
            <a:r>
              <a:rPr lang="ru-RU" dirty="0" smtClean="0"/>
              <a:t>Сопротивление</a:t>
            </a:r>
          </a:p>
          <a:p>
            <a:r>
              <a:rPr lang="ru-RU" dirty="0" smtClean="0"/>
              <a:t>Номинальный ток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7616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реле: контактные группы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 группы: НЗ, НР, переключающая</a:t>
            </a:r>
          </a:p>
          <a:p>
            <a:r>
              <a:rPr lang="ru-RU" dirty="0" smtClean="0"/>
              <a:t>Количество групп контактов</a:t>
            </a:r>
          </a:p>
          <a:p>
            <a:r>
              <a:rPr lang="ru-RU" dirty="0" smtClean="0"/>
              <a:t>Максимальные ток</a:t>
            </a:r>
          </a:p>
          <a:p>
            <a:r>
              <a:rPr lang="ru-RU" dirty="0" smtClean="0"/>
              <a:t>Максимальное напряжение</a:t>
            </a:r>
          </a:p>
          <a:p>
            <a:pPr marL="0" indent="0">
              <a:buNone/>
            </a:pPr>
            <a:r>
              <a:rPr lang="ru-RU" dirty="0" smtClean="0"/>
              <a:t>(варианты для одного и того же реле: </a:t>
            </a:r>
            <a:r>
              <a:rPr lang="en-US" dirty="0" smtClean="0"/>
              <a:t>~220V 3A, 24V 6A)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4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Время включения/выключения</a:t>
            </a:r>
          </a:p>
          <a:p>
            <a:r>
              <a:rPr lang="ru-RU" dirty="0" smtClean="0"/>
              <a:t>Габариты</a:t>
            </a:r>
          </a:p>
          <a:p>
            <a:r>
              <a:rPr lang="ru-RU" dirty="0" smtClean="0"/>
              <a:t>Вес</a:t>
            </a:r>
          </a:p>
          <a:p>
            <a:r>
              <a:rPr lang="ru-RU" dirty="0" smtClean="0"/>
              <a:t>Тип корпуса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4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включения реле</a:t>
            </a:r>
            <a:endParaRPr lang="ru-RU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3657915" y="4292972"/>
            <a:ext cx="149014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571802" y="2995985"/>
            <a:ext cx="1152525" cy="7207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ru-RU" sz="2600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rot="16200000" flipH="1" flipV="1">
            <a:off x="4787701" y="263721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644827" y="1772022"/>
            <a:ext cx="11525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600" dirty="0" smtClean="0"/>
              <a:t>+</a:t>
            </a:r>
            <a:r>
              <a:rPr lang="en-US" sz="2600" dirty="0" smtClean="0"/>
              <a:t>U</a:t>
            </a:r>
            <a:endParaRPr lang="ru-RU" sz="2600" dirty="0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V="1">
            <a:off x="5148064" y="3716710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571802" y="2492747"/>
            <a:ext cx="5762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/>
              <a:t>K</a:t>
            </a:r>
            <a:endParaRPr lang="ru-RU" sz="2600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V="1">
            <a:off x="7165777" y="2637210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H="1" flipV="1">
            <a:off x="7165777" y="3213472"/>
            <a:ext cx="1444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V="1">
            <a:off x="7165777" y="3573835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237214" y="3069010"/>
            <a:ext cx="11525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/>
              <a:t>SK</a:t>
            </a:r>
            <a:endParaRPr lang="ru-RU" sz="2600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 flipV="1">
            <a:off x="5148064" y="4077072"/>
            <a:ext cx="1152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V="1">
            <a:off x="6300589" y="2708647"/>
            <a:ext cx="0" cy="13684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 flipH="1" flipV="1">
            <a:off x="5148064" y="2708647"/>
            <a:ext cx="1152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7" name="Group 36"/>
          <p:cNvGrpSpPr>
            <a:grpSpLocks/>
          </p:cNvGrpSpPr>
          <p:nvPr/>
        </p:nvGrpSpPr>
        <p:grpSpPr bwMode="auto">
          <a:xfrm>
            <a:off x="6156127" y="3213472"/>
            <a:ext cx="288925" cy="287338"/>
            <a:chOff x="1882" y="3113"/>
            <a:chExt cx="182" cy="181"/>
          </a:xfrm>
        </p:grpSpPr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1882" y="3113"/>
              <a:ext cx="18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1882" y="3294"/>
              <a:ext cx="18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1973" y="3113"/>
              <a:ext cx="91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1882" y="3113"/>
              <a:ext cx="91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" name="Freeform 41"/>
          <p:cNvSpPr>
            <a:spLocks/>
          </p:cNvSpPr>
          <p:nvPr/>
        </p:nvSpPr>
        <p:spPr bwMode="auto">
          <a:xfrm>
            <a:off x="3479602" y="2421310"/>
            <a:ext cx="1476375" cy="3167062"/>
          </a:xfrm>
          <a:custGeom>
            <a:avLst/>
            <a:gdLst>
              <a:gd name="T0" fmla="*/ 915 w 930"/>
              <a:gd name="T1" fmla="*/ 0 h 1995"/>
              <a:gd name="T2" fmla="*/ 915 w 930"/>
              <a:gd name="T3" fmla="*/ 544 h 1995"/>
              <a:gd name="T4" fmla="*/ 824 w 930"/>
              <a:gd name="T5" fmla="*/ 997 h 1995"/>
              <a:gd name="T6" fmla="*/ 326 w 930"/>
              <a:gd name="T7" fmla="*/ 1134 h 1995"/>
              <a:gd name="T8" fmla="*/ 53 w 930"/>
              <a:gd name="T9" fmla="*/ 1406 h 1995"/>
              <a:gd name="T10" fmla="*/ 8 w 930"/>
              <a:gd name="T11" fmla="*/ 1995 h 1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0"/>
              <a:gd name="T19" fmla="*/ 0 h 1995"/>
              <a:gd name="T20" fmla="*/ 930 w 930"/>
              <a:gd name="T21" fmla="*/ 1995 h 19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0" h="1995">
                <a:moveTo>
                  <a:pt x="915" y="0"/>
                </a:moveTo>
                <a:cubicBezTo>
                  <a:pt x="922" y="189"/>
                  <a:pt x="930" y="378"/>
                  <a:pt x="915" y="544"/>
                </a:cubicBezTo>
                <a:cubicBezTo>
                  <a:pt x="900" y="710"/>
                  <a:pt x="922" y="899"/>
                  <a:pt x="824" y="997"/>
                </a:cubicBezTo>
                <a:cubicBezTo>
                  <a:pt x="726" y="1095"/>
                  <a:pt x="454" y="1066"/>
                  <a:pt x="326" y="1134"/>
                </a:cubicBezTo>
                <a:cubicBezTo>
                  <a:pt x="198" y="1202"/>
                  <a:pt x="106" y="1262"/>
                  <a:pt x="53" y="1406"/>
                </a:cubicBezTo>
                <a:cubicBezTo>
                  <a:pt x="0" y="1550"/>
                  <a:pt x="8" y="1980"/>
                  <a:pt x="8" y="1995"/>
                </a:cubicBezTo>
              </a:path>
            </a:pathLst>
          </a:custGeom>
          <a:noFill/>
          <a:ln w="44450" cap="flat" cmpd="sng">
            <a:solidFill>
              <a:srgbClr val="FF0000"/>
            </a:solidFill>
            <a:prstDash val="lg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Freeform 44"/>
          <p:cNvSpPr>
            <a:spLocks/>
          </p:cNvSpPr>
          <p:nvPr/>
        </p:nvSpPr>
        <p:spPr bwMode="auto">
          <a:xfrm>
            <a:off x="5111552" y="2780085"/>
            <a:ext cx="996950" cy="1152525"/>
          </a:xfrm>
          <a:custGeom>
            <a:avLst/>
            <a:gdLst>
              <a:gd name="T0" fmla="*/ 23 w 628"/>
              <a:gd name="T1" fmla="*/ 454 h 726"/>
              <a:gd name="T2" fmla="*/ 114 w 628"/>
              <a:gd name="T3" fmla="*/ 635 h 726"/>
              <a:gd name="T4" fmla="*/ 341 w 628"/>
              <a:gd name="T5" fmla="*/ 726 h 726"/>
              <a:gd name="T6" fmla="*/ 522 w 628"/>
              <a:gd name="T7" fmla="*/ 635 h 726"/>
              <a:gd name="T8" fmla="*/ 613 w 628"/>
              <a:gd name="T9" fmla="*/ 454 h 726"/>
              <a:gd name="T10" fmla="*/ 613 w 628"/>
              <a:gd name="T11" fmla="*/ 182 h 726"/>
              <a:gd name="T12" fmla="*/ 522 w 628"/>
              <a:gd name="T13" fmla="*/ 46 h 726"/>
              <a:gd name="T14" fmla="*/ 295 w 628"/>
              <a:gd name="T15" fmla="*/ 0 h 726"/>
              <a:gd name="T16" fmla="*/ 159 w 628"/>
              <a:gd name="T17" fmla="*/ 46 h 726"/>
              <a:gd name="T18" fmla="*/ 23 w 628"/>
              <a:gd name="T19" fmla="*/ 182 h 726"/>
              <a:gd name="T20" fmla="*/ 23 w 628"/>
              <a:gd name="T21" fmla="*/ 318 h 7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8"/>
              <a:gd name="T34" fmla="*/ 0 h 726"/>
              <a:gd name="T35" fmla="*/ 628 w 628"/>
              <a:gd name="T36" fmla="*/ 726 h 72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8" h="726">
                <a:moveTo>
                  <a:pt x="23" y="454"/>
                </a:moveTo>
                <a:cubicBezTo>
                  <a:pt x="42" y="522"/>
                  <a:pt x="61" y="590"/>
                  <a:pt x="114" y="635"/>
                </a:cubicBezTo>
                <a:cubicBezTo>
                  <a:pt x="167" y="680"/>
                  <a:pt x="273" y="726"/>
                  <a:pt x="341" y="726"/>
                </a:cubicBezTo>
                <a:cubicBezTo>
                  <a:pt x="409" y="726"/>
                  <a:pt x="477" y="680"/>
                  <a:pt x="522" y="635"/>
                </a:cubicBezTo>
                <a:cubicBezTo>
                  <a:pt x="567" y="590"/>
                  <a:pt x="598" y="529"/>
                  <a:pt x="613" y="454"/>
                </a:cubicBezTo>
                <a:cubicBezTo>
                  <a:pt x="628" y="379"/>
                  <a:pt x="628" y="250"/>
                  <a:pt x="613" y="182"/>
                </a:cubicBezTo>
                <a:cubicBezTo>
                  <a:pt x="598" y="114"/>
                  <a:pt x="575" y="76"/>
                  <a:pt x="522" y="46"/>
                </a:cubicBezTo>
                <a:cubicBezTo>
                  <a:pt x="469" y="16"/>
                  <a:pt x="355" y="0"/>
                  <a:pt x="295" y="0"/>
                </a:cubicBezTo>
                <a:cubicBezTo>
                  <a:pt x="235" y="0"/>
                  <a:pt x="204" y="16"/>
                  <a:pt x="159" y="46"/>
                </a:cubicBezTo>
                <a:cubicBezTo>
                  <a:pt x="114" y="76"/>
                  <a:pt x="46" y="137"/>
                  <a:pt x="23" y="182"/>
                </a:cubicBezTo>
                <a:cubicBezTo>
                  <a:pt x="0" y="227"/>
                  <a:pt x="23" y="303"/>
                  <a:pt x="23" y="318"/>
                </a:cubicBezTo>
              </a:path>
            </a:pathLst>
          </a:custGeom>
          <a:noFill/>
          <a:ln w="44450" cap="flat" cmpd="sng">
            <a:solidFill>
              <a:srgbClr val="FF0000"/>
            </a:solidFill>
            <a:prstDash val="lg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Line 63"/>
          <p:cNvSpPr>
            <a:spLocks noChangeShapeType="1"/>
          </p:cNvSpPr>
          <p:nvPr/>
        </p:nvSpPr>
        <p:spPr bwMode="auto">
          <a:xfrm flipV="1">
            <a:off x="3442015" y="5766366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105"/>
          <p:cNvSpPr>
            <a:spLocks noChangeShapeType="1"/>
          </p:cNvSpPr>
          <p:nvPr/>
        </p:nvSpPr>
        <p:spPr bwMode="auto">
          <a:xfrm>
            <a:off x="3297552" y="4451725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Line 106"/>
          <p:cNvSpPr>
            <a:spLocks noChangeShapeType="1"/>
          </p:cNvSpPr>
          <p:nvPr/>
        </p:nvSpPr>
        <p:spPr bwMode="auto">
          <a:xfrm rot="16200000" flipV="1">
            <a:off x="3334859" y="4847805"/>
            <a:ext cx="28575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107"/>
          <p:cNvSpPr>
            <a:spLocks noChangeShapeType="1"/>
          </p:cNvSpPr>
          <p:nvPr/>
        </p:nvSpPr>
        <p:spPr bwMode="auto">
          <a:xfrm rot="16200000">
            <a:off x="3333271" y="4273131"/>
            <a:ext cx="288925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108"/>
          <p:cNvSpPr>
            <a:spLocks noChangeShapeType="1"/>
          </p:cNvSpPr>
          <p:nvPr/>
        </p:nvSpPr>
        <p:spPr bwMode="auto">
          <a:xfrm flipH="1">
            <a:off x="3661089" y="5172450"/>
            <a:ext cx="0" cy="5762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Text Box 110"/>
          <p:cNvSpPr txBox="1">
            <a:spLocks noChangeArrowheads="1"/>
          </p:cNvSpPr>
          <p:nvPr/>
        </p:nvSpPr>
        <p:spPr bwMode="auto">
          <a:xfrm>
            <a:off x="2721290" y="4099485"/>
            <a:ext cx="935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dirty="0" smtClean="0"/>
              <a:t>VT</a:t>
            </a:r>
            <a:endParaRPr lang="ru-RU" sz="2600" dirty="0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 flipV="1">
            <a:off x="1807403" y="4725144"/>
            <a:ext cx="149014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3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2" grpId="0" animBg="1"/>
      <p:bldP spid="32" grpId="1" animBg="1"/>
      <p:bldP spid="33" grpId="0" animBg="1"/>
    </p:bld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5939</TotalTime>
  <Words>241</Words>
  <Application>Microsoft Office PowerPoint</Application>
  <PresentationFormat>Экран (4:3)</PresentationFormat>
  <Paragraphs>59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Verdana</vt:lpstr>
      <vt:lpstr>Wingdings</vt:lpstr>
      <vt:lpstr>Затмение</vt:lpstr>
      <vt:lpstr>Электротехника и электроника</vt:lpstr>
      <vt:lpstr>Реле</vt:lpstr>
      <vt:lpstr>Реле</vt:lpstr>
      <vt:lpstr>Презентация PowerPoint</vt:lpstr>
      <vt:lpstr>Герконовое реле</vt:lpstr>
      <vt:lpstr>Параметры реле: катушка</vt:lpstr>
      <vt:lpstr>Параметры реле: контактные группы</vt:lpstr>
      <vt:lpstr>Другие параметры</vt:lpstr>
      <vt:lpstr>Схема включения реле</vt:lpstr>
      <vt:lpstr>Достоинства и недостатки</vt:lpstr>
      <vt:lpstr>Ключи на биполярных транзисторах</vt:lpstr>
      <vt:lpstr>Составной транзистор (схема Дарлингтона)</vt:lpstr>
      <vt:lpstr>Ключ Дарлингтона ULN200x</vt:lpstr>
      <vt:lpstr>ULN2003 – подключение ШД к LPT-порту</vt:lpstr>
      <vt:lpstr>Ключи на полевых транзисторах</vt:lpstr>
      <vt:lpstr>Управление затвором</vt:lpstr>
      <vt:lpstr>H-мост на полевых транзисторах (N)</vt:lpstr>
      <vt:lpstr>H-мост (P+N)</vt:lpstr>
      <vt:lpstr>IGBT</vt:lpstr>
      <vt:lpstr>Достоинства IGBT</vt:lpstr>
      <vt:lpstr>Особенности нагрузки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184</cp:revision>
  <dcterms:modified xsi:type="dcterms:W3CDTF">2013-11-28T04:15:34Z</dcterms:modified>
</cp:coreProperties>
</file>