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939" autoAdjust="0"/>
  </p:normalViewPr>
  <p:slideViewPr>
    <p:cSldViewPr>
      <p:cViewPr varScale="1">
        <p:scale>
          <a:sx n="75" d="100"/>
          <a:sy n="75" d="100"/>
        </p:scale>
        <p:origin x="11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Биполярные транзисторы</a:t>
            </a:r>
            <a:endParaRPr lang="ru-RU" dirty="0" smtClean="0"/>
          </a:p>
        </p:txBody>
      </p:sp>
      <p:pic>
        <p:nvPicPr>
          <p:cNvPr id="3074" name="Picture 2" descr="http://electricalschool.info/uploads/posts/2011-06/1309326770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77929"/>
            <a:ext cx="4575026" cy="30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О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" y="1556792"/>
            <a:ext cx="551550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включения 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2081" y="1827212"/>
            <a:ext cx="3851920" cy="491415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I</a:t>
            </a:r>
            <a:r>
              <a:rPr lang="ru-RU" baseline="-25000" dirty="0" err="1"/>
              <a:t>вых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э</a:t>
            </a:r>
            <a:r>
              <a:rPr lang="ru-RU" dirty="0"/>
              <a:t/>
            </a:r>
            <a:br>
              <a:rPr lang="ru-RU" dirty="0"/>
            </a:b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б</a:t>
            </a:r>
            <a:r>
              <a:rPr lang="ru-RU" dirty="0"/>
              <a:t/>
            </a:r>
            <a:br>
              <a:rPr lang="ru-RU" dirty="0"/>
            </a:br>
            <a:r>
              <a:rPr lang="en-US" i="1" dirty="0"/>
              <a:t>U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U</a:t>
            </a:r>
            <a:r>
              <a:rPr lang="ru-RU" baseline="-25000" dirty="0" err="1"/>
              <a:t>бк</a:t>
            </a:r>
            <a:r>
              <a:rPr lang="ru-RU" dirty="0"/>
              <a:t/>
            </a:r>
            <a:br>
              <a:rPr lang="ru-RU" dirty="0"/>
            </a:br>
            <a:r>
              <a:rPr lang="en-US" i="1" dirty="0"/>
              <a:t>U</a:t>
            </a:r>
            <a:r>
              <a:rPr lang="ru-RU" baseline="-25000" dirty="0" err="1"/>
              <a:t>вых</a:t>
            </a:r>
            <a:r>
              <a:rPr lang="ru-RU" dirty="0"/>
              <a:t> = </a:t>
            </a:r>
            <a:r>
              <a:rPr lang="en-US" i="1" dirty="0"/>
              <a:t>U</a:t>
            </a:r>
            <a:r>
              <a:rPr lang="ru-RU" baseline="-25000" dirty="0" err="1" smtClean="0"/>
              <a:t>кэ</a:t>
            </a:r>
            <a:endParaRPr lang="ru-RU" baseline="-25000" dirty="0" smtClean="0"/>
          </a:p>
          <a:p>
            <a:pPr marL="0" indent="0">
              <a:buNone/>
            </a:pPr>
            <a:r>
              <a:rPr lang="en-US" i="1" dirty="0"/>
              <a:t>I</a:t>
            </a:r>
            <a:r>
              <a:rPr lang="ru-RU" baseline="-25000" dirty="0" err="1"/>
              <a:t>вых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э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/>
              <a:t>б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э</a:t>
            </a:r>
            <a:r>
              <a:rPr lang="ru-RU" dirty="0"/>
              <a:t>/(</a:t>
            </a:r>
            <a:r>
              <a:rPr lang="en-US" i="1" dirty="0"/>
              <a:t>I</a:t>
            </a:r>
            <a:r>
              <a:rPr lang="ru-RU" baseline="-25000" dirty="0"/>
              <a:t>э</a:t>
            </a:r>
            <a:r>
              <a:rPr lang="ru-RU" dirty="0"/>
              <a:t>-</a:t>
            </a:r>
            <a:r>
              <a:rPr lang="en-US" dirty="0"/>
              <a:t>I</a:t>
            </a:r>
            <a:r>
              <a:rPr lang="ru-RU" baseline="-25000" dirty="0"/>
              <a:t>к</a:t>
            </a:r>
            <a:r>
              <a:rPr lang="ru-RU" dirty="0"/>
              <a:t>) = 1/(1-</a:t>
            </a:r>
            <a:r>
              <a:rPr lang="el-GR" dirty="0"/>
              <a:t>α) = β [β&gt;&gt;1</a:t>
            </a:r>
            <a:r>
              <a:rPr lang="el-GR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en-US" i="1" dirty="0"/>
              <a:t>R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U</a:t>
            </a:r>
            <a:r>
              <a:rPr lang="ru-RU" baseline="-25000" dirty="0" err="1"/>
              <a:t>вх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= (</a:t>
            </a:r>
            <a:r>
              <a:rPr lang="en-US" i="1" dirty="0"/>
              <a:t>U</a:t>
            </a:r>
            <a:r>
              <a:rPr lang="ru-RU" baseline="-25000" dirty="0"/>
              <a:t>бэ</a:t>
            </a:r>
            <a:r>
              <a:rPr lang="ru-RU" dirty="0"/>
              <a:t> + </a:t>
            </a:r>
            <a:r>
              <a:rPr lang="en-US" i="1" dirty="0"/>
              <a:t>U</a:t>
            </a:r>
            <a:r>
              <a:rPr lang="ru-RU" baseline="-25000" dirty="0" err="1"/>
              <a:t>кэ</a:t>
            </a:r>
            <a:r>
              <a:rPr lang="ru-RU" dirty="0"/>
              <a:t>)/</a:t>
            </a:r>
            <a:r>
              <a:rPr lang="en-US" i="1" dirty="0"/>
              <a:t>I</a:t>
            </a:r>
            <a:r>
              <a:rPr lang="ru-RU" baseline="-25000" dirty="0"/>
              <a:t>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5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включения </a:t>
            </a:r>
            <a:r>
              <a:rPr lang="ru-RU" dirty="0" smtClean="0"/>
              <a:t>ОК (эмиттерный повторитель)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Достоинства</a:t>
            </a:r>
          </a:p>
          <a:p>
            <a:r>
              <a:rPr lang="ru-RU" dirty="0"/>
              <a:t>Большое входное сопротивление.</a:t>
            </a:r>
          </a:p>
          <a:p>
            <a:r>
              <a:rPr lang="ru-RU" dirty="0"/>
              <a:t>Малое выходное сопротивление.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Недостатки</a:t>
            </a:r>
          </a:p>
          <a:p>
            <a:r>
              <a:rPr lang="ru-RU" dirty="0"/>
              <a:t>Коэффициент усиления по напряжению меньше 1.</a:t>
            </a:r>
          </a:p>
        </p:txBody>
      </p:sp>
    </p:spTree>
    <p:extLst>
      <p:ext uri="{BB962C8B-B14F-4D97-AF65-F5344CB8AC3E}">
        <p14:creationId xmlns:p14="http://schemas.microsoft.com/office/powerpoint/2010/main" val="5576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://www.wikiznanie.ru/ru-wz/images/6/69/Pnp-%D1%82%D1%80%D0%B0%D0%BD%D0%B7%D0%B8%D1%81%D1%82%D0%BE%D1%80_(%D1%83%D1%81%D1%82%D1%80%D0%BE%D0%B9%D1%81%D1%82%D0%B2%D0%BE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537659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ru/4/40/Trans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76" y="1628800"/>
            <a:ext cx="2406849" cy="496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Упрощенная схема </a:t>
            </a:r>
            <a:r>
              <a:rPr lang="en-US" dirty="0" smtClean="0"/>
              <a:t>n-p-n-</a:t>
            </a:r>
            <a:r>
              <a:rPr lang="ru-RU" dirty="0" smtClean="0"/>
              <a:t>транзистора в разрезе</a:t>
            </a:r>
            <a:endParaRPr lang="ru-RU" dirty="0"/>
          </a:p>
        </p:txBody>
      </p:sp>
      <p:pic>
        <p:nvPicPr>
          <p:cNvPr id="4098" name="Picture 2" descr="File:Npn bjt cross section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6902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Транзистор, что такое полевой, биполярный транзисто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444625"/>
            <a:ext cx="675075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07151" y="4933413"/>
            <a:ext cx="21483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i="1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sz="4800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к</a:t>
            </a:r>
            <a:r>
              <a:rPr lang="ru-RU" sz="4800" i="1" dirty="0">
                <a:solidFill>
                  <a:srgbClr val="000000"/>
                </a:solidFill>
                <a:latin typeface="Arial" panose="020B0604020202020204" pitchFamily="34" charset="0"/>
              </a:rPr>
              <a:t> = </a:t>
            </a:r>
            <a:r>
              <a:rPr lang="el-GR" sz="4800" i="1" dirty="0">
                <a:solidFill>
                  <a:srgbClr val="000000"/>
                </a:solidFill>
                <a:latin typeface="Arial" panose="020B0604020202020204" pitchFamily="34" charset="0"/>
              </a:rPr>
              <a:t>α </a:t>
            </a:r>
            <a:r>
              <a:rPr lang="en-US" sz="4800" i="1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sz="4800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э</a:t>
            </a:r>
            <a:endParaRPr lang="ru-RU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5791298"/>
            <a:ext cx="5448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800" dirty="0">
                <a:solidFill>
                  <a:srgbClr val="000000"/>
                </a:solidFill>
                <a:latin typeface="Arial" panose="020B0604020202020204" pitchFamily="34" charset="0"/>
              </a:rPr>
              <a:t>β = </a:t>
            </a:r>
            <a:r>
              <a:rPr lang="en-US" sz="4800" i="1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sz="4800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к </a:t>
            </a:r>
            <a:r>
              <a:rPr lang="en-US" sz="48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/ I</a:t>
            </a:r>
            <a:r>
              <a:rPr lang="ru-RU" sz="4800" i="1" baseline="-25000" dirty="0" smtClean="0">
                <a:solidFill>
                  <a:srgbClr val="000000"/>
                </a:solidFill>
                <a:latin typeface="Arial" panose="020B0604020202020204" pitchFamily="34" charset="0"/>
              </a:rPr>
              <a:t>б </a:t>
            </a:r>
            <a:r>
              <a:rPr lang="ru-RU" sz="4800" i="1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l-GR" sz="4800" dirty="0" smtClean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el-GR" sz="4800" dirty="0">
                <a:solidFill>
                  <a:srgbClr val="000000"/>
                </a:solidFill>
                <a:latin typeface="Arial" panose="020B0604020202020204" pitchFamily="34" charset="0"/>
              </a:rPr>
              <a:t>/(1 − α)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1816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ОЭ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551550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включения ОЭ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64089" y="1827212"/>
            <a:ext cx="3319536" cy="491415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I</a:t>
            </a:r>
            <a:r>
              <a:rPr lang="ru-RU" baseline="-25000" dirty="0" err="1"/>
              <a:t>вых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к</a:t>
            </a:r>
            <a:r>
              <a:rPr lang="ru-RU" dirty="0"/>
              <a:t/>
            </a:r>
            <a:br>
              <a:rPr lang="ru-RU" dirty="0"/>
            </a:b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б</a:t>
            </a:r>
            <a:r>
              <a:rPr lang="ru-RU" dirty="0"/>
              <a:t/>
            </a:r>
            <a:br>
              <a:rPr lang="ru-RU" dirty="0"/>
            </a:br>
            <a:r>
              <a:rPr lang="en-US" i="1" dirty="0"/>
              <a:t>U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U</a:t>
            </a:r>
            <a:r>
              <a:rPr lang="ru-RU" baseline="-25000" dirty="0"/>
              <a:t>бэ</a:t>
            </a:r>
            <a:r>
              <a:rPr lang="ru-RU" dirty="0"/>
              <a:t/>
            </a:r>
            <a:br>
              <a:rPr lang="ru-RU" dirty="0"/>
            </a:br>
            <a:r>
              <a:rPr lang="en-US" i="1" dirty="0"/>
              <a:t>U</a:t>
            </a:r>
            <a:r>
              <a:rPr lang="ru-RU" baseline="-25000" dirty="0" err="1" smtClean="0"/>
              <a:t>вых</a:t>
            </a:r>
            <a:r>
              <a:rPr lang="ru-RU" dirty="0"/>
              <a:t> = </a:t>
            </a:r>
            <a:r>
              <a:rPr lang="en-US" i="1" dirty="0"/>
              <a:t>U</a:t>
            </a:r>
            <a:r>
              <a:rPr lang="ru-RU" baseline="-25000" dirty="0" err="1" smtClean="0"/>
              <a:t>кэ</a:t>
            </a:r>
            <a:endParaRPr lang="ru-RU" baseline="-25000" dirty="0" smtClean="0"/>
          </a:p>
          <a:p>
            <a:pPr marL="0" indent="0">
              <a:buNone/>
            </a:pPr>
            <a:r>
              <a:rPr lang="en-US" i="1" dirty="0"/>
              <a:t>I</a:t>
            </a:r>
            <a:r>
              <a:rPr lang="ru-RU" baseline="-25000" dirty="0" err="1"/>
              <a:t>вых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к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/>
              <a:t>б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к</a:t>
            </a:r>
            <a:r>
              <a:rPr lang="ru-RU" dirty="0"/>
              <a:t>/(</a:t>
            </a:r>
            <a:r>
              <a:rPr lang="en-US" i="1" dirty="0"/>
              <a:t>I</a:t>
            </a:r>
            <a:r>
              <a:rPr lang="ru-RU" baseline="-25000" dirty="0"/>
              <a:t>э</a:t>
            </a:r>
            <a:r>
              <a:rPr lang="ru-RU" dirty="0"/>
              <a:t>-</a:t>
            </a:r>
            <a:r>
              <a:rPr lang="en-US" dirty="0"/>
              <a:t>I</a:t>
            </a:r>
            <a:r>
              <a:rPr lang="ru-RU" baseline="-25000" dirty="0"/>
              <a:t>к</a:t>
            </a:r>
            <a:r>
              <a:rPr lang="ru-RU" dirty="0"/>
              <a:t>) = </a:t>
            </a:r>
            <a:r>
              <a:rPr lang="el-GR" dirty="0"/>
              <a:t>α/(1-α) = β [β&gt;&gt;1</a:t>
            </a:r>
            <a:r>
              <a:rPr lang="el-GR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en-US" i="1" dirty="0"/>
              <a:t>R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U</a:t>
            </a:r>
            <a:r>
              <a:rPr lang="ru-RU" baseline="-25000" dirty="0" err="1"/>
              <a:t>вх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U</a:t>
            </a:r>
            <a:r>
              <a:rPr lang="ru-RU" baseline="-25000" dirty="0"/>
              <a:t>бэ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/>
              <a:t>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включения </a:t>
            </a:r>
            <a:r>
              <a:rPr lang="ru-RU" dirty="0" smtClean="0"/>
              <a:t>ОЭ – 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5030787"/>
          </a:xfrm>
        </p:spPr>
        <p:txBody>
          <a:bodyPr/>
          <a:lstStyle/>
          <a:p>
            <a:r>
              <a:rPr lang="ru-RU" dirty="0"/>
              <a:t>Большой коэффициент усиления по току.</a:t>
            </a:r>
          </a:p>
          <a:p>
            <a:r>
              <a:rPr lang="ru-RU" dirty="0"/>
              <a:t>Большой коэффициент усиления по напряжению.</a:t>
            </a:r>
          </a:p>
          <a:p>
            <a:r>
              <a:rPr lang="ru-RU" dirty="0"/>
              <a:t>Наибольшее усиление мощности.</a:t>
            </a:r>
          </a:p>
          <a:p>
            <a:r>
              <a:rPr lang="ru-RU" dirty="0"/>
              <a:t>Можно обойтись одним источником питания.</a:t>
            </a:r>
          </a:p>
          <a:p>
            <a:r>
              <a:rPr lang="ru-RU" dirty="0">
                <a:solidFill>
                  <a:srgbClr val="0066FF"/>
                </a:solidFill>
              </a:rPr>
              <a:t>Выходное переменное напряжение инвертируется относительно входного.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8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включения ОЭ – </a:t>
            </a:r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Худшие температурные и частотные свойства по сравнению со схемой с общей базой.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3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О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582252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включения ОБ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2081" y="1827213"/>
            <a:ext cx="3391544" cy="4114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I</a:t>
            </a:r>
            <a:r>
              <a:rPr lang="ru-RU" baseline="-25000" dirty="0" err="1"/>
              <a:t>вых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I</a:t>
            </a:r>
            <a:r>
              <a:rPr lang="ru-RU" baseline="-25000" dirty="0"/>
              <a:t>к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/>
              <a:t>э</a:t>
            </a:r>
            <a:r>
              <a:rPr lang="ru-RU" dirty="0"/>
              <a:t> =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 </a:t>
            </a:r>
            <a:r>
              <a:rPr lang="el-GR" dirty="0" smtClean="0"/>
              <a:t>α </a:t>
            </a:r>
            <a:r>
              <a:rPr lang="el-GR" dirty="0"/>
              <a:t>[α&lt;1</a:t>
            </a:r>
            <a:r>
              <a:rPr lang="el-GR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en-US" i="1" dirty="0"/>
              <a:t>R</a:t>
            </a:r>
            <a:r>
              <a:rPr lang="ru-RU" baseline="-25000" dirty="0" err="1"/>
              <a:t>вх</a:t>
            </a:r>
            <a:r>
              <a:rPr lang="ru-RU" dirty="0"/>
              <a:t> = </a:t>
            </a:r>
            <a:r>
              <a:rPr lang="en-US" i="1" dirty="0"/>
              <a:t>U</a:t>
            </a:r>
            <a:r>
              <a:rPr lang="ru-RU" baseline="-25000" dirty="0" err="1"/>
              <a:t>вх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 err="1"/>
              <a:t>вх</a:t>
            </a:r>
            <a:r>
              <a:rPr lang="ru-RU" dirty="0"/>
              <a:t> </a:t>
            </a:r>
            <a:r>
              <a:rPr lang="ru-RU" dirty="0" smtClean="0"/>
              <a:t>=</a:t>
            </a:r>
          </a:p>
          <a:p>
            <a:pPr marL="0" indent="0">
              <a:buNone/>
            </a:pPr>
            <a:r>
              <a:rPr lang="ru-RU" dirty="0"/>
              <a:t>=</a:t>
            </a:r>
            <a:r>
              <a:rPr lang="ru-RU" dirty="0"/>
              <a:t> </a:t>
            </a:r>
            <a:r>
              <a:rPr lang="en-US" i="1" dirty="0"/>
              <a:t>U</a:t>
            </a:r>
            <a:r>
              <a:rPr lang="ru-RU" baseline="-25000" dirty="0"/>
              <a:t>бэ</a:t>
            </a:r>
            <a:r>
              <a:rPr lang="ru-RU" dirty="0"/>
              <a:t>/</a:t>
            </a:r>
            <a:r>
              <a:rPr lang="en-US" i="1" dirty="0"/>
              <a:t>I</a:t>
            </a:r>
            <a:r>
              <a:rPr lang="ru-RU" baseline="-25000" dirty="0"/>
              <a:t>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2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включения ОБ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27212"/>
            <a:ext cx="8388424" cy="503078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Достоинства</a:t>
            </a:r>
          </a:p>
          <a:p>
            <a:r>
              <a:rPr lang="ru-RU" dirty="0"/>
              <a:t>Хорошие температурные и частотные свойства.</a:t>
            </a:r>
          </a:p>
          <a:p>
            <a:r>
              <a:rPr lang="ru-RU" dirty="0"/>
              <a:t>Высокое допустимое напряжение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Недостатки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Малое усиление по току, так как α &lt; 1</a:t>
            </a:r>
          </a:p>
          <a:p>
            <a:r>
              <a:rPr lang="ru-RU" dirty="0"/>
              <a:t>Малое входное сопротивление</a:t>
            </a:r>
          </a:p>
          <a:p>
            <a:r>
              <a:rPr lang="ru-RU" dirty="0"/>
              <a:t>Два разных источника напряжения для питания.</a:t>
            </a:r>
          </a:p>
        </p:txBody>
      </p:sp>
    </p:spTree>
    <p:extLst>
      <p:ext uri="{BB962C8B-B14F-4D97-AF65-F5344CB8AC3E}">
        <p14:creationId xmlns:p14="http://schemas.microsoft.com/office/powerpoint/2010/main" val="10197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3951</TotalTime>
  <Words>154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Verdana</vt:lpstr>
      <vt:lpstr>Wingdings</vt:lpstr>
      <vt:lpstr>Затмение</vt:lpstr>
      <vt:lpstr>Электротехника и электроника</vt:lpstr>
      <vt:lpstr>Презентация PowerPoint</vt:lpstr>
      <vt:lpstr>Упрощенная схема n-p-n-транзистора в разрезе</vt:lpstr>
      <vt:lpstr>Презентация PowerPoint</vt:lpstr>
      <vt:lpstr>Схема включения ОЭ</vt:lpstr>
      <vt:lpstr>Схема включения ОЭ – достоинства</vt:lpstr>
      <vt:lpstr>Схема включения ОЭ – недостатки</vt:lpstr>
      <vt:lpstr>Схема включения ОБ</vt:lpstr>
      <vt:lpstr>Схема включения ОБ</vt:lpstr>
      <vt:lpstr>Схема включения ОК</vt:lpstr>
      <vt:lpstr>Схема включения ОК (эмиттерный повторитель)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115</cp:revision>
  <dcterms:modified xsi:type="dcterms:W3CDTF">2013-10-17T04:15:24Z</dcterms:modified>
</cp:coreProperties>
</file>