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E12F-1CCD-4F16-87BB-836C777E858F}" type="datetimeFigureOut">
              <a:rPr lang="ru-RU" smtClean="0"/>
              <a:pPr/>
              <a:t>22.03.2012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98BF-9833-47DE-BF55-988A92B77E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E12F-1CCD-4F16-87BB-836C777E858F}" type="datetimeFigureOut">
              <a:rPr lang="ru-RU" smtClean="0"/>
              <a:pPr/>
              <a:t>22.03.2012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98BF-9833-47DE-BF55-988A92B77E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E12F-1CCD-4F16-87BB-836C777E858F}" type="datetimeFigureOut">
              <a:rPr lang="ru-RU" smtClean="0"/>
              <a:pPr/>
              <a:t>22.03.2012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98BF-9833-47DE-BF55-988A92B77E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E12F-1CCD-4F16-87BB-836C777E858F}" type="datetimeFigureOut">
              <a:rPr lang="ru-RU" smtClean="0"/>
              <a:pPr/>
              <a:t>22.03.2012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98BF-9833-47DE-BF55-988A92B77E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E12F-1CCD-4F16-87BB-836C777E858F}" type="datetimeFigureOut">
              <a:rPr lang="ru-RU" smtClean="0"/>
              <a:pPr/>
              <a:t>22.03.2012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98BF-9833-47DE-BF55-988A92B77E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E12F-1CCD-4F16-87BB-836C777E858F}" type="datetimeFigureOut">
              <a:rPr lang="ru-RU" smtClean="0"/>
              <a:pPr/>
              <a:t>22.03.2012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98BF-9833-47DE-BF55-988A92B77E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E12F-1CCD-4F16-87BB-836C777E858F}" type="datetimeFigureOut">
              <a:rPr lang="ru-RU" smtClean="0"/>
              <a:pPr/>
              <a:t>22.03.2012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98BF-9833-47DE-BF55-988A92B77E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E12F-1CCD-4F16-87BB-836C777E858F}" type="datetimeFigureOut">
              <a:rPr lang="ru-RU" smtClean="0"/>
              <a:pPr/>
              <a:t>22.03.2012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98BF-9833-47DE-BF55-988A92B77E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E12F-1CCD-4F16-87BB-836C777E858F}" type="datetimeFigureOut">
              <a:rPr lang="ru-RU" smtClean="0"/>
              <a:pPr/>
              <a:t>22.03.2012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98BF-9833-47DE-BF55-988A92B77E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E12F-1CCD-4F16-87BB-836C777E858F}" type="datetimeFigureOut">
              <a:rPr lang="ru-RU" smtClean="0"/>
              <a:pPr/>
              <a:t>22.03.2012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98BF-9833-47DE-BF55-988A92B77E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E12F-1CCD-4F16-87BB-836C777E858F}" type="datetimeFigureOut">
              <a:rPr lang="ru-RU" smtClean="0"/>
              <a:pPr/>
              <a:t>22.03.2012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54F98BF-9833-47DE-BF55-988A92B77E9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4FE12F-1CCD-4F16-87BB-836C777E858F}" type="datetimeFigureOut">
              <a:rPr lang="ru-RU" smtClean="0"/>
              <a:pPr/>
              <a:t>22.03.2012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54F98BF-9833-47DE-BF55-988A92B77E9F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&#1050;&#1086;&#1085;&#1090;&#1088;&#1086;&#1083;&#1100;&#1085;&#1072;&#1103;%20&#1088;&#1072;&#1073;&#1086;&#1090;&#1072;%201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&#1050;&#1086;&#1085;&#1090;&#1088;&#1086;&#1083;&#1100;&#1085;&#1072;&#1103;%20&#1088;&#1072;&#1073;&#1086;&#1090;&#1072;%201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Контрольная работа 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Максимум 30 баллов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Autofit/>
          </a:bodyPr>
          <a:lstStyle/>
          <a:p>
            <a:pPr hangingPunct="0">
              <a:buNone/>
            </a:pPr>
            <a:r>
              <a:rPr lang="ru-RU" sz="2000" u="sng" dirty="0">
                <a:latin typeface="Times New Roman" pitchFamily="18" charset="0"/>
                <a:cs typeface="Times New Roman" pitchFamily="18" charset="0"/>
              </a:rPr>
              <a:t>Вопрос </a:t>
            </a:r>
            <a:r>
              <a:rPr lang="ru-RU" sz="2000" u="sng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hangingPunct="0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Дайте определение управляемого кода и  управляемого модуля в  рамках 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NET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платформы.</a:t>
            </a:r>
          </a:p>
          <a:p>
            <a:pPr hangingPunct="0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hangingPunct="0">
              <a:buNone/>
            </a:pPr>
            <a:r>
              <a:rPr lang="ru-RU" sz="2000" u="sng" dirty="0" smtClean="0">
                <a:latin typeface="Times New Roman" pitchFamily="18" charset="0"/>
                <a:cs typeface="Times New Roman" pitchFamily="18" charset="0"/>
              </a:rPr>
              <a:t>Вопрос 2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hangingPunct="0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Сколько оперативной памяти отводится при объявлении переменных:</a:t>
            </a:r>
          </a:p>
          <a:p>
            <a:pPr hangingPunc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char data[24];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hangingPunc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double x;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hangingPunc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hangingPunc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float * z;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hangingPunc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union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one_of_two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{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hangingPunc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unsigned x;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hangingPunc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hangingPunc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hangingPunc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hangingPunct="0">
              <a:buNone/>
            </a:pPr>
            <a:r>
              <a:rPr lang="ru-RU" sz="2000" u="sng" dirty="0" smtClean="0">
                <a:latin typeface="Times New Roman" pitchFamily="18" charset="0"/>
                <a:cs typeface="Times New Roman" pitchFamily="18" charset="0"/>
              </a:rPr>
              <a:t>Вопрос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 3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hangingPunct="0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Перечислите правила, по которым определяется время жизни переменной.</a:t>
            </a:r>
          </a:p>
          <a:p>
            <a:pPr hangingPunct="0">
              <a:buNone/>
            </a:pPr>
            <a:r>
              <a:rPr lang="ru-RU" sz="2000" dirty="0"/>
              <a:t> </a:t>
            </a:r>
          </a:p>
          <a:p>
            <a:pPr hangingPunct="0">
              <a:buNone/>
            </a:pPr>
            <a:r>
              <a:rPr lang="ru-RU" sz="2000" dirty="0"/>
              <a:t> </a:t>
            </a:r>
          </a:p>
        </p:txBody>
      </p:sp>
      <p:sp>
        <p:nvSpPr>
          <p:cNvPr id="4" name="Стрелка вправо 3">
            <a:hlinkClick r:id="rId2" action="ppaction://hlinkpres?slideindex=5&amp;slidetitle=Ответы"/>
          </p:cNvPr>
          <p:cNvSpPr/>
          <p:nvPr/>
        </p:nvSpPr>
        <p:spPr>
          <a:xfrm>
            <a:off x="8001024" y="60722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357166"/>
            <a:ext cx="8229600" cy="6215106"/>
          </a:xfrm>
        </p:spPr>
        <p:txBody>
          <a:bodyPr>
            <a:normAutofit fontScale="85000" lnSpcReduction="20000"/>
          </a:bodyPr>
          <a:lstStyle/>
          <a:p>
            <a:pPr hangingPunct="0">
              <a:buNone/>
            </a:pPr>
            <a:r>
              <a:rPr lang="ru-RU" u="sng" dirty="0" smtClean="0"/>
              <a:t>Вопрос 4</a:t>
            </a:r>
            <a:endParaRPr lang="ru-RU" dirty="0" smtClean="0"/>
          </a:p>
          <a:p>
            <a:pPr hangingPunct="0">
              <a:buNone/>
            </a:pPr>
            <a:r>
              <a:rPr lang="ru-RU" dirty="0" smtClean="0"/>
              <a:t>Для объявленной переменной </a:t>
            </a:r>
            <a:r>
              <a:rPr lang="en-US" dirty="0" smtClean="0"/>
              <a:t>char </a:t>
            </a:r>
            <a:r>
              <a:rPr lang="ru-RU" dirty="0" smtClean="0"/>
              <a:t>* </a:t>
            </a:r>
            <a:r>
              <a:rPr lang="en-US" dirty="0" err="1" smtClean="0"/>
              <a:t>stroka</a:t>
            </a:r>
            <a:r>
              <a:rPr lang="ru-RU" dirty="0" smtClean="0"/>
              <a:t> = "</a:t>
            </a:r>
            <a:r>
              <a:rPr lang="en-US" dirty="0" err="1" smtClean="0"/>
              <a:t>abcde</a:t>
            </a:r>
            <a:r>
              <a:rPr lang="ru-RU" dirty="0" smtClean="0"/>
              <a:t>"; приведите значение элементов </a:t>
            </a:r>
            <a:r>
              <a:rPr lang="en-US" dirty="0" err="1" smtClean="0"/>
              <a:t>stroka</a:t>
            </a:r>
            <a:r>
              <a:rPr lang="ru-RU" dirty="0" smtClean="0"/>
              <a:t>[2] и </a:t>
            </a:r>
            <a:r>
              <a:rPr lang="en-US" dirty="0" err="1" smtClean="0"/>
              <a:t>stroka</a:t>
            </a:r>
            <a:r>
              <a:rPr lang="ru-RU" dirty="0" smtClean="0"/>
              <a:t>[5].</a:t>
            </a:r>
          </a:p>
          <a:p>
            <a:pPr hangingPunct="0">
              <a:buNone/>
            </a:pPr>
            <a:endParaRPr lang="ru-RU" u="sng" dirty="0" smtClean="0"/>
          </a:p>
          <a:p>
            <a:pPr hangingPunct="0">
              <a:buNone/>
            </a:pPr>
            <a:r>
              <a:rPr lang="ru-RU" u="sng" dirty="0" smtClean="0"/>
              <a:t>Вопрос 5</a:t>
            </a:r>
            <a:endParaRPr lang="ru-RU" dirty="0" smtClean="0"/>
          </a:p>
          <a:p>
            <a:pPr hangingPunct="0">
              <a:buNone/>
            </a:pPr>
            <a:r>
              <a:rPr lang="ru-RU" dirty="0" smtClean="0"/>
              <a:t>В каких случаях две функции являются перегружаемыми?</a:t>
            </a:r>
          </a:p>
          <a:p>
            <a:pPr hangingPunct="0">
              <a:buNone/>
            </a:pPr>
            <a:endParaRPr lang="ru-RU" u="sng" dirty="0"/>
          </a:p>
          <a:p>
            <a:pPr hangingPunct="0">
              <a:buNone/>
            </a:pPr>
            <a:r>
              <a:rPr lang="ru-RU" u="sng" dirty="0" smtClean="0"/>
              <a:t>Вопрос 6</a:t>
            </a:r>
            <a:endParaRPr lang="ru-RU" dirty="0"/>
          </a:p>
          <a:p>
            <a:pPr hangingPunct="0">
              <a:buNone/>
            </a:pPr>
            <a:r>
              <a:rPr lang="ru-RU" dirty="0"/>
              <a:t>Каким образом функции </a:t>
            </a:r>
            <a:r>
              <a:rPr lang="en-US" dirty="0"/>
              <a:t>free </a:t>
            </a:r>
            <a:r>
              <a:rPr lang="ru-RU" dirty="0"/>
              <a:t>и </a:t>
            </a:r>
            <a:r>
              <a:rPr lang="en-US" dirty="0"/>
              <a:t>delete </a:t>
            </a:r>
            <a:r>
              <a:rPr lang="ru-RU" dirty="0"/>
              <a:t>определяют какой участок памяти следует освободить</a:t>
            </a:r>
            <a:r>
              <a:rPr lang="ru-RU" dirty="0" smtClean="0"/>
              <a:t>?</a:t>
            </a:r>
          </a:p>
          <a:p>
            <a:pPr hangingPunct="0">
              <a:buNone/>
            </a:pPr>
            <a:endParaRPr lang="ru-RU" u="sng" dirty="0" smtClean="0"/>
          </a:p>
          <a:p>
            <a:pPr hangingPunct="0">
              <a:buNone/>
            </a:pPr>
            <a:r>
              <a:rPr lang="ru-RU" u="sng" dirty="0" smtClean="0"/>
              <a:t>Вопрос 7.</a:t>
            </a:r>
            <a:endParaRPr lang="ru-RU" dirty="0" smtClean="0"/>
          </a:p>
          <a:p>
            <a:pPr hangingPunct="0">
              <a:buNone/>
            </a:pPr>
            <a:r>
              <a:rPr lang="ru-RU" dirty="0" smtClean="0"/>
              <a:t>Опишите  алгоритм  преобразования 32-х разрядного виртуального адреса в физический, при страничной организации памяти.</a:t>
            </a:r>
          </a:p>
          <a:p>
            <a:pPr hangingPunct="0">
              <a:buNone/>
            </a:pPr>
            <a:endParaRPr lang="ru-RU" dirty="0" smtClean="0"/>
          </a:p>
          <a:p>
            <a:pPr>
              <a:buNone/>
            </a:pPr>
            <a:r>
              <a:rPr lang="ru-RU" u="sng" dirty="0" smtClean="0"/>
              <a:t>Вопрос 8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Опишите различия между объявлением </a:t>
            </a:r>
            <a:r>
              <a:rPr lang="ru-RU" dirty="0" err="1" smtClean="0"/>
              <a:t>using</a:t>
            </a:r>
            <a:r>
              <a:rPr lang="ru-RU" dirty="0" smtClean="0"/>
              <a:t> и директивой </a:t>
            </a:r>
            <a:r>
              <a:rPr lang="ru-RU" dirty="0" err="1" smtClean="0"/>
              <a:t>using</a:t>
            </a:r>
            <a:endParaRPr lang="ru-RU" dirty="0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8143900" y="6286520"/>
            <a:ext cx="857256" cy="57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429420"/>
          </a:xfrm>
        </p:spPr>
        <p:txBody>
          <a:bodyPr>
            <a:noAutofit/>
          </a:bodyPr>
          <a:lstStyle/>
          <a:p>
            <a:pPr hangingPunct="0">
              <a:buNone/>
            </a:pPr>
            <a:r>
              <a:rPr lang="ru-RU" sz="2000" u="sng" dirty="0" smtClean="0">
                <a:latin typeface="Times New Roman" pitchFamily="18" charset="0"/>
                <a:cs typeface="Times New Roman" pitchFamily="18" charset="0"/>
              </a:rPr>
              <a:t>Вопрос 9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Опишите поведение программы при возникновении исключения неучтенного типа. Каким образом можно установить обработку исключений неучтенного типа? </a:t>
            </a:r>
          </a:p>
          <a:p>
            <a:pPr hangingPunct="0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u="sng" dirty="0" smtClean="0">
                <a:latin typeface="Times New Roman" pitchFamily="18" charset="0"/>
                <a:cs typeface="Times New Roman" pitchFamily="18" charset="0"/>
              </a:rPr>
              <a:t>Вопрос </a:t>
            </a:r>
            <a:r>
              <a:rPr lang="ru-RU" sz="2000" u="sng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Ниже дано описание результатов, которых требуется достичь. Укажите, может ли каждый из них быть получен с помощью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аргуметов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заданных по умолчанию, путем перегрузки функций , тем и другим способом , или же можно обойтись без этих средств. Создайте необходимые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прототиnы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а. Функция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mass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density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volume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) возвращает массу объекта, имеющего плотность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density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объем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volume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, а функция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mass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density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) возвращает массу тела, имеющего плотность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density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объем 1.0 кубический метр. Все вели·чины имеют тип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dou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б. В результате вызова функции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repeat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(10 , "Я 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порядке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" ) указанная строка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отображается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раз, в то время как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функция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repeat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( " Но ты не в своем уме " ) отображает заданную строку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в. В результате вызова функции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(3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возвращается среднее значение типа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двух аргументов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, а в результате вызова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3.0 , 6.0 ) возвращается среднее значение типа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dou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двух величин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dou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трелка вправо 3">
            <a:hlinkClick r:id="rId2" action="ppaction://hlinkpres?slideindex=7&amp;slidetitle=Слайд 7"/>
          </p:cNvPr>
          <p:cNvSpPr/>
          <p:nvPr/>
        </p:nvSpPr>
        <p:spPr>
          <a:xfrm>
            <a:off x="8072462" y="1000108"/>
            <a:ext cx="85725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Ответы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72164"/>
          </a:xfrm>
        </p:spPr>
        <p:txBody>
          <a:bodyPr>
            <a:normAutofit fontScale="77500" lnSpcReduction="20000"/>
          </a:bodyPr>
          <a:lstStyle/>
          <a:p>
            <a:pPr algn="just" hangingPunct="0">
              <a:buNone/>
            </a:pPr>
            <a:r>
              <a:rPr lang="ru-RU" dirty="0" smtClean="0"/>
              <a:t>1.Управляемый  </a:t>
            </a:r>
            <a:r>
              <a:rPr lang="ru-RU" dirty="0" smtClean="0"/>
              <a:t>модуль - код на промежуточном языке  и </a:t>
            </a:r>
            <a:r>
              <a:rPr lang="ru-RU" b="1" i="1" dirty="0" smtClean="0"/>
              <a:t>метаданные</a:t>
            </a:r>
            <a:r>
              <a:rPr lang="ru-RU" dirty="0" smtClean="0"/>
              <a:t> - всю необходимую информацию как для </a:t>
            </a:r>
            <a:r>
              <a:rPr lang="ru-RU" i="1" dirty="0" smtClean="0"/>
              <a:t>CLR</a:t>
            </a:r>
            <a:r>
              <a:rPr lang="ru-RU" dirty="0" smtClean="0"/>
              <a:t>, так и конечных пользователей, работающих с </a:t>
            </a:r>
            <a:r>
              <a:rPr lang="ru-RU" dirty="0" smtClean="0"/>
              <a:t>приложением. Код </a:t>
            </a:r>
            <a:r>
              <a:rPr lang="ru-RU" dirty="0" smtClean="0"/>
              <a:t>на промежуточном языке выполняется под управлением </a:t>
            </a:r>
            <a:r>
              <a:rPr lang="ru-RU" i="1" dirty="0" smtClean="0"/>
              <a:t>CLR</a:t>
            </a:r>
            <a:r>
              <a:rPr lang="ru-RU" dirty="0" smtClean="0"/>
              <a:t> (по этой причине </a:t>
            </a:r>
            <a:r>
              <a:rPr lang="ru-RU" b="1" dirty="0" smtClean="0"/>
              <a:t>код </a:t>
            </a:r>
            <a:r>
              <a:rPr lang="ru-RU" dirty="0" smtClean="0"/>
              <a:t>называется </a:t>
            </a:r>
            <a:r>
              <a:rPr lang="ru-RU" b="1" i="1" dirty="0" smtClean="0"/>
              <a:t>управляемым</a:t>
            </a:r>
            <a:r>
              <a:rPr lang="ru-RU" dirty="0" smtClean="0"/>
              <a:t>).</a:t>
            </a:r>
          </a:p>
          <a:p>
            <a:pPr hangingPunct="0">
              <a:buNone/>
            </a:pPr>
            <a:endParaRPr lang="ru-RU" dirty="0" smtClean="0"/>
          </a:p>
          <a:p>
            <a:pPr hangingPunct="0">
              <a:buNone/>
            </a:pPr>
            <a:r>
              <a:rPr lang="ru-RU" dirty="0" smtClean="0"/>
              <a:t> 2. </a:t>
            </a:r>
            <a:r>
              <a:rPr lang="en-US" dirty="0" smtClean="0"/>
              <a:t>char </a:t>
            </a:r>
            <a:r>
              <a:rPr lang="en-US" dirty="0" smtClean="0"/>
              <a:t>data[24</a:t>
            </a:r>
            <a:r>
              <a:rPr lang="en-US" dirty="0" smtClean="0"/>
              <a:t>];</a:t>
            </a:r>
            <a:r>
              <a:rPr lang="ru-RU" dirty="0" smtClean="0"/>
              <a:t>  //24 байта</a:t>
            </a:r>
            <a:endParaRPr lang="ru-RU" dirty="0" smtClean="0"/>
          </a:p>
          <a:p>
            <a:pPr hangingPunct="0">
              <a:buNone/>
            </a:pPr>
            <a:r>
              <a:rPr lang="ru-RU" dirty="0" smtClean="0"/>
              <a:t>	</a:t>
            </a:r>
            <a:r>
              <a:rPr lang="en-US" dirty="0" smtClean="0"/>
              <a:t>double </a:t>
            </a:r>
            <a:r>
              <a:rPr lang="en-US" dirty="0" smtClean="0"/>
              <a:t>x</a:t>
            </a:r>
            <a:r>
              <a:rPr lang="en-US" dirty="0" smtClean="0"/>
              <a:t>;</a:t>
            </a:r>
            <a:r>
              <a:rPr lang="ru-RU" dirty="0" smtClean="0"/>
              <a:t>	//8 байт</a:t>
            </a:r>
            <a:endParaRPr lang="ru-RU" dirty="0" smtClean="0"/>
          </a:p>
          <a:p>
            <a:pPr hangingPunc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y</a:t>
            </a:r>
            <a:r>
              <a:rPr lang="en-US" dirty="0" smtClean="0"/>
              <a:t>;</a:t>
            </a:r>
            <a:r>
              <a:rPr lang="ru-RU" dirty="0" smtClean="0"/>
              <a:t>	//4 байта</a:t>
            </a:r>
            <a:endParaRPr lang="ru-RU" dirty="0" smtClean="0"/>
          </a:p>
          <a:p>
            <a:pPr hangingPunct="0">
              <a:buNone/>
            </a:pPr>
            <a:r>
              <a:rPr lang="ru-RU" dirty="0" smtClean="0"/>
              <a:t>	</a:t>
            </a:r>
            <a:r>
              <a:rPr lang="en-US" dirty="0" smtClean="0"/>
              <a:t>float </a:t>
            </a:r>
            <a:r>
              <a:rPr lang="en-US" dirty="0" smtClean="0"/>
              <a:t>* z</a:t>
            </a:r>
            <a:r>
              <a:rPr lang="en-US" dirty="0" smtClean="0"/>
              <a:t>;</a:t>
            </a:r>
            <a:r>
              <a:rPr lang="ru-RU" dirty="0" smtClean="0"/>
              <a:t>	//4 байта</a:t>
            </a:r>
            <a:endParaRPr lang="ru-RU" dirty="0" smtClean="0"/>
          </a:p>
          <a:p>
            <a:pPr hangingPunct="0">
              <a:buNone/>
            </a:pPr>
            <a:r>
              <a:rPr lang="ru-RU" dirty="0" smtClean="0"/>
              <a:t>	</a:t>
            </a:r>
            <a:r>
              <a:rPr lang="en-US" dirty="0" smtClean="0"/>
              <a:t>union </a:t>
            </a:r>
            <a:r>
              <a:rPr lang="en-US" dirty="0" err="1" smtClean="0"/>
              <a:t>one_of_two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//максимальное из полей 2 байта</a:t>
            </a:r>
            <a:endParaRPr lang="ru-RU" dirty="0" smtClean="0"/>
          </a:p>
          <a:p>
            <a:pPr hangingPunct="0">
              <a:buNone/>
            </a:pPr>
            <a:r>
              <a:rPr lang="ru-RU" dirty="0" smtClean="0"/>
              <a:t>		</a:t>
            </a:r>
            <a:r>
              <a:rPr lang="en-US" dirty="0" smtClean="0"/>
              <a:t>  unsigned x;</a:t>
            </a:r>
            <a:endParaRPr lang="ru-RU" dirty="0" smtClean="0"/>
          </a:p>
          <a:p>
            <a:pPr hangingPunct="0">
              <a:buNone/>
            </a:pPr>
            <a:r>
              <a:rPr lang="en-US" dirty="0" smtClean="0"/>
              <a:t>  </a:t>
            </a:r>
            <a:r>
              <a:rPr lang="ru-RU" dirty="0" smtClean="0"/>
              <a:t>		   </a:t>
            </a:r>
            <a:r>
              <a:rPr lang="en-US" dirty="0" smtClean="0"/>
              <a:t>char y;</a:t>
            </a:r>
            <a:endParaRPr lang="ru-RU" dirty="0" smtClean="0"/>
          </a:p>
          <a:p>
            <a:pPr hangingPunct="0">
              <a:buNone/>
            </a:pPr>
            <a:r>
              <a:rPr lang="ru-RU" dirty="0" smtClean="0"/>
              <a:t>		        </a:t>
            </a:r>
            <a:r>
              <a:rPr lang="en-US" dirty="0" smtClean="0"/>
              <a:t>};</a:t>
            </a:r>
            <a:r>
              <a:rPr lang="ru-RU" dirty="0" smtClean="0"/>
              <a:t> //итого 42 байта</a:t>
            </a:r>
          </a:p>
          <a:p>
            <a:pPr algn="just" hangingPunct="0">
              <a:buNone/>
            </a:pPr>
            <a:endParaRPr lang="ru-RU" dirty="0" smtClean="0"/>
          </a:p>
          <a:p>
            <a:pPr algn="just" hangingPunct="0">
              <a:buNone/>
            </a:pPr>
            <a:r>
              <a:rPr lang="ru-RU" dirty="0" smtClean="0"/>
              <a:t>3. Переменные</a:t>
            </a:r>
            <a:r>
              <a:rPr lang="ru-RU" dirty="0" smtClean="0"/>
              <a:t>, объявленные на внешнем уровне, имеют глобальное время жизни, а переменные, объявленные на внутреннем уровне - локальное время жизни. Изменить время жизни локальной переменной можно с помощью ключевого слова </a:t>
            </a:r>
            <a:r>
              <a:rPr lang="en-US" dirty="0" smtClean="0"/>
              <a:t>static</a:t>
            </a:r>
            <a:r>
              <a:rPr lang="ru-RU" dirty="0" smtClean="0"/>
              <a:t>.</a:t>
            </a:r>
          </a:p>
          <a:p>
            <a:pPr hangingPunct="0">
              <a:buNone/>
            </a:pPr>
            <a:endParaRPr lang="ru-RU" dirty="0" smtClean="0"/>
          </a:p>
          <a:p>
            <a:pPr hangingPunct="0">
              <a:buNone/>
            </a:pPr>
            <a:endParaRPr lang="ru-RU" dirty="0" smtClean="0"/>
          </a:p>
          <a:p>
            <a:pPr hangingPunct="0">
              <a:buNone/>
            </a:pPr>
            <a:endParaRPr lang="ru-RU" dirty="0" smtClean="0"/>
          </a:p>
          <a:p>
            <a:pPr algn="just" hangingPunct="0">
              <a:buNone/>
            </a:pPr>
            <a:endParaRPr lang="ru-RU" dirty="0" smtClean="0"/>
          </a:p>
          <a:p>
            <a:pPr algn="just" hangingPunc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5" name="Стрелка вверх 4">
            <a:hlinkClick r:id="rId2" action="ppaction://hlinksldjump"/>
          </p:cNvPr>
          <p:cNvSpPr/>
          <p:nvPr/>
        </p:nvSpPr>
        <p:spPr>
          <a:xfrm>
            <a:off x="8501090" y="6215082"/>
            <a:ext cx="500066" cy="500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214291"/>
            <a:ext cx="8115328" cy="435771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4. </a:t>
            </a:r>
            <a:r>
              <a:rPr lang="en-US" dirty="0" err="1" smtClean="0"/>
              <a:t>stroka</a:t>
            </a:r>
            <a:r>
              <a:rPr lang="ru-RU" dirty="0" smtClean="0"/>
              <a:t>[2]="</a:t>
            </a:r>
            <a:r>
              <a:rPr lang="en-US" dirty="0" smtClean="0"/>
              <a:t>c</a:t>
            </a:r>
            <a:r>
              <a:rPr lang="ru-RU" dirty="0" smtClean="0"/>
              <a:t>", </a:t>
            </a:r>
            <a:r>
              <a:rPr lang="en-US" dirty="0" err="1" smtClean="0"/>
              <a:t>stroka</a:t>
            </a:r>
            <a:r>
              <a:rPr lang="ru-RU" dirty="0" smtClean="0"/>
              <a:t>[5]="\0</a:t>
            </a:r>
            <a:r>
              <a:rPr lang="ru-RU" dirty="0" smtClean="0"/>
              <a:t>".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5. </a:t>
            </a:r>
            <a:r>
              <a:rPr lang="ru-RU" dirty="0" smtClean="0"/>
              <a:t>Если совпадают имена и </a:t>
            </a:r>
            <a:r>
              <a:rPr lang="ru-RU" dirty="0" smtClean="0"/>
              <a:t>различается число и/или типы аргументов.</a:t>
            </a:r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r>
              <a:rPr lang="ru-RU" dirty="0" smtClean="0"/>
              <a:t>6.</a:t>
            </a:r>
            <a:r>
              <a:rPr lang="ru-RU" dirty="0" smtClean="0"/>
              <a:t> При выделении памяти функциями </a:t>
            </a:r>
            <a:r>
              <a:rPr lang="en-US" dirty="0" smtClean="0"/>
              <a:t>new</a:t>
            </a:r>
            <a:r>
              <a:rPr lang="ru-RU" dirty="0" smtClean="0"/>
              <a:t>,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ru-RU" dirty="0" smtClean="0"/>
              <a:t>и т.п. дополнительно выделяется память  для хранения информации о размере блока. Адрес начала блока передается в качестве параметра функциям </a:t>
            </a:r>
            <a:r>
              <a:rPr lang="en-US" dirty="0" smtClean="0"/>
              <a:t>free </a:t>
            </a:r>
            <a:r>
              <a:rPr lang="ru-RU" dirty="0" smtClean="0"/>
              <a:t>и </a:t>
            </a:r>
            <a:r>
              <a:rPr lang="en-US" dirty="0" smtClean="0"/>
              <a:t>delete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8.</a:t>
            </a:r>
            <a:r>
              <a:rPr lang="ru-RU" dirty="0" smtClean="0"/>
              <a:t> Объявление </a:t>
            </a:r>
            <a:r>
              <a:rPr lang="ru-RU" dirty="0" err="1" smtClean="0"/>
              <a:t>using</a:t>
            </a:r>
            <a:r>
              <a:rPr lang="ru-RU" dirty="0" smtClean="0"/>
              <a:t> обеспечивает доступ к отдельным идентификаторам, а директива </a:t>
            </a:r>
            <a:r>
              <a:rPr lang="ru-RU" dirty="0" err="1" smtClean="0"/>
              <a:t>using</a:t>
            </a:r>
            <a:r>
              <a:rPr lang="ru-RU" dirty="0" smtClean="0"/>
              <a:t> делает доступным пространство имен в целом</a:t>
            </a:r>
            <a:r>
              <a:rPr lang="ru-RU" dirty="0" smtClean="0"/>
              <a:t>.</a:t>
            </a:r>
            <a:endParaRPr lang="ru-RU" dirty="0" smtClean="0"/>
          </a:p>
          <a:p>
            <a:pPr hangingPunct="0"/>
            <a:endParaRPr lang="ru-RU" dirty="0" smtClean="0"/>
          </a:p>
          <a:p>
            <a:pPr algn="just"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142976" y="4214818"/>
          <a:ext cx="6643734" cy="2428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1867"/>
                <a:gridCol w="3321867"/>
              </a:tblGrid>
              <a:tr h="2428892">
                <a:tc>
                  <a:txBody>
                    <a:bodyPr/>
                    <a:lstStyle/>
                    <a:p>
                      <a:pPr hangingPunct="0"/>
                      <a:r>
                        <a:rPr lang="ru-RU" dirty="0" smtClean="0"/>
                        <a:t>Объявление</a:t>
                      </a:r>
                    </a:p>
                    <a:p>
                      <a:pPr hangingPunct="0"/>
                      <a:r>
                        <a:rPr lang="pt-BR" dirty="0" smtClean="0"/>
                        <a:t>namespace Jill</a:t>
                      </a:r>
                      <a:endParaRPr lang="ru-RU" dirty="0" smtClean="0"/>
                    </a:p>
                    <a:p>
                      <a:pPr hangingPunct="0"/>
                      <a:r>
                        <a:rPr lang="pt-BR" dirty="0" smtClean="0"/>
                        <a:t> { </a:t>
                      </a:r>
                      <a:r>
                        <a:rPr lang="fr-FR" dirty="0" smtClean="0"/>
                        <a:t>int pal</a:t>
                      </a:r>
                      <a:r>
                        <a:rPr lang="en-US" dirty="0" smtClean="0"/>
                        <a:t>;</a:t>
                      </a:r>
                      <a:endParaRPr lang="ru-RU" dirty="0" smtClean="0"/>
                    </a:p>
                    <a:p>
                      <a:pPr hangingPunct="0"/>
                      <a:r>
                        <a:rPr lang="en-US" dirty="0" smtClean="0"/>
                        <a:t> </a:t>
                      </a:r>
                      <a:r>
                        <a:rPr lang="pt-BR" dirty="0" smtClean="0"/>
                        <a:t>double fetch ; } ;</a:t>
                      </a:r>
                      <a:endParaRPr lang="ru-RU" dirty="0" smtClean="0"/>
                    </a:p>
                    <a:p>
                      <a:r>
                        <a:rPr lang="pt-BR" dirty="0" smtClean="0"/>
                        <a:t>using Jill :: fetch</a:t>
                      </a:r>
                      <a:endParaRPr lang="ru-RU" dirty="0" smtClean="0"/>
                    </a:p>
                    <a:p>
                      <a:pPr hangingPunct="0"/>
                      <a:r>
                        <a:rPr lang="en-US" dirty="0" smtClean="0"/>
                        <a:t>            std::</a:t>
                      </a:r>
                      <a:r>
                        <a:rPr lang="en-US" dirty="0" err="1" smtClean="0"/>
                        <a:t>cin</a:t>
                      </a:r>
                      <a:r>
                        <a:rPr lang="en-US" dirty="0" smtClean="0"/>
                        <a:t>&gt;&gt;fetch;</a:t>
                      </a:r>
                      <a:endParaRPr lang="ru-RU" dirty="0" smtClean="0"/>
                    </a:p>
                    <a:p>
                      <a:pPr hangingPunct="0"/>
                      <a:r>
                        <a:rPr lang="en-US" dirty="0" smtClean="0"/>
                        <a:t>Jill::pal=5;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ru-RU" dirty="0" smtClean="0"/>
                        <a:t>Директива</a:t>
                      </a:r>
                    </a:p>
                    <a:p>
                      <a:pPr hangingPunct="0"/>
                      <a:r>
                        <a:rPr lang="ru-RU" dirty="0" err="1" smtClean="0"/>
                        <a:t>using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namespace</a:t>
                      </a:r>
                      <a:r>
                        <a:rPr lang="ru-RU" dirty="0" smtClean="0"/>
                        <a:t> J</a:t>
                      </a:r>
                      <a:r>
                        <a:rPr lang="en-US" dirty="0" smtClean="0"/>
                        <a:t>ill</a:t>
                      </a:r>
                      <a:r>
                        <a:rPr lang="ru-RU" dirty="0" smtClean="0"/>
                        <a:t> ;</a:t>
                      </a:r>
                    </a:p>
                    <a:p>
                      <a:pPr hangingPunct="0"/>
                      <a:r>
                        <a:rPr lang="en-US" dirty="0" smtClean="0"/>
                        <a:t>pal=5;</a:t>
                      </a:r>
                      <a:endParaRPr lang="ru-RU" dirty="0" smtClean="0"/>
                    </a:p>
                    <a:p>
                      <a:pPr hangingPunct="0"/>
                      <a:r>
                        <a:rPr lang="en-US" dirty="0" smtClean="0"/>
                        <a:t>std::</a:t>
                      </a:r>
                      <a:r>
                        <a:rPr lang="en-US" dirty="0" err="1" smtClean="0"/>
                        <a:t>cin</a:t>
                      </a:r>
                      <a:r>
                        <a:rPr lang="en-US" dirty="0" smtClean="0"/>
                        <a:t>&gt;&gt;fetch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Стрелка вверх 4">
            <a:hlinkClick r:id="rId2" action="ppaction://hlinksldjump"/>
          </p:cNvPr>
          <p:cNvSpPr/>
          <p:nvPr/>
        </p:nvSpPr>
        <p:spPr>
          <a:xfrm>
            <a:off x="8429652" y="6143644"/>
            <a:ext cx="428628" cy="500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928934"/>
            <a:ext cx="8229600" cy="319722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000" dirty="0" smtClean="0"/>
              <a:t>9. При </a:t>
            </a:r>
            <a:r>
              <a:rPr lang="ru-RU" sz="2000" dirty="0" smtClean="0"/>
              <a:t>возникновении исключения неучтенного типа вызывается функция </a:t>
            </a:r>
            <a:r>
              <a:rPr lang="en-US" sz="2000" dirty="0" smtClean="0"/>
              <a:t>terminate</a:t>
            </a:r>
            <a:r>
              <a:rPr lang="ru-RU" sz="2000" dirty="0" smtClean="0"/>
              <a:t>(), которая в свою очередь вызывает функцию </a:t>
            </a:r>
            <a:r>
              <a:rPr lang="en-US" sz="2000" dirty="0" smtClean="0"/>
              <a:t>abort</a:t>
            </a:r>
            <a:r>
              <a:rPr lang="ru-RU" sz="2000" dirty="0" smtClean="0"/>
              <a:t>(). Программист может переназначить функцию </a:t>
            </a:r>
            <a:r>
              <a:rPr lang="en-US" sz="2000" dirty="0" smtClean="0"/>
              <a:t>terminate</a:t>
            </a:r>
            <a:r>
              <a:rPr lang="ru-RU" sz="2000" dirty="0" smtClean="0"/>
              <a:t>() своей функцией, которая должна иметь тип </a:t>
            </a:r>
            <a:r>
              <a:rPr lang="en-US" sz="2000" dirty="0" smtClean="0"/>
              <a:t>terminate</a:t>
            </a:r>
            <a:r>
              <a:rPr lang="ru-RU" sz="2000" dirty="0" smtClean="0"/>
              <a:t>_</a:t>
            </a:r>
            <a:r>
              <a:rPr lang="en-US" sz="2000" dirty="0" smtClean="0"/>
              <a:t>function</a:t>
            </a:r>
            <a:r>
              <a:rPr lang="ru-RU" sz="2000" dirty="0" smtClean="0"/>
              <a:t>(). Обработать неучтенное исключение можно с помощью оператора </a:t>
            </a:r>
            <a:r>
              <a:rPr lang="en-US" sz="2000" dirty="0" smtClean="0"/>
              <a:t>catch</a:t>
            </a:r>
            <a:r>
              <a:rPr lang="ru-RU" sz="2000" dirty="0" smtClean="0"/>
              <a:t> (...) {}, указав в круглых скобках многоточие</a:t>
            </a:r>
            <a:r>
              <a:rPr lang="ru-RU" sz="2000" dirty="0" smtClean="0"/>
              <a:t>.</a:t>
            </a:r>
          </a:p>
          <a:p>
            <a:pPr marL="0" lvl="0" indent="0">
              <a:buNone/>
            </a:pPr>
            <a:r>
              <a:rPr lang="ru-RU" sz="2000" dirty="0" smtClean="0"/>
              <a:t>10. </a:t>
            </a:r>
          </a:p>
          <a:p>
            <a:pPr marL="0" lvl="0" indent="0">
              <a:buNone/>
            </a:pPr>
            <a:r>
              <a:rPr lang="ru-RU" sz="2000" dirty="0" smtClean="0"/>
              <a:t>А)Параметры </a:t>
            </a:r>
            <a:r>
              <a:rPr lang="ru-RU" sz="2000" dirty="0" smtClean="0"/>
              <a:t>по умолчанию</a:t>
            </a:r>
            <a:r>
              <a:rPr lang="en-US" sz="2000" dirty="0" smtClean="0"/>
              <a:t>mass (double density , double  volume=10.0 )</a:t>
            </a:r>
            <a:endParaRPr lang="ru-RU" sz="2000" dirty="0" smtClean="0"/>
          </a:p>
          <a:p>
            <a:pPr marL="0" lvl="0" indent="0">
              <a:buNone/>
            </a:pPr>
            <a:r>
              <a:rPr lang="ru-RU" sz="2000" dirty="0" smtClean="0"/>
              <a:t>В)Перегрузка </a:t>
            </a:r>
            <a:r>
              <a:rPr lang="ru-RU" sz="2000" dirty="0" smtClean="0"/>
              <a:t>функций </a:t>
            </a:r>
            <a:r>
              <a:rPr lang="en-US" sz="2000" dirty="0" smtClean="0"/>
              <a:t>repeat(</a:t>
            </a:r>
            <a:r>
              <a:rPr lang="en-US" sz="2000" dirty="0" err="1" smtClean="0"/>
              <a:t>int</a:t>
            </a:r>
            <a:r>
              <a:rPr lang="en-US" sz="2000" dirty="0" smtClean="0"/>
              <a:t> n, char c[])    repeat (char c[])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С)Перегрузка </a:t>
            </a:r>
            <a:r>
              <a:rPr lang="ru-RU" sz="2000" dirty="0" smtClean="0"/>
              <a:t>функций </a:t>
            </a:r>
            <a:r>
              <a:rPr lang="en-US" sz="2000" dirty="0" smtClean="0"/>
              <a:t>average ( </a:t>
            </a:r>
            <a:r>
              <a:rPr lang="en-US" sz="2000" dirty="0" err="1" smtClean="0"/>
              <a:t>int</a:t>
            </a:r>
            <a:r>
              <a:rPr lang="en-US" sz="2000" dirty="0" smtClean="0"/>
              <a:t> , </a:t>
            </a:r>
            <a:r>
              <a:rPr lang="en-US" sz="2000" dirty="0" err="1" smtClean="0"/>
              <a:t>int</a:t>
            </a:r>
            <a:r>
              <a:rPr lang="en-US" sz="2000" dirty="0" smtClean="0"/>
              <a:t> )   average ( double , double </a:t>
            </a:r>
            <a:endParaRPr lang="ru-RU" sz="2000" dirty="0" smtClean="0"/>
          </a:p>
          <a:p>
            <a:pPr indent="0" algn="just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18434" name="Рисунок 1" descr="http://loi.sscc.ru/gis/oop/win32api/win32/win32_0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85728"/>
            <a:ext cx="5286412" cy="2534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4348" y="57148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7.</a:t>
            </a:r>
            <a:endParaRPr lang="ru-RU" dirty="0"/>
          </a:p>
        </p:txBody>
      </p:sp>
      <p:sp>
        <p:nvSpPr>
          <p:cNvPr id="6" name="Стрелка вверх 5">
            <a:hlinkClick r:id="rId3" action="ppaction://hlinksldjump"/>
          </p:cNvPr>
          <p:cNvSpPr/>
          <p:nvPr/>
        </p:nvSpPr>
        <p:spPr>
          <a:xfrm>
            <a:off x="8358214" y="6143644"/>
            <a:ext cx="500066" cy="500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</TotalTime>
  <Words>325</Words>
  <Application>Microsoft Office PowerPoint</Application>
  <PresentationFormat>Экран (4:3)</PresentationFormat>
  <Paragraphs>85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Поток</vt:lpstr>
      <vt:lpstr>Контрольная работа 1</vt:lpstr>
      <vt:lpstr>Слайд 2</vt:lpstr>
      <vt:lpstr>Слайд 3</vt:lpstr>
      <vt:lpstr>Слайд 4</vt:lpstr>
      <vt:lpstr>Ответы</vt:lpstr>
      <vt:lpstr>Слайд 6</vt:lpstr>
      <vt:lpstr>Слайд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Контрольная работа 1</dc:title>
  <dc:creator>Alex</dc:creator>
  <cp:lastModifiedBy>Alex</cp:lastModifiedBy>
  <cp:revision>9</cp:revision>
  <dcterms:created xsi:type="dcterms:W3CDTF">2012-03-20T09:23:29Z</dcterms:created>
  <dcterms:modified xsi:type="dcterms:W3CDTF">2012-03-22T09:19:35Z</dcterms:modified>
</cp:coreProperties>
</file>