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9" r:id="rId9"/>
    <p:sldId id="266" r:id="rId10"/>
    <p:sldId id="264" r:id="rId11"/>
    <p:sldId id="262" r:id="rId12"/>
    <p:sldId id="267" r:id="rId13"/>
    <p:sldId id="268" r:id="rId14"/>
    <p:sldId id="263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FF0F-C555-499A-9700-261B8BB2D018}" type="datetimeFigureOut">
              <a:rPr lang="ru-RU" smtClean="0"/>
              <a:pPr/>
              <a:t>03.04.2012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5A8E-7AAC-4BBE-BA58-234A2ABC814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FF0F-C555-499A-9700-261B8BB2D018}" type="datetimeFigureOut">
              <a:rPr lang="ru-RU" smtClean="0"/>
              <a:pPr/>
              <a:t>03.04.2012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5A8E-7AAC-4BBE-BA58-234A2ABC81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FF0F-C555-499A-9700-261B8BB2D018}" type="datetimeFigureOut">
              <a:rPr lang="ru-RU" smtClean="0"/>
              <a:pPr/>
              <a:t>03.04.2012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5A8E-7AAC-4BBE-BA58-234A2ABC81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FF0F-C555-499A-9700-261B8BB2D018}" type="datetimeFigureOut">
              <a:rPr lang="ru-RU" smtClean="0"/>
              <a:pPr/>
              <a:t>03.04.2012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5A8E-7AAC-4BBE-BA58-234A2ABC81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FF0F-C555-499A-9700-261B8BB2D018}" type="datetimeFigureOut">
              <a:rPr lang="ru-RU" smtClean="0"/>
              <a:pPr/>
              <a:t>03.04.2012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4815A8E-7AAC-4BBE-BA58-234A2ABC81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FF0F-C555-499A-9700-261B8BB2D018}" type="datetimeFigureOut">
              <a:rPr lang="ru-RU" smtClean="0"/>
              <a:pPr/>
              <a:t>03.04.2012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5A8E-7AAC-4BBE-BA58-234A2ABC81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FF0F-C555-499A-9700-261B8BB2D018}" type="datetimeFigureOut">
              <a:rPr lang="ru-RU" smtClean="0"/>
              <a:pPr/>
              <a:t>03.04.2012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5A8E-7AAC-4BBE-BA58-234A2ABC81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FF0F-C555-499A-9700-261B8BB2D018}" type="datetimeFigureOut">
              <a:rPr lang="ru-RU" smtClean="0"/>
              <a:pPr/>
              <a:t>03.04.2012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5A8E-7AAC-4BBE-BA58-234A2ABC81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FF0F-C555-499A-9700-261B8BB2D018}" type="datetimeFigureOut">
              <a:rPr lang="ru-RU" smtClean="0"/>
              <a:pPr/>
              <a:t>03.04.2012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5A8E-7AAC-4BBE-BA58-234A2ABC81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FF0F-C555-499A-9700-261B8BB2D018}" type="datetimeFigureOut">
              <a:rPr lang="ru-RU" smtClean="0"/>
              <a:pPr/>
              <a:t>03.04.2012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5A8E-7AAC-4BBE-BA58-234A2ABC81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FF0F-C555-499A-9700-261B8BB2D018}" type="datetimeFigureOut">
              <a:rPr lang="ru-RU" smtClean="0"/>
              <a:pPr/>
              <a:t>03.04.2012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15A8E-7AAC-4BBE-BA58-234A2ABC81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211FF0F-C555-499A-9700-261B8BB2D018}" type="datetimeFigureOut">
              <a:rPr lang="ru-RU" smtClean="0"/>
              <a:pPr/>
              <a:t>03.04.2012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4815A8E-7AAC-4BBE-BA58-234A2ABC814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2030" y="1000108"/>
            <a:ext cx="8364812" cy="385765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4">
                    <a:lumMod val="75000"/>
                  </a:schemeClr>
                </a:solidFill>
              </a:rPr>
              <a:t>Библиотеки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4">
                    <a:lumMod val="75000"/>
                  </a:schemeClr>
                </a:solidFill>
              </a:rPr>
              <a:t>динамической  компоновки.</a:t>
            </a:r>
            <a:br>
              <a:rPr lang="ru-RU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DLL</a:t>
            </a:r>
            <a:endParaRPr lang="ru-RU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динамической загрузки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214422"/>
            <a:ext cx="7715304" cy="5286412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8000" dirty="0" err="1"/>
              <a:t>typedef</a:t>
            </a:r>
            <a:r>
              <a:rPr lang="en-US" sz="8000" dirty="0"/>
              <a:t>  HWND  (WINAPI *MYDLLPROC) (LPSTR</a:t>
            </a:r>
            <a:r>
              <a:rPr lang="en-US" sz="8000" dirty="0" smtClean="0"/>
              <a:t>);</a:t>
            </a:r>
          </a:p>
          <a:p>
            <a:pPr>
              <a:buNone/>
            </a:pPr>
            <a:r>
              <a:rPr lang="en-US" sz="8000" dirty="0" smtClean="0"/>
              <a:t>MYDLLPROC    </a:t>
            </a:r>
            <a:r>
              <a:rPr lang="en-US" sz="8000" dirty="0" err="1" smtClean="0"/>
              <a:t>GetWindow</a:t>
            </a:r>
            <a:r>
              <a:rPr lang="en-US" sz="8000" dirty="0" smtClean="0"/>
              <a:t>;</a:t>
            </a:r>
          </a:p>
          <a:p>
            <a:pPr>
              <a:buNone/>
            </a:pPr>
            <a:r>
              <a:rPr lang="en-US" sz="8000" dirty="0" smtClean="0"/>
              <a:t>FARPROC    </a:t>
            </a:r>
            <a:r>
              <a:rPr lang="en-US" sz="8000" dirty="0" err="1" smtClean="0"/>
              <a:t>MyPool</a:t>
            </a:r>
            <a:r>
              <a:rPr lang="en-US" sz="8000" dirty="0" smtClean="0"/>
              <a:t>;</a:t>
            </a:r>
          </a:p>
          <a:p>
            <a:pPr>
              <a:buNone/>
            </a:pPr>
            <a:r>
              <a:rPr lang="en-US" sz="8000" dirty="0" smtClean="0"/>
              <a:t>HANDLE       </a:t>
            </a:r>
            <a:r>
              <a:rPr lang="en-US" sz="8000" dirty="0" err="1"/>
              <a:t>hDLL</a:t>
            </a:r>
            <a:r>
              <a:rPr lang="en-US" sz="8000" dirty="0" smtClean="0"/>
              <a:t>;</a:t>
            </a:r>
          </a:p>
          <a:p>
            <a:pPr>
              <a:buNone/>
            </a:pPr>
            <a:r>
              <a:rPr lang="en-US" sz="8000" dirty="0" err="1" smtClean="0"/>
              <a:t>hDLL</a:t>
            </a:r>
            <a:r>
              <a:rPr lang="en-US" sz="8000" dirty="0" smtClean="0"/>
              <a:t> </a:t>
            </a:r>
            <a:r>
              <a:rPr lang="en-US" sz="8000" dirty="0"/>
              <a:t>= </a:t>
            </a:r>
            <a:r>
              <a:rPr lang="en-US" sz="8000" dirty="0" err="1"/>
              <a:t>LoadLibrary</a:t>
            </a:r>
            <a:r>
              <a:rPr lang="en-US" sz="8000" dirty="0"/>
              <a:t>("DLLDEMO.DLL</a:t>
            </a:r>
            <a:r>
              <a:rPr lang="en-US" sz="8000" dirty="0" smtClean="0"/>
              <a:t>");</a:t>
            </a:r>
          </a:p>
          <a:p>
            <a:pPr>
              <a:buNone/>
            </a:pPr>
            <a:r>
              <a:rPr lang="en-US" sz="8000" dirty="0" smtClean="0"/>
              <a:t>	if(</a:t>
            </a:r>
            <a:r>
              <a:rPr lang="en-US" sz="8000" dirty="0" err="1" smtClean="0"/>
              <a:t>hDLL</a:t>
            </a:r>
            <a:r>
              <a:rPr lang="en-US" sz="8000" dirty="0" smtClean="0"/>
              <a:t> </a:t>
            </a:r>
            <a:r>
              <a:rPr lang="en-US" sz="8000" dirty="0"/>
              <a:t>!= NULL</a:t>
            </a:r>
            <a:r>
              <a:rPr lang="en-US" sz="8000" dirty="0" smtClean="0"/>
              <a:t>)</a:t>
            </a:r>
          </a:p>
          <a:p>
            <a:pPr>
              <a:buNone/>
            </a:pPr>
            <a:r>
              <a:rPr lang="en-US" sz="8000" dirty="0" smtClean="0"/>
              <a:t>	</a:t>
            </a:r>
            <a:endParaRPr lang="en-US" sz="8000" dirty="0" smtClean="0"/>
          </a:p>
          <a:p>
            <a:pPr>
              <a:buNone/>
            </a:pPr>
            <a:r>
              <a:rPr lang="en-US" sz="8000" dirty="0" smtClean="0"/>
              <a:t>{</a:t>
            </a:r>
            <a:r>
              <a:rPr lang="ru-RU" sz="8000" dirty="0" smtClean="0"/>
              <a:t>    </a:t>
            </a:r>
            <a:r>
              <a:rPr lang="en-US" sz="8000" dirty="0" err="1" smtClean="0"/>
              <a:t>MyPool</a:t>
            </a:r>
            <a:r>
              <a:rPr lang="en-US" sz="8000" dirty="0" smtClean="0"/>
              <a:t> </a:t>
            </a:r>
            <a:r>
              <a:rPr lang="en-US" sz="8000" dirty="0"/>
              <a:t>= </a:t>
            </a:r>
            <a:r>
              <a:rPr lang="en-US" sz="8000" dirty="0" err="1"/>
              <a:t>GetProcAddress</a:t>
            </a:r>
            <a:r>
              <a:rPr lang="en-US" sz="8000" dirty="0"/>
              <a:t>(</a:t>
            </a:r>
            <a:r>
              <a:rPr lang="en-US" sz="8000" dirty="0" err="1"/>
              <a:t>hLib</a:t>
            </a:r>
            <a:r>
              <a:rPr lang="en-US" sz="8000" dirty="0"/>
              <a:t>, MAKEINTRESOURCE(8</a:t>
            </a:r>
            <a:r>
              <a:rPr lang="en-US" sz="8000" dirty="0" smtClean="0"/>
              <a:t>));</a:t>
            </a:r>
          </a:p>
          <a:p>
            <a:pPr>
              <a:buNone/>
            </a:pPr>
            <a:r>
              <a:rPr lang="en-US" sz="8000" dirty="0" smtClean="0"/>
              <a:t>	</a:t>
            </a:r>
            <a:r>
              <a:rPr lang="ru-RU" sz="8000" dirty="0" smtClean="0"/>
              <a:t> </a:t>
            </a:r>
            <a:r>
              <a:rPr lang="en-US" sz="8000" dirty="0" smtClean="0"/>
              <a:t>	</a:t>
            </a:r>
            <a:r>
              <a:rPr lang="en-US" sz="8000" dirty="0" err="1" smtClean="0"/>
              <a:t>GetWindow</a:t>
            </a:r>
            <a:r>
              <a:rPr lang="en-US" sz="8000" dirty="0" smtClean="0"/>
              <a:t> </a:t>
            </a:r>
            <a:r>
              <a:rPr lang="en-US" sz="8000" dirty="0" smtClean="0"/>
              <a:t>= </a:t>
            </a:r>
            <a:r>
              <a:rPr lang="en-US" sz="8000" dirty="0"/>
              <a:t>(MYDLLPROC</a:t>
            </a:r>
            <a:r>
              <a:rPr lang="en-US" sz="8000" dirty="0" smtClean="0"/>
              <a:t>) </a:t>
            </a:r>
            <a:r>
              <a:rPr lang="en-US" sz="8000" dirty="0" err="1" smtClean="0"/>
              <a:t>GetProcAddress</a:t>
            </a:r>
            <a:r>
              <a:rPr lang="en-US" sz="8000" dirty="0" smtClean="0"/>
              <a:t>(</a:t>
            </a:r>
            <a:r>
              <a:rPr lang="en-US" sz="8000" dirty="0" err="1" smtClean="0"/>
              <a:t>hDLL</a:t>
            </a:r>
            <a:r>
              <a:rPr lang="en-US" sz="8000" dirty="0"/>
              <a:t>,     </a:t>
            </a:r>
            <a:r>
              <a:rPr lang="en-US" sz="8000" dirty="0" smtClean="0"/>
              <a:t> </a:t>
            </a:r>
          </a:p>
          <a:p>
            <a:pPr>
              <a:buNone/>
            </a:pPr>
            <a:r>
              <a:rPr lang="en-US" sz="8000" dirty="0"/>
              <a:t>	</a:t>
            </a:r>
            <a:r>
              <a:rPr lang="en-US" sz="8000" dirty="0" smtClean="0"/>
              <a:t>			</a:t>
            </a:r>
            <a:r>
              <a:rPr lang="en-US" sz="8000" dirty="0" smtClean="0"/>
              <a:t>“</a:t>
            </a:r>
            <a:r>
              <a:rPr lang="en-US" sz="8000" dirty="0" err="1" smtClean="0"/>
              <a:t>MyFunc</a:t>
            </a:r>
            <a:r>
              <a:rPr lang="en-US" sz="8000" dirty="0" smtClean="0"/>
              <a:t>"); </a:t>
            </a:r>
            <a:endParaRPr lang="en-US" sz="8000" dirty="0" smtClean="0"/>
          </a:p>
          <a:p>
            <a:pPr>
              <a:buNone/>
            </a:pPr>
            <a:r>
              <a:rPr lang="en-US" sz="8000" dirty="0" smtClean="0"/>
              <a:t> 	</a:t>
            </a:r>
            <a:r>
              <a:rPr lang="ru-RU" sz="8000" dirty="0" smtClean="0"/>
              <a:t>          </a:t>
            </a:r>
            <a:r>
              <a:rPr lang="en-US" sz="8000" dirty="0" smtClean="0"/>
              <a:t>if(</a:t>
            </a:r>
            <a:r>
              <a:rPr lang="en-US" sz="8000" dirty="0" err="1" smtClean="0"/>
              <a:t>GetWindow</a:t>
            </a:r>
            <a:r>
              <a:rPr lang="en-US" sz="8000" dirty="0" smtClean="0"/>
              <a:t>!= </a:t>
            </a:r>
            <a:r>
              <a:rPr lang="en-US" sz="8000" dirty="0"/>
              <a:t>NULL) </a:t>
            </a:r>
            <a:endParaRPr lang="en-US" sz="8000" dirty="0" smtClean="0"/>
          </a:p>
          <a:p>
            <a:pPr>
              <a:buNone/>
            </a:pPr>
            <a:r>
              <a:rPr lang="en-US" sz="8000" dirty="0" smtClean="0"/>
              <a:t>		</a:t>
            </a:r>
            <a:r>
              <a:rPr lang="ru-RU" sz="8000" dirty="0" smtClean="0"/>
              <a:t>      </a:t>
            </a:r>
            <a:r>
              <a:rPr lang="en-US" sz="8000" dirty="0" smtClean="0"/>
              <a:t> </a:t>
            </a:r>
            <a:r>
              <a:rPr lang="en-US" sz="8000" dirty="0"/>
              <a:t>{     </a:t>
            </a:r>
            <a:r>
              <a:rPr lang="en-US" sz="8000" dirty="0" smtClean="0"/>
              <a:t> </a:t>
            </a:r>
            <a:endParaRPr lang="ru-RU" sz="8000" dirty="0" smtClean="0"/>
          </a:p>
          <a:p>
            <a:pPr>
              <a:buNone/>
            </a:pPr>
            <a:r>
              <a:rPr lang="ru-RU" sz="8000" dirty="0" smtClean="0"/>
              <a:t>		</a:t>
            </a:r>
            <a:r>
              <a:rPr lang="en-US" sz="8000" dirty="0" err="1" smtClean="0"/>
              <a:t>int</a:t>
            </a:r>
            <a:r>
              <a:rPr lang="en-US" sz="8000" dirty="0" smtClean="0"/>
              <a:t> Code=(*</a:t>
            </a:r>
            <a:r>
              <a:rPr lang="ru-RU" sz="8000" dirty="0" smtClean="0"/>
              <a:t> </a:t>
            </a:r>
            <a:r>
              <a:rPr lang="en-US" sz="8000" dirty="0" err="1" smtClean="0"/>
              <a:t>GetWindow</a:t>
            </a:r>
            <a:r>
              <a:rPr lang="en-US" sz="8000" dirty="0" smtClean="0"/>
              <a:t> </a:t>
            </a:r>
            <a:r>
              <a:rPr lang="en-US" sz="8000" dirty="0" smtClean="0"/>
              <a:t>)(“</a:t>
            </a:r>
            <a:r>
              <a:rPr lang="en-US" sz="8000" dirty="0" smtClean="0"/>
              <a:t>Hello”);</a:t>
            </a:r>
            <a:r>
              <a:rPr lang="ru-RU" sz="8000" dirty="0" smtClean="0"/>
              <a:t>// </a:t>
            </a:r>
            <a:r>
              <a:rPr lang="ru-RU" sz="8000" dirty="0" smtClean="0"/>
              <a:t>вызываем функцию</a:t>
            </a:r>
            <a:r>
              <a:rPr lang="en-US" sz="8000" dirty="0" smtClean="0"/>
              <a:t>  </a:t>
            </a:r>
          </a:p>
          <a:p>
            <a:pPr>
              <a:buNone/>
            </a:pPr>
            <a:r>
              <a:rPr lang="en-US" sz="8000" dirty="0" smtClean="0"/>
              <a:t>	 	</a:t>
            </a:r>
            <a:r>
              <a:rPr lang="ru-RU" sz="8000" dirty="0" smtClean="0"/>
              <a:t>     </a:t>
            </a:r>
            <a:r>
              <a:rPr lang="en-US" sz="8000" dirty="0" smtClean="0"/>
              <a:t> </a:t>
            </a:r>
            <a:r>
              <a:rPr lang="ru-RU" sz="8000" dirty="0"/>
              <a:t>}  </a:t>
            </a:r>
            <a:endParaRPr lang="en-US" sz="8000" dirty="0" smtClean="0"/>
          </a:p>
          <a:p>
            <a:pPr>
              <a:buNone/>
            </a:pPr>
            <a:r>
              <a:rPr lang="ru-RU" sz="8000" dirty="0" err="1" smtClean="0"/>
              <a:t>FreeLibrary</a:t>
            </a:r>
            <a:r>
              <a:rPr lang="ru-RU" sz="8000" dirty="0" smtClean="0"/>
              <a:t>(</a:t>
            </a:r>
            <a:r>
              <a:rPr lang="ru-RU" sz="8000" dirty="0" err="1" smtClean="0"/>
              <a:t>hDLL</a:t>
            </a:r>
            <a:r>
              <a:rPr lang="ru-RU" sz="8000" dirty="0" smtClean="0"/>
              <a:t>);</a:t>
            </a:r>
            <a:endParaRPr lang="en-US" sz="8000" dirty="0" smtClean="0"/>
          </a:p>
          <a:p>
            <a:pPr>
              <a:buNone/>
            </a:pPr>
            <a:r>
              <a:rPr lang="en-US" sz="8000" dirty="0" smtClean="0"/>
              <a:t>	</a:t>
            </a:r>
            <a:r>
              <a:rPr lang="ru-RU" sz="8000" dirty="0" smtClean="0"/>
              <a:t>}</a:t>
            </a:r>
            <a:endParaRPr lang="en-US" sz="8000" dirty="0" smtClean="0"/>
          </a:p>
          <a:p>
            <a:pPr>
              <a:buNone/>
            </a:pPr>
            <a:r>
              <a:rPr lang="en-US" sz="8000" dirty="0" smtClean="0"/>
              <a:t>	</a:t>
            </a:r>
            <a:endParaRPr lang="ru-RU" sz="8000" dirty="0" smtClean="0"/>
          </a:p>
          <a:p>
            <a:pPr>
              <a:buNone/>
            </a:pPr>
            <a:r>
              <a:rPr lang="en-US" sz="8000" dirty="0" smtClean="0"/>
              <a:t>	</a:t>
            </a:r>
          </a:p>
          <a:p>
            <a:pPr>
              <a:buNone/>
            </a:pPr>
            <a:r>
              <a:rPr lang="en-US" sz="4800" dirty="0" smtClean="0"/>
              <a:t>	</a:t>
            </a:r>
            <a:endParaRPr lang="ru-RU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функция </a:t>
            </a:r>
            <a:r>
              <a:rPr lang="en-US" dirty="0" smtClean="0"/>
              <a:t>DLL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1600200"/>
            <a:ext cx="8543956" cy="4709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BOOL  </a:t>
            </a:r>
            <a:r>
              <a:rPr lang="en-US" sz="2400" dirty="0" smtClean="0"/>
              <a:t>APIENTRY </a:t>
            </a:r>
            <a:r>
              <a:rPr lang="en-US" sz="2400" dirty="0" err="1" smtClean="0"/>
              <a:t>DllMain</a:t>
            </a:r>
            <a:r>
              <a:rPr lang="en-US" sz="2400" dirty="0" smtClean="0"/>
              <a:t>( </a:t>
            </a:r>
            <a:r>
              <a:rPr lang="ru-RU" sz="2400" dirty="0" smtClean="0"/>
              <a:t> </a:t>
            </a:r>
            <a:r>
              <a:rPr lang="ru-RU" sz="2400" dirty="0"/>
              <a:t>HINSTANCE </a:t>
            </a:r>
            <a:r>
              <a:rPr lang="ru-RU" sz="2400" dirty="0" err="1"/>
              <a:t>hinstDLL</a:t>
            </a:r>
            <a:r>
              <a:rPr lang="ru-RU" sz="2400" dirty="0"/>
              <a:t>,  </a:t>
            </a:r>
            <a:r>
              <a:rPr lang="ru-RU" sz="2400" dirty="0" smtClean="0"/>
              <a:t>   </a:t>
            </a:r>
            <a:r>
              <a:rPr lang="ru-RU" sz="2400" dirty="0"/>
              <a:t>	</a:t>
            </a:r>
            <a:r>
              <a:rPr lang="en-US" sz="2400" dirty="0" smtClean="0"/>
              <a:t>				</a:t>
            </a:r>
            <a:r>
              <a:rPr lang="ru-RU" sz="2400" dirty="0" smtClean="0"/>
              <a:t>DWORD     </a:t>
            </a:r>
            <a:r>
              <a:rPr lang="ru-RU" sz="2400" dirty="0" err="1"/>
              <a:t>fdwReason</a:t>
            </a:r>
            <a:r>
              <a:rPr lang="ru-RU" sz="2400" dirty="0"/>
              <a:t>, </a:t>
            </a:r>
            <a:endParaRPr lang="en-US" sz="2400" dirty="0" smtClean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		</a:t>
            </a:r>
            <a:r>
              <a:rPr lang="ru-RU" sz="2400" dirty="0" smtClean="0"/>
              <a:t>   </a:t>
            </a:r>
            <a:r>
              <a:rPr lang="ru-RU" sz="2400" dirty="0"/>
              <a:t>	</a:t>
            </a:r>
            <a:r>
              <a:rPr lang="ru-RU" sz="2400" dirty="0" smtClean="0"/>
              <a:t>LPVOID    </a:t>
            </a:r>
            <a:r>
              <a:rPr lang="ru-RU" sz="2400" dirty="0" err="1"/>
              <a:t>lpvReserved</a:t>
            </a:r>
            <a:r>
              <a:rPr lang="ru-RU" sz="2400" dirty="0"/>
              <a:t>); </a:t>
            </a:r>
            <a:endParaRPr lang="en-US" sz="2400" dirty="0" smtClean="0"/>
          </a:p>
          <a:p>
            <a:pPr>
              <a:buNone/>
            </a:pPr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42844" y="3000373"/>
          <a:ext cx="8858312" cy="28232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7520"/>
                <a:gridCol w="6000792"/>
              </a:tblGrid>
              <a:tr h="438559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latin typeface="Times New Roman"/>
                          <a:ea typeface="Times New Roman"/>
                        </a:rPr>
                        <a:t>Значение </a:t>
                      </a:r>
                      <a:r>
                        <a:rPr lang="ru-RU" sz="2000" dirty="0" err="1" smtClean="0"/>
                        <a:t>fdwReason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latin typeface="Times New Roman"/>
                          <a:ea typeface="Times New Roman"/>
                        </a:rPr>
                        <a:t> Описание</a:t>
                      </a:r>
                    </a:p>
                  </a:txBody>
                  <a:tcPr marL="0" marR="0" marT="0" marB="0"/>
                </a:tc>
              </a:tr>
              <a:tr h="4714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latin typeface="Times New Roman"/>
                          <a:ea typeface="Times New Roman"/>
                        </a:rPr>
                        <a:t>DLL_PROCESS_ATTACH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 </a:t>
                      </a:r>
                      <a:r>
                        <a:rPr lang="ru-RU" sz="1800" dirty="0" smtClean="0">
                          <a:latin typeface="Times New Roman"/>
                          <a:ea typeface="Times New Roman"/>
                        </a:rPr>
                        <a:t>Запуск </a:t>
                      </a: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процесса или </a:t>
                      </a:r>
                      <a:r>
                        <a:rPr lang="ru-RU" sz="1800" dirty="0" smtClean="0">
                          <a:latin typeface="Times New Roman"/>
                          <a:ea typeface="Times New Roman"/>
                        </a:rPr>
                        <a:t>вызов </a:t>
                      </a: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функции </a:t>
                      </a:r>
                      <a:r>
                        <a:rPr lang="ru-RU" sz="1800" dirty="0" err="1">
                          <a:latin typeface="Times New Roman"/>
                          <a:ea typeface="Times New Roman"/>
                        </a:rPr>
                        <a:t>LoadLibrary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5715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 DLL_THREAD_ATTACH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 </a:t>
                      </a:r>
                      <a:r>
                        <a:rPr lang="ru-RU" sz="1800" dirty="0" smtClean="0">
                          <a:latin typeface="Times New Roman"/>
                          <a:ea typeface="Times New Roman"/>
                        </a:rPr>
                        <a:t>Создана новая задача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  <a:tr h="5000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latin typeface="Times New Roman"/>
                          <a:ea typeface="Times New Roman"/>
                        </a:rPr>
                        <a:t>DLL_THREAD_DETACH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latin typeface="Times New Roman"/>
                          <a:ea typeface="Times New Roman"/>
                        </a:rPr>
                        <a:t>Задача </a:t>
                      </a: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завершает свою работу </a:t>
                      </a:r>
                      <a:r>
                        <a:rPr lang="ru-RU" sz="1800" dirty="0" smtClean="0">
                          <a:latin typeface="Times New Roman"/>
                          <a:ea typeface="Times New Roman"/>
                        </a:rPr>
                        <a:t>не аварийным </a:t>
                      </a: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способом</a:t>
                      </a:r>
                    </a:p>
                  </a:txBody>
                  <a:tcPr marL="0" marR="0" marT="0" marB="0"/>
                </a:tc>
              </a:tr>
              <a:tr h="7297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latin typeface="Times New Roman"/>
                          <a:ea typeface="Times New Roman"/>
                        </a:rPr>
                        <a:t>DLL_PROCESS_DETACH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 </a:t>
                      </a:r>
                      <a:r>
                        <a:rPr lang="ru-RU" sz="1800" dirty="0" smtClean="0">
                          <a:latin typeface="Times New Roman"/>
                          <a:ea typeface="Times New Roman"/>
                        </a:rPr>
                        <a:t>Нормальное завершение </a:t>
                      </a:r>
                      <a:r>
                        <a:rPr lang="ru-RU" sz="1800" dirty="0">
                          <a:latin typeface="Times New Roman"/>
                          <a:ea typeface="Times New Roman"/>
                        </a:rPr>
                        <a:t>процесса или вызова функции </a:t>
                      </a:r>
                      <a:endParaRPr lang="ru-RU" sz="1800" dirty="0" smtClean="0">
                        <a:latin typeface="Times New Roman"/>
                        <a:ea typeface="Times New Roman"/>
                      </a:endParaRPr>
                    </a:p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 smtClean="0">
                          <a:latin typeface="Times New Roman"/>
                          <a:ea typeface="Times New Roman"/>
                        </a:rPr>
                        <a:t>FreeLibrary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>
            <a:normAutofit/>
          </a:bodyPr>
          <a:lstStyle/>
          <a:p>
            <a:r>
              <a:rPr lang="ru-RU" sz="3100" b="0" dirty="0" smtClean="0"/>
              <a:t>Вызов потоком </a:t>
            </a:r>
            <a:r>
              <a:rPr lang="ru-RU" sz="3100" b="0" dirty="0" smtClean="0"/>
              <a:t>функции </a:t>
            </a:r>
            <a:r>
              <a:rPr lang="ru-RU" sz="3200" b="0" dirty="0" err="1" smtClean="0"/>
              <a:t>LoadLibrary</a:t>
            </a:r>
            <a:endParaRPr lang="ru-RU" sz="3200" dirty="0"/>
          </a:p>
        </p:txBody>
      </p:sp>
      <p:sp>
        <p:nvSpPr>
          <p:cNvPr id="3074" name="AutoShape 2" descr="rihter20-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6" name="Picture 4" descr="rihter20-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875918"/>
            <a:ext cx="6500858" cy="59820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000108"/>
          </a:xfrm>
        </p:spPr>
        <p:txBody>
          <a:bodyPr>
            <a:normAutofit/>
          </a:bodyPr>
          <a:lstStyle/>
          <a:p>
            <a:r>
              <a:rPr lang="ru-RU" sz="3200" b="0" dirty="0" smtClean="0"/>
              <a:t>Вызов потоком функции </a:t>
            </a:r>
            <a:r>
              <a:rPr lang="en-US" sz="3200" b="0" dirty="0" smtClean="0"/>
              <a:t>Free</a:t>
            </a:r>
            <a:r>
              <a:rPr lang="ru-RU" sz="3200" b="0" dirty="0" err="1" smtClean="0"/>
              <a:t>Library</a:t>
            </a:r>
            <a:endParaRPr lang="ru-RU" sz="3200" dirty="0"/>
          </a:p>
        </p:txBody>
      </p:sp>
      <p:pic>
        <p:nvPicPr>
          <p:cNvPr id="25602" name="Picture 2" descr="rihter20-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766226"/>
            <a:ext cx="3714776" cy="60917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Файл определения </a:t>
            </a:r>
            <a:r>
              <a:rPr lang="en-US" sz="4000" dirty="0" smtClean="0"/>
              <a:t> .DEF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Формат описания экспортируемой функции:</a:t>
            </a:r>
          </a:p>
          <a:p>
            <a:pPr>
              <a:buNone/>
            </a:pPr>
            <a:r>
              <a:rPr lang="en-US" dirty="0" smtClean="0"/>
              <a:t>EXPORTS  </a:t>
            </a:r>
          </a:p>
          <a:p>
            <a:pPr>
              <a:buNone/>
            </a:pPr>
            <a:r>
              <a:rPr lang="ru-RU" dirty="0" err="1" smtClean="0"/>
              <a:t>ИмяТочкиВхода</a:t>
            </a:r>
            <a:r>
              <a:rPr lang="en-US" dirty="0" smtClean="0"/>
              <a:t> [=</a:t>
            </a:r>
            <a:r>
              <a:rPr lang="ru-RU" dirty="0" err="1" smtClean="0"/>
              <a:t>ВнутрИмя</a:t>
            </a:r>
            <a:r>
              <a:rPr lang="en-US" dirty="0" smtClean="0"/>
              <a:t>] [@</a:t>
            </a:r>
            <a:r>
              <a:rPr lang="ru-RU" dirty="0" smtClean="0"/>
              <a:t>Номер</a:t>
            </a:r>
            <a:r>
              <a:rPr lang="en-US" dirty="0" smtClean="0"/>
              <a:t>] [NONAME] [CONSTANT] 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ПРИМЕР: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LIBRARY     DLLNAME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DESCRIPTION 'DLL-библиотека DLLNAME‘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EXPORTS</a:t>
            </a:r>
          </a:p>
          <a:p>
            <a:pPr>
              <a:buNone/>
            </a:pPr>
            <a:r>
              <a:rPr lang="en-US" dirty="0" err="1" smtClean="0"/>
              <a:t>DrawBitmap</a:t>
            </a:r>
            <a:r>
              <a:rPr lang="en-US" dirty="0" smtClean="0"/>
              <a:t>=</a:t>
            </a:r>
            <a:r>
              <a:rPr lang="en-US" dirty="0" err="1" smtClean="0"/>
              <a:t>MyDraw</a:t>
            </a:r>
            <a:r>
              <a:rPr lang="en-US" dirty="0" smtClean="0"/>
              <a:t>  @4  </a:t>
            </a:r>
          </a:p>
          <a:p>
            <a:pPr>
              <a:buNone/>
            </a:pPr>
            <a:r>
              <a:rPr lang="en-US" dirty="0" err="1" smtClean="0"/>
              <a:t>ShowAll</a:t>
            </a:r>
            <a:r>
              <a:rPr lang="en-US" dirty="0" smtClean="0"/>
              <a:t>       </a:t>
            </a:r>
          </a:p>
          <a:p>
            <a:pPr>
              <a:buNone/>
            </a:pPr>
            <a:r>
              <a:rPr lang="en-US" dirty="0" err="1" smtClean="0"/>
              <a:t>MyPoolPtr</a:t>
            </a:r>
            <a:r>
              <a:rPr lang="en-US" dirty="0" smtClean="0"/>
              <a:t>   @5 CONSTANT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GetMyPool</a:t>
            </a:r>
            <a:r>
              <a:rPr lang="en-US" dirty="0" smtClean="0"/>
              <a:t>   @8 NONAME </a:t>
            </a:r>
          </a:p>
          <a:p>
            <a:pPr>
              <a:buNone/>
            </a:pPr>
            <a:r>
              <a:rPr lang="en-US" dirty="0" err="1" smtClean="0"/>
              <a:t>MyFunc</a:t>
            </a:r>
            <a:r>
              <a:rPr lang="ru-RU" dirty="0" smtClean="0"/>
              <a:t>  </a:t>
            </a:r>
            <a:r>
              <a:rPr lang="ru-RU" dirty="0" smtClean="0"/>
              <a:t>@9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Создание исполняемого файла 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5" name="Рисунок 4" descr="ПОЛУЧЕНИЕИСПОЛНЯЕМОГОФАЙЛА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06" y="857232"/>
            <a:ext cx="5500694" cy="58322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2845" y="1857364"/>
            <a:ext cx="35004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ru-RU" sz="2400" dirty="0" smtClean="0"/>
              <a:t>Подготовка текста приложения на языке программирования.</a:t>
            </a:r>
          </a:p>
          <a:p>
            <a:pPr lvl="0" hangingPunct="0">
              <a:buFont typeface="Arial" pitchFamily="34" charset="0"/>
              <a:buChar char="•"/>
            </a:pPr>
            <a:r>
              <a:rPr lang="ru-RU" sz="2400" dirty="0" smtClean="0"/>
              <a:t> Трансляция в </a:t>
            </a:r>
            <a:r>
              <a:rPr lang="en-US" sz="2400" dirty="0" smtClean="0"/>
              <a:t>.</a:t>
            </a:r>
            <a:r>
              <a:rPr lang="en-US" sz="2400" dirty="0" err="1" smtClean="0"/>
              <a:t>obj</a:t>
            </a:r>
            <a:r>
              <a:rPr lang="ru-RU" sz="2400" dirty="0" smtClean="0"/>
              <a:t> файл</a:t>
            </a:r>
          </a:p>
          <a:p>
            <a:pPr lvl="0" hangingPunct="0">
              <a:buFont typeface="Arial" pitchFamily="34" charset="0"/>
              <a:buChar char="•"/>
            </a:pPr>
            <a:r>
              <a:rPr lang="ru-RU" sz="2400" dirty="0" smtClean="0"/>
              <a:t> Компоновка</a:t>
            </a:r>
            <a:r>
              <a:rPr lang="en-US" sz="2400" dirty="0" smtClean="0"/>
              <a:t> </a:t>
            </a:r>
            <a:r>
              <a:rPr lang="ru-RU" sz="2400" dirty="0" smtClean="0"/>
              <a:t> </a:t>
            </a:r>
            <a:r>
              <a:rPr lang="en-US" sz="2400" dirty="0" smtClean="0"/>
              <a:t>.exe</a:t>
            </a:r>
            <a:r>
              <a:rPr lang="ru-RU" sz="2400" dirty="0" smtClean="0"/>
              <a:t> файла 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Статическая компоновка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57224" y="1428736"/>
            <a:ext cx="2579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Статическая библиотека</a:t>
            </a:r>
            <a:endParaRPr lang="ru-RU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285852" y="1857364"/>
            <a:ext cx="7116593" cy="4357718"/>
            <a:chOff x="1285852" y="1857364"/>
            <a:chExt cx="7116593" cy="4357718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1285852" y="1857364"/>
              <a:ext cx="1643074" cy="421484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85853" y="2428868"/>
              <a:ext cx="1643074" cy="646331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Библиотечная функция  А()</a:t>
              </a:r>
              <a:endParaRPr lang="ru-RU" dirty="0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143372" y="3143248"/>
              <a:ext cx="1643074" cy="30004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43372" y="4782933"/>
              <a:ext cx="1643074" cy="646331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Библиотечная функция А()</a:t>
              </a:r>
              <a:endParaRPr lang="ru-R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00496" y="2786058"/>
              <a:ext cx="1830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Программа 1.ехе</a:t>
              </a:r>
              <a:endParaRPr lang="ru-RU" dirty="0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6643701" y="2643158"/>
              <a:ext cx="1643074" cy="35719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43702" y="5429264"/>
              <a:ext cx="1643074" cy="646331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Библиотечная функция А()</a:t>
              </a:r>
              <a:endParaRPr lang="ru-RU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72264" y="2214554"/>
              <a:ext cx="1830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Программа 2.ехе</a:t>
              </a:r>
              <a:endParaRPr lang="ru-RU" dirty="0"/>
            </a:p>
          </p:txBody>
        </p:sp>
        <p:cxnSp>
          <p:nvCxnSpPr>
            <p:cNvPr id="15" name="Прямая соединительная линия 14"/>
            <p:cNvCxnSpPr/>
            <p:nvPr/>
          </p:nvCxnSpPr>
          <p:spPr>
            <a:xfrm>
              <a:off x="2928926" y="2500306"/>
              <a:ext cx="321471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2928926" y="2786058"/>
              <a:ext cx="85725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/>
            <p:nvPr/>
          </p:nvCxnSpPr>
          <p:spPr>
            <a:xfrm rot="5400000">
              <a:off x="4536281" y="4107661"/>
              <a:ext cx="321471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/>
            <p:nvPr/>
          </p:nvCxnSpPr>
          <p:spPr>
            <a:xfrm rot="5400000">
              <a:off x="2643968" y="3928272"/>
              <a:ext cx="228601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endCxn id="8" idx="1"/>
            </p:cNvCxnSpPr>
            <p:nvPr/>
          </p:nvCxnSpPr>
          <p:spPr>
            <a:xfrm>
              <a:off x="3786182" y="5034660"/>
              <a:ext cx="357190" cy="71439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endCxn id="11" idx="1"/>
            </p:cNvCxnSpPr>
            <p:nvPr/>
          </p:nvCxnSpPr>
          <p:spPr>
            <a:xfrm>
              <a:off x="6072198" y="5643578"/>
              <a:ext cx="571504" cy="108852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071802" y="1857364"/>
              <a:ext cx="3571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Копия добавляется в каждую программу во время компоновки</a:t>
              </a:r>
              <a:endParaRPr lang="ru-RU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0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85926"/>
            <a:ext cx="7921157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Динамическая компоновка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Отображение </a:t>
            </a:r>
            <a:r>
              <a:rPr lang="en-US" dirty="0" smtClean="0"/>
              <a:t>DLL </a:t>
            </a:r>
            <a:r>
              <a:rPr lang="ru-RU" dirty="0" smtClean="0"/>
              <a:t> в адресном пространстве  процессов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9219" name="Picture 3" descr="image00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71612"/>
            <a:ext cx="7219207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приложения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285720" y="1393874"/>
            <a:ext cx="6786610" cy="4535455"/>
            <a:chOff x="285720" y="1393874"/>
            <a:chExt cx="7215238" cy="4433191"/>
          </a:xfrm>
        </p:grpSpPr>
        <p:pic>
          <p:nvPicPr>
            <p:cNvPr id="8194" name="Picture 2" descr="img0008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5720" y="1571612"/>
              <a:ext cx="7215238" cy="4255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1285852" y="1393874"/>
              <a:ext cx="119231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Процесс 1</a:t>
              </a:r>
              <a:endParaRPr lang="ru-RU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7818" y="1428736"/>
              <a:ext cx="119231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Процесс 2</a:t>
              </a:r>
              <a:endParaRPr lang="ru-RU" dirty="0"/>
            </a:p>
          </p:txBody>
        </p:sp>
      </p:grpSp>
      <p:pic>
        <p:nvPicPr>
          <p:cNvPr id="8" name="Picture 2" descr="image00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20" y="1571612"/>
            <a:ext cx="1447579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Неявное связывание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79732"/>
            <a:ext cx="8286808" cy="557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ru-RU" dirty="0" smtClean="0"/>
              <a:t>Порядок неявного связывания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57216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sz="2000" dirty="0" smtClean="0"/>
              <a:t>1. В заголовочном файле  </a:t>
            </a:r>
            <a:r>
              <a:rPr lang="ru-RU" sz="2000" dirty="0" smtClean="0"/>
              <a:t>определятся экспортируемые функции 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MyDLL.h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ru-RU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EXPORT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extern “C” __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declspec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dllexport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) EXPORT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CALLBACK </a:t>
            </a:r>
            <a:r>
              <a:rPr lang="ru-RU" sz="20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ru-RU" sz="2000" dirty="0" smtClean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ru-RU" sz="2000" dirty="0" smtClean="0">
                <a:solidFill>
                  <a:schemeClr val="accent4">
                    <a:lumMod val="75000"/>
                  </a:schemeClr>
                </a:solidFill>
              </a:rPr>
              <a:t>			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MyFunc</a:t>
            </a:r>
            <a:r>
              <a:rPr lang="ru-RU" sz="20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(char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*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str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);</a:t>
            </a:r>
            <a:endParaRPr lang="ru-RU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ru-RU" sz="2000" dirty="0" smtClean="0"/>
              <a:t>2. Раздел экспорта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ru-RU" sz="2000" dirty="0" smtClean="0"/>
              <a:t>3.</a:t>
            </a:r>
            <a:r>
              <a:rPr lang="ru-RU" sz="2000" dirty="0" smtClean="0"/>
              <a:t> При создании исходного  </a:t>
            </a:r>
            <a:r>
              <a:rPr lang="en-US" sz="2000" dirty="0" smtClean="0"/>
              <a:t>EXE </a:t>
            </a:r>
            <a:r>
              <a:rPr lang="ru-RU" sz="2000" dirty="0" smtClean="0"/>
              <a:t>– модуля необходимо определить внешнюю функцию </a:t>
            </a:r>
            <a:endParaRPr lang="en-US" sz="2000" dirty="0" smtClean="0"/>
          </a:p>
          <a:p>
            <a:pPr>
              <a:buNone/>
            </a:pPr>
            <a:r>
              <a:rPr lang="ru-RU" sz="20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</a:rPr>
              <a:t>#include “</a:t>
            </a:r>
            <a:r>
              <a:rPr lang="en-US" sz="2200" dirty="0" err="1" smtClean="0">
                <a:solidFill>
                  <a:schemeClr val="accent4">
                    <a:lumMod val="75000"/>
                  </a:schemeClr>
                </a:solidFill>
              </a:rPr>
              <a:t>MyDLL.h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</a:rPr>
              <a:t>” </a:t>
            </a:r>
            <a:endParaRPr lang="en-US" sz="22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</a:rPr>
              <a:t>extern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</a:rPr>
              <a:t>"C" </a:t>
            </a:r>
            <a:r>
              <a:rPr lang="en-US" sz="2200" i="1" dirty="0" smtClean="0">
                <a:solidFill>
                  <a:schemeClr val="accent4">
                    <a:lumMod val="75000"/>
                  </a:schemeClr>
                </a:solidFill>
              </a:rPr>
              <a:t>__</a:t>
            </a:r>
            <a:r>
              <a:rPr lang="en-US" sz="2200" i="1" dirty="0" err="1" smtClean="0">
                <a:solidFill>
                  <a:schemeClr val="accent4">
                    <a:lumMod val="75000"/>
                  </a:schemeClr>
                </a:solidFill>
              </a:rPr>
              <a:t>declspec</a:t>
            </a:r>
            <a:r>
              <a:rPr lang="en-US" sz="2200" i="1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2200" i="1" dirty="0" err="1" smtClean="0">
                <a:solidFill>
                  <a:schemeClr val="accent4">
                    <a:lumMod val="75000"/>
                  </a:schemeClr>
                </a:solidFill>
              </a:rPr>
              <a:t>dllimport</a:t>
            </a:r>
            <a:r>
              <a:rPr lang="en-US" sz="2200" i="1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4">
                    <a:lumMod val="75000"/>
                  </a:schemeClr>
                </a:solidFill>
              </a:rPr>
              <a:t>MyFunc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</a:rPr>
              <a:t>(char * </a:t>
            </a:r>
            <a:r>
              <a:rPr lang="en-US" sz="2200" dirty="0" err="1" smtClean="0">
                <a:solidFill>
                  <a:schemeClr val="accent4">
                    <a:lumMod val="75000"/>
                  </a:schemeClr>
                </a:solidFill>
              </a:rPr>
              <a:t>str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</a:rPr>
              <a:t>);</a:t>
            </a:r>
            <a:endParaRPr lang="ru-RU" sz="22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ru-RU" sz="2000" dirty="0" smtClean="0"/>
              <a:t>4.</a:t>
            </a:r>
            <a:r>
              <a:rPr lang="ru-RU" sz="2000" dirty="0" smtClean="0"/>
              <a:t> </a:t>
            </a:r>
            <a:r>
              <a:rPr lang="ru-RU" sz="2000" dirty="0" smtClean="0"/>
              <a:t>Компоновщик </a:t>
            </a:r>
            <a:r>
              <a:rPr lang="ru-RU" sz="2000" dirty="0" smtClean="0"/>
              <a:t>создает в конечном </a:t>
            </a:r>
            <a:r>
              <a:rPr lang="ru-RU" sz="2000" dirty="0" err="1" smtClean="0"/>
              <a:t>ЕХЕ-модуле</a:t>
            </a:r>
            <a:r>
              <a:rPr lang="ru-RU" sz="2000" i="1" dirty="0" smtClean="0"/>
              <a:t> раздел</a:t>
            </a:r>
            <a:r>
              <a:rPr lang="ru-RU" sz="2000" dirty="0" smtClean="0"/>
              <a:t> </a:t>
            </a:r>
            <a:r>
              <a:rPr lang="ru-RU" sz="2000" i="1" dirty="0" smtClean="0"/>
              <a:t>импорта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5</a:t>
            </a:r>
            <a:r>
              <a:rPr lang="ru-RU" sz="2000" dirty="0" smtClean="0"/>
              <a:t>. Прямой вызов </a:t>
            </a:r>
            <a:r>
              <a:rPr lang="ru-RU" sz="2000" dirty="0" smtClean="0"/>
              <a:t>функции 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iCode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=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MyFunc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(“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Hello”);</a:t>
            </a:r>
            <a:endParaRPr lang="ru-RU" sz="20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endParaRPr lang="ru-RU" sz="20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857224" y="2643182"/>
          <a:ext cx="32861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/>
                <a:gridCol w="714380"/>
                <a:gridCol w="1071570"/>
                <a:gridCol w="928694"/>
              </a:tblGrid>
              <a:tr h="370840"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MonoCondensedC"/>
                          <a:ea typeface="Times New Roman"/>
                          <a:cs typeface="MonoCondensedC"/>
                        </a:rPr>
                        <a:t>ordinal</a:t>
                      </a:r>
                      <a:endParaRPr lang="ru-RU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MonoCondensedC"/>
                          <a:ea typeface="Times New Roman"/>
                          <a:cs typeface="MonoCondensedC"/>
                        </a:rPr>
                        <a:t>  hint   </a:t>
                      </a:r>
                      <a:endParaRPr lang="ru-RU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000">
                          <a:latin typeface="MonoCondensedC"/>
                          <a:ea typeface="Times New Roman"/>
                          <a:cs typeface="MonoCondensedC"/>
                        </a:rPr>
                        <a:t>RVA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000">
                          <a:latin typeface="MonoCondensedC"/>
                          <a:ea typeface="Times New Roman"/>
                          <a:cs typeface="MonoCondensedC"/>
                        </a:rPr>
                        <a:t>name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000">
                          <a:latin typeface="MonoCondensedC"/>
                          <a:ea typeface="Times New Roman"/>
                          <a:cs typeface="MonoCondensedC"/>
                        </a:rPr>
                        <a:t>1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000">
                          <a:latin typeface="MonoCondensedC"/>
                          <a:ea typeface="Times New Roman"/>
                          <a:cs typeface="MonoCondensedC"/>
                        </a:rPr>
                        <a:t>0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000">
                          <a:latin typeface="MonoCondensedC"/>
                          <a:ea typeface="Times New Roman"/>
                          <a:cs typeface="MonoCondensedC"/>
                        </a:rPr>
                        <a:t>0001A3C6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000">
                          <a:latin typeface="MonoCondensedC"/>
                          <a:ea typeface="Times New Roman"/>
                          <a:cs typeface="MonoCondensedC"/>
                        </a:rPr>
                        <a:t>Add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ru-RU" sz="1000">
                          <a:latin typeface="MonoCondensedC"/>
                          <a:ea typeface="Times New Roman"/>
                          <a:cs typeface="MonoCondensedC"/>
                        </a:rPr>
                        <a:t>2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ru-RU" sz="1000">
                          <a:latin typeface="MonoCondensedC"/>
                          <a:ea typeface="Times New Roman"/>
                          <a:cs typeface="MonoCondensedC"/>
                        </a:rPr>
                        <a:t>1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ru-RU" sz="1000">
                          <a:latin typeface="MonoCondensedC"/>
                          <a:ea typeface="Times New Roman"/>
                          <a:cs typeface="MonoCondensedC"/>
                        </a:rPr>
                        <a:t>0001A367</a:t>
                      </a:r>
                      <a:endParaRPr lang="ru-RU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auto" hangingPunct="1">
                        <a:spcAft>
                          <a:spcPts val="0"/>
                        </a:spcAft>
                      </a:pPr>
                      <a:r>
                        <a:rPr lang="en-US" sz="1200" dirty="0" err="1" smtClean="0"/>
                        <a:t>MyFunc</a:t>
                      </a:r>
                      <a:endParaRPr lang="ru-RU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0"/>
            <a:ext cx="8229600" cy="1143000"/>
          </a:xfrm>
        </p:spPr>
        <p:txBody>
          <a:bodyPr/>
          <a:lstStyle/>
          <a:p>
            <a:r>
              <a:rPr lang="ru-RU" dirty="0" smtClean="0"/>
              <a:t>Явное связывание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142983"/>
            <a:ext cx="8643998" cy="5551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846</TotalTime>
  <Words>217</Words>
  <Application>Microsoft Office PowerPoint</Application>
  <PresentationFormat>Экран (4:3)</PresentationFormat>
  <Paragraphs>99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Апекс</vt:lpstr>
      <vt:lpstr>Библиотеки динамической  компоновки. DLL</vt:lpstr>
      <vt:lpstr>Создание исполняемого файла  </vt:lpstr>
      <vt:lpstr>Статическая компоновка</vt:lpstr>
      <vt:lpstr>Динамическая компоновка</vt:lpstr>
      <vt:lpstr>Отображение DLL  в адресном пространстве  процессов </vt:lpstr>
      <vt:lpstr>Структура приложения</vt:lpstr>
      <vt:lpstr>Неявное связывание</vt:lpstr>
      <vt:lpstr>Порядок неявного связывания</vt:lpstr>
      <vt:lpstr>Явное связывание</vt:lpstr>
      <vt:lpstr>Пример динамической загрузки</vt:lpstr>
      <vt:lpstr>Основная функция DLL</vt:lpstr>
      <vt:lpstr>Вызов потоком функции LoadLibrary</vt:lpstr>
      <vt:lpstr>Вызов потоком функции FreeLibrary</vt:lpstr>
      <vt:lpstr>Файл определения  .DEF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DLL- библиотеки</dc:title>
  <dc:creator>Alex</dc:creator>
  <cp:lastModifiedBy>Alex</cp:lastModifiedBy>
  <cp:revision>57</cp:revision>
  <dcterms:created xsi:type="dcterms:W3CDTF">2011-04-18T11:33:55Z</dcterms:created>
  <dcterms:modified xsi:type="dcterms:W3CDTF">2012-04-03T18:06:30Z</dcterms:modified>
</cp:coreProperties>
</file>