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30704-926B-46C5-8E6E-5D263EAC0EBE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D98E-C62C-4E83-BEA5-D32D4BD73D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D98E-C62C-4E83-BEA5-D32D4BD73D80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FE1884-BBAA-4E84-8EB6-82AEBEEFE75C}" type="datetimeFigureOut">
              <a:rPr lang="ru-RU" smtClean="0"/>
              <a:t>15.05.2012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1DA26-0AE5-4974-AEB0-662C53CDB67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pengroup.org/onlinepubs/009695399/functions/cou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Многопоточное </a:t>
            </a:r>
            <a:r>
              <a:rPr lang="ru-RU" b="1" dirty="0" smtClean="0"/>
              <a:t>программирование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Как можно приостановить работу потока?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Sleep</a:t>
            </a:r>
            <a:r>
              <a:rPr lang="ru-RU" dirty="0"/>
              <a:t> (</a:t>
            </a:r>
            <a:r>
              <a:rPr lang="en-US" dirty="0" err="1"/>
              <a:t>dwMilliseconds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en-US" dirty="0" smtClean="0"/>
              <a:t>;</a:t>
            </a:r>
          </a:p>
          <a:p>
            <a:r>
              <a:rPr lang="en-US" dirty="0" err="1"/>
              <a:t>WaitForSingleObject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 err="1"/>
              <a:t>hHandle</a:t>
            </a:r>
            <a:r>
              <a:rPr lang="ru-RU" dirty="0"/>
              <a:t>, </a:t>
            </a:r>
            <a:r>
              <a:rPr lang="en-US" dirty="0" err="1"/>
              <a:t>dwMilliseconds</a:t>
            </a:r>
            <a:r>
              <a:rPr lang="ru-RU" dirty="0"/>
              <a:t>) </a:t>
            </a:r>
            <a:r>
              <a:rPr lang="en-US" dirty="0" smtClean="0"/>
              <a:t>;</a:t>
            </a:r>
          </a:p>
          <a:p>
            <a:r>
              <a:rPr lang="en-US" dirty="0" err="1"/>
              <a:t>WaitForMultipleObjects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nCount</a:t>
            </a:r>
            <a:r>
              <a:rPr lang="ru-RU" dirty="0" smtClean="0"/>
              <a:t>,*</a:t>
            </a:r>
            <a:r>
              <a:rPr lang="en-US" dirty="0" err="1"/>
              <a:t>lpHandles</a:t>
            </a:r>
            <a:r>
              <a:rPr lang="ru-RU" dirty="0" smtClean="0"/>
              <a:t>,  </a:t>
            </a:r>
            <a:r>
              <a:rPr lang="ru-RU" dirty="0"/>
              <a:t>		</a:t>
            </a:r>
            <a:r>
              <a:rPr lang="en-US" dirty="0" err="1" smtClean="0"/>
              <a:t>bWaitAll</a:t>
            </a:r>
            <a:r>
              <a:rPr lang="ru-RU" dirty="0" smtClean="0"/>
              <a:t>,</a:t>
            </a:r>
            <a:r>
              <a:rPr lang="en-US" dirty="0" err="1" smtClean="0"/>
              <a:t>dwMilliseconds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dwMilliseconds</a:t>
            </a:r>
            <a:r>
              <a:rPr lang="en-US" i="1" dirty="0" smtClean="0"/>
              <a:t>={0.N.</a:t>
            </a:r>
            <a:r>
              <a:rPr lang="ru-RU" i="1" dirty="0"/>
              <a:t> </a:t>
            </a:r>
            <a:r>
              <a:rPr lang="ru-RU" i="1" dirty="0" smtClean="0"/>
              <a:t>INFINITE</a:t>
            </a:r>
            <a:r>
              <a:rPr lang="en-US" i="1" dirty="0" smtClean="0"/>
              <a:t>}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 2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6491064" cy="60212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process.h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ThreadFunc</a:t>
            </a:r>
            <a:r>
              <a:rPr lang="en-US" dirty="0"/>
              <a:t>( void * </a:t>
            </a:r>
            <a:r>
              <a:rPr lang="en-US" dirty="0" err="1"/>
              <a:t>arg</a:t>
            </a:r>
            <a:r>
              <a:rPr lang="en-US" dirty="0" smtClean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	char **</a:t>
            </a:r>
            <a:r>
              <a:rPr lang="en-US" dirty="0" err="1"/>
              <a:t>str</a:t>
            </a:r>
            <a:r>
              <a:rPr lang="en-US" dirty="0"/>
              <a:t> = (char**)</a:t>
            </a:r>
            <a:r>
              <a:rPr lang="en-US" dirty="0" err="1"/>
              <a:t>arg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str</a:t>
            </a:r>
            <a:r>
              <a:rPr lang="en-US" dirty="0"/>
              <a:t>[0]&lt;&lt;std::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str</a:t>
            </a:r>
            <a:r>
              <a:rPr lang="en-US" dirty="0"/>
              <a:t>[1]&lt;&lt;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_</a:t>
            </a:r>
            <a:r>
              <a:rPr lang="en-US" dirty="0" err="1"/>
              <a:t>endthread</a:t>
            </a:r>
            <a:r>
              <a:rPr lang="en-US" dirty="0"/>
              <a:t>( );</a:t>
            </a:r>
            <a:endParaRPr lang="ru-RU" dirty="0"/>
          </a:p>
          <a:p>
            <a:pPr>
              <a:buNone/>
            </a:pPr>
            <a:r>
              <a:rPr lang="en-US" dirty="0"/>
              <a:t>	return  ;</a:t>
            </a:r>
            <a:endParaRPr lang="ru-RU" dirty="0"/>
          </a:p>
          <a:p>
            <a:pPr>
              <a:buNone/>
            </a:pPr>
            <a:r>
              <a:rPr lang="en-US" dirty="0"/>
              <a:t>};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  <a:endParaRPr lang="ru-RU" dirty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	char * InitStr1[2] = {"First thread running!","11111</a:t>
            </a:r>
            <a:r>
              <a:rPr lang="en-US" dirty="0" smtClean="0"/>
              <a:t>"};</a:t>
            </a:r>
            <a:endParaRPr lang="ru-RU" dirty="0"/>
          </a:p>
          <a:p>
            <a:pPr>
              <a:buNone/>
            </a:pPr>
            <a:r>
              <a:rPr lang="en-US" dirty="0"/>
              <a:t>	char * InitStr2[2] = {"Second thread running!","22222</a:t>
            </a:r>
            <a:r>
              <a:rPr lang="en-US" dirty="0" smtClean="0"/>
              <a:t>"};</a:t>
            </a:r>
            <a:endParaRPr lang="ru-RU" dirty="0"/>
          </a:p>
          <a:p>
            <a:pPr>
              <a:buNone/>
            </a:pPr>
            <a:r>
              <a:rPr lang="en-US" dirty="0"/>
              <a:t>	HANDLE </a:t>
            </a:r>
            <a:r>
              <a:rPr lang="en-US" dirty="0" err="1"/>
              <a:t>hThreads</a:t>
            </a:r>
            <a:r>
              <a:rPr lang="en-US" dirty="0"/>
              <a:t>[2];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hThreads</a:t>
            </a:r>
            <a:r>
              <a:rPr lang="en-US" dirty="0"/>
              <a:t>[0] = (HANDLE)_</a:t>
            </a:r>
            <a:r>
              <a:rPr lang="en-US" dirty="0" err="1"/>
              <a:t>beginthread</a:t>
            </a:r>
            <a:r>
              <a:rPr lang="en-US" dirty="0"/>
              <a:t>( ThreadFunc,0, InitStr1);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hThreads</a:t>
            </a:r>
            <a:r>
              <a:rPr lang="en-US" dirty="0"/>
              <a:t>[1] = (HANDLE)_</a:t>
            </a:r>
            <a:r>
              <a:rPr lang="en-US" dirty="0" err="1"/>
              <a:t>beginthread</a:t>
            </a:r>
            <a:r>
              <a:rPr lang="en-US" dirty="0"/>
              <a:t>( ThreadFunc,0, InitStr2);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WaitForMultipleObjects</a:t>
            </a:r>
            <a:r>
              <a:rPr lang="en-US" dirty="0"/>
              <a:t>(2, </a:t>
            </a:r>
            <a:r>
              <a:rPr lang="en-US" dirty="0" err="1"/>
              <a:t>hThreads</a:t>
            </a:r>
            <a:r>
              <a:rPr lang="en-US" dirty="0"/>
              <a:t>, TRUE, INFINITE ); 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CloseHandle</a:t>
            </a:r>
            <a:r>
              <a:rPr lang="en-US" dirty="0"/>
              <a:t>( </a:t>
            </a:r>
            <a:r>
              <a:rPr lang="en-US" dirty="0" err="1"/>
              <a:t>hThreads</a:t>
            </a:r>
            <a:r>
              <a:rPr lang="en-US" dirty="0"/>
              <a:t>[0] 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CloseHandle</a:t>
            </a:r>
            <a:r>
              <a:rPr lang="en-US" dirty="0"/>
              <a:t>( </a:t>
            </a:r>
            <a:r>
              <a:rPr lang="en-US" dirty="0" err="1"/>
              <a:t>hThreads</a:t>
            </a:r>
            <a:r>
              <a:rPr lang="en-US" dirty="0"/>
              <a:t>[1] );</a:t>
            </a:r>
            <a:endParaRPr lang="ru-RU" dirty="0"/>
          </a:p>
          <a:p>
            <a:pPr>
              <a:buNone/>
            </a:pPr>
            <a:r>
              <a:rPr lang="en-US" dirty="0"/>
              <a:t>	return 0;</a:t>
            </a:r>
            <a:endParaRPr lang="ru-RU" dirty="0"/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980728"/>
            <a:ext cx="63817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Объекты </a:t>
            </a:r>
            <a:r>
              <a:rPr lang="ru-RU" sz="3600" dirty="0"/>
              <a:t>синхронизации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 marL="514350" indent="-514350"/>
            <a:r>
              <a:rPr lang="ru-RU" dirty="0" err="1" smtClean="0"/>
              <a:t>Мьюекс</a:t>
            </a:r>
            <a:r>
              <a:rPr lang="ru-RU" dirty="0" smtClean="0"/>
              <a:t> (</a:t>
            </a:r>
            <a:r>
              <a:rPr lang="en-US" dirty="0" err="1" smtClean="0"/>
              <a:t>Mutex</a:t>
            </a:r>
            <a:r>
              <a:rPr lang="ru-RU" dirty="0" smtClean="0"/>
              <a:t>)</a:t>
            </a:r>
          </a:p>
          <a:p>
            <a:pPr marL="514350" indent="-514350"/>
            <a:r>
              <a:rPr lang="ru-RU" dirty="0" smtClean="0"/>
              <a:t>Критическая секция (</a:t>
            </a:r>
            <a:r>
              <a:rPr lang="en-US" dirty="0" err="1" smtClean="0"/>
              <a:t>Criticalsection</a:t>
            </a:r>
            <a:r>
              <a:rPr lang="ru-RU" dirty="0" smtClean="0"/>
              <a:t>)</a:t>
            </a:r>
          </a:p>
          <a:p>
            <a:pPr marL="514350" indent="-514350"/>
            <a:r>
              <a:rPr lang="ru-RU" dirty="0" smtClean="0"/>
              <a:t>Событие ( </a:t>
            </a:r>
            <a:r>
              <a:rPr lang="en-US" dirty="0" smtClean="0"/>
              <a:t>Event</a:t>
            </a:r>
            <a:r>
              <a:rPr lang="ru-RU" dirty="0" smtClean="0"/>
              <a:t>)</a:t>
            </a:r>
          </a:p>
          <a:p>
            <a:pPr marL="514350" indent="-514350"/>
            <a:r>
              <a:rPr lang="ru-RU" dirty="0" smtClean="0"/>
              <a:t>Семафор (</a:t>
            </a:r>
            <a:r>
              <a:rPr lang="en-US" dirty="0" smtClean="0"/>
              <a:t>Semaphore</a:t>
            </a:r>
            <a:r>
              <a:rPr lang="ru-RU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Мьютекс</a:t>
            </a:r>
            <a:r>
              <a:rPr lang="ru-RU" sz="3600" dirty="0" smtClean="0"/>
              <a:t>.  ПРИМЕР3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4499992" cy="489654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  </a:t>
            </a:r>
            <a:r>
              <a:rPr lang="en-US" sz="4000" b="1" dirty="0"/>
              <a:t>HANDLE </a:t>
            </a:r>
            <a:r>
              <a:rPr lang="en-US" sz="4000" b="1" dirty="0" err="1"/>
              <a:t>hMutex</a:t>
            </a:r>
            <a:r>
              <a:rPr lang="en-US" sz="4000" dirty="0"/>
              <a:t>;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</a:t>
            </a:r>
            <a:r>
              <a:rPr lang="en-US" sz="4000" dirty="0" err="1"/>
              <a:t>int</a:t>
            </a:r>
            <a:r>
              <a:rPr lang="en-US" sz="4000" dirty="0"/>
              <a:t> a[ 5 ];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void Thread( void* </a:t>
            </a:r>
            <a:r>
              <a:rPr lang="en-US" sz="4000" dirty="0" err="1"/>
              <a:t>pParams</a:t>
            </a:r>
            <a:r>
              <a:rPr lang="en-US" sz="4000" dirty="0"/>
              <a:t> )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{ 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, num = 0;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while ( TRUE )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{ 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</a:t>
            </a:r>
            <a:r>
              <a:rPr lang="en-US" sz="4000" b="1" dirty="0" err="1" smtClean="0"/>
              <a:t>WaitForSingleObject</a:t>
            </a:r>
            <a:r>
              <a:rPr lang="en-US" sz="4000" b="1" dirty="0"/>
              <a:t>( </a:t>
            </a:r>
            <a:r>
              <a:rPr lang="en-US" sz="4000" b="1" dirty="0" err="1"/>
              <a:t>hMutex</a:t>
            </a:r>
            <a:r>
              <a:rPr lang="en-US" sz="4000" b="1" dirty="0"/>
              <a:t>, INFINITE );</a:t>
            </a:r>
            <a:endParaRPr lang="ru-RU" sz="4000" b="1" dirty="0"/>
          </a:p>
          <a:p>
            <a:pPr>
              <a:buNone/>
            </a:pPr>
            <a:r>
              <a:rPr lang="en-US" sz="4000" dirty="0"/>
              <a:t>        for (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5; </a:t>
            </a:r>
            <a:r>
              <a:rPr lang="en-US" sz="4000" dirty="0" err="1"/>
              <a:t>i</a:t>
            </a:r>
            <a:r>
              <a:rPr lang="en-US" sz="4000" dirty="0"/>
              <a:t>++ ) a[ </a:t>
            </a:r>
            <a:r>
              <a:rPr lang="en-US" sz="4000" dirty="0" err="1"/>
              <a:t>i</a:t>
            </a:r>
            <a:r>
              <a:rPr lang="en-US" sz="4000" dirty="0"/>
              <a:t> ] = num;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   </a:t>
            </a:r>
            <a:r>
              <a:rPr lang="en-US" sz="4000" b="1" dirty="0" err="1"/>
              <a:t>ReleaseMutex</a:t>
            </a:r>
            <a:r>
              <a:rPr lang="en-US" sz="4000" b="1" dirty="0"/>
              <a:t>( </a:t>
            </a:r>
            <a:r>
              <a:rPr lang="en-US" sz="4000" b="1" dirty="0" err="1"/>
              <a:t>hMutex</a:t>
            </a:r>
            <a:r>
              <a:rPr lang="en-US" sz="4000" b="1" dirty="0"/>
              <a:t> );</a:t>
            </a:r>
            <a:endParaRPr lang="ru-RU" sz="4000" b="1" dirty="0"/>
          </a:p>
          <a:p>
            <a:pPr>
              <a:buNone/>
            </a:pPr>
            <a:r>
              <a:rPr lang="en-US" sz="4000" dirty="0"/>
              <a:t>        num++;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   }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}</a:t>
            </a:r>
            <a:endParaRPr lang="ru-RU" sz="4000" dirty="0"/>
          </a:p>
          <a:p>
            <a:pPr>
              <a:buNone/>
            </a:pPr>
            <a:r>
              <a:rPr lang="en-US" sz="4000" dirty="0"/>
              <a:t>  </a:t>
            </a:r>
            <a:endParaRPr lang="ru-RU" sz="4000" dirty="0"/>
          </a:p>
          <a:p>
            <a:pPr>
              <a:buNone/>
            </a:pPr>
            <a:endParaRPr lang="ru-RU" sz="5500" dirty="0"/>
          </a:p>
          <a:p>
            <a:endParaRPr lang="ru-RU" sz="55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980729"/>
            <a:ext cx="4860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main( void )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{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/>
              <a:t>     </a:t>
            </a:r>
            <a:r>
              <a:rPr lang="en-US" sz="1600" b="1" dirty="0" err="1" smtClean="0"/>
              <a:t>hMutex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CreateMutex</a:t>
            </a:r>
            <a:r>
              <a:rPr lang="en-US" sz="1600" b="1" dirty="0" smtClean="0"/>
              <a:t>( NULL, FALSE, NULL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   _</a:t>
            </a:r>
            <a:r>
              <a:rPr lang="en-US" sz="1600" dirty="0" err="1" smtClean="0"/>
              <a:t>beginthread</a:t>
            </a:r>
            <a:r>
              <a:rPr lang="en-US" sz="1600" dirty="0" smtClean="0"/>
              <a:t>( Thread, 0, NULL 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while( TRUE )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{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/>
              <a:t>        </a:t>
            </a:r>
            <a:r>
              <a:rPr lang="en-US" sz="1600" b="1" dirty="0" err="1" smtClean="0"/>
              <a:t>WaitForSingleObject</a:t>
            </a:r>
            <a:r>
              <a:rPr lang="en-US" sz="1600" b="1" dirty="0" smtClean="0"/>
              <a:t>( </a:t>
            </a:r>
            <a:r>
              <a:rPr lang="en-US" sz="1600" b="1" dirty="0" err="1" smtClean="0"/>
              <a:t>hMutex</a:t>
            </a:r>
            <a:r>
              <a:rPr lang="en-US" sz="1600" b="1" dirty="0" smtClean="0"/>
              <a:t>, INFINITE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 "%d %d %d %d %d\n",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        a[ 0 ], a[ 1 ], a[ 2 ],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        a[ 3 ], a[ 4 ] 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b="1" dirty="0" err="1" smtClean="0"/>
              <a:t>ReleaseMutex</a:t>
            </a:r>
            <a:r>
              <a:rPr lang="en-US" sz="1600" b="1" dirty="0" smtClean="0"/>
              <a:t>( </a:t>
            </a:r>
            <a:r>
              <a:rPr lang="en-US" sz="1600" b="1" dirty="0" err="1" smtClean="0"/>
              <a:t>hMutex</a:t>
            </a:r>
            <a:r>
              <a:rPr lang="en-US" sz="1600" b="1" dirty="0" smtClean="0"/>
              <a:t>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ru-RU" sz="1600" dirty="0" smtClean="0"/>
              <a:t>     </a:t>
            </a:r>
            <a:r>
              <a:rPr lang="ru-RU" sz="1600" dirty="0" err="1" smtClean="0"/>
              <a:t>return</a:t>
            </a:r>
            <a:r>
              <a:rPr lang="ru-RU" sz="1600" dirty="0" smtClean="0"/>
              <a:t> 0;</a:t>
            </a:r>
          </a:p>
          <a:p>
            <a:pPr>
              <a:buNone/>
            </a:pPr>
            <a:r>
              <a:rPr lang="ru-RU" sz="1600" dirty="0" smtClean="0"/>
              <a:t>  }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005064"/>
            <a:ext cx="4038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Группа 9"/>
          <p:cNvGrpSpPr/>
          <p:nvPr/>
        </p:nvGrpSpPr>
        <p:grpSpPr>
          <a:xfrm>
            <a:off x="611560" y="4941168"/>
            <a:ext cx="4176464" cy="2674303"/>
            <a:chOff x="611560" y="4941168"/>
            <a:chExt cx="4176464" cy="267430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560" y="4941168"/>
              <a:ext cx="4176464" cy="267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Прямоугольник 8"/>
            <p:cNvSpPr/>
            <p:nvPr/>
          </p:nvSpPr>
          <p:spPr>
            <a:xfrm>
              <a:off x="1763688" y="5445224"/>
              <a:ext cx="1584176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/>
              <a:t>Критические </a:t>
            </a:r>
            <a:r>
              <a:rPr lang="ru-RU" sz="3600" dirty="0" smtClean="0"/>
              <a:t>секции  ПРИМЕР4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3898776" cy="56166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CRITICAL_SECTION </a:t>
            </a:r>
            <a:r>
              <a:rPr lang="en-US" b="1" dirty="0" err="1"/>
              <a:t>cs</a:t>
            </a:r>
            <a:r>
              <a:rPr lang="en-US" b="1" dirty="0"/>
              <a:t>;</a:t>
            </a:r>
            <a:endParaRPr lang="ru-RU" b="1" dirty="0"/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a[ 5 ];</a:t>
            </a:r>
            <a:endParaRPr lang="ru-RU" dirty="0"/>
          </a:p>
          <a:p>
            <a:pPr>
              <a:buNone/>
            </a:pPr>
            <a:r>
              <a:rPr lang="en-US" dirty="0"/>
              <a:t>  </a:t>
            </a:r>
            <a:endParaRPr lang="ru-RU" dirty="0"/>
          </a:p>
          <a:p>
            <a:pPr>
              <a:buNone/>
            </a:pPr>
            <a:r>
              <a:rPr lang="en-US" dirty="0"/>
              <a:t>  void Thread( void* </a:t>
            </a:r>
            <a:r>
              <a:rPr lang="en-US" dirty="0" err="1"/>
              <a:t>pParams</a:t>
            </a:r>
            <a:r>
              <a:rPr lang="en-US" dirty="0"/>
              <a:t> )</a:t>
            </a:r>
            <a:endParaRPr lang="ru-RU" dirty="0"/>
          </a:p>
          <a:p>
            <a:pPr>
              <a:buNone/>
            </a:pPr>
            <a:r>
              <a:rPr lang="en-US" dirty="0"/>
              <a:t>  {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num = 0;</a:t>
            </a:r>
            <a:endParaRPr lang="ru-RU" dirty="0"/>
          </a:p>
          <a:p>
            <a:pPr>
              <a:buNone/>
            </a:pPr>
            <a:r>
              <a:rPr lang="en-US" dirty="0"/>
              <a:t>  </a:t>
            </a:r>
            <a:endParaRPr lang="ru-RU" dirty="0"/>
          </a:p>
          <a:p>
            <a:pPr>
              <a:buNone/>
            </a:pPr>
            <a:r>
              <a:rPr lang="en-US" dirty="0"/>
              <a:t>    while ( TRUE )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b="1" dirty="0" err="1"/>
              <a:t>EnterCriticalSection</a:t>
            </a:r>
            <a:r>
              <a:rPr lang="ru-RU" b="1" dirty="0"/>
              <a:t>( &amp;</a:t>
            </a:r>
            <a:r>
              <a:rPr lang="en-US" b="1" dirty="0" err="1" smtClean="0"/>
              <a:t>cs</a:t>
            </a:r>
            <a:r>
              <a:rPr lang="ru-RU" b="1" dirty="0" smtClean="0"/>
              <a:t>);</a:t>
            </a:r>
            <a:endParaRPr lang="ru-RU" b="1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 = num;</a:t>
            </a:r>
            <a:endParaRPr lang="ru-RU" dirty="0"/>
          </a:p>
          <a:p>
            <a:pPr>
              <a:buNone/>
            </a:pPr>
            <a:r>
              <a:rPr lang="ru-RU" b="1" dirty="0"/>
              <a:t>       </a:t>
            </a:r>
            <a:r>
              <a:rPr lang="en-US" b="1" dirty="0" err="1"/>
              <a:t>LeaveCriticalSection</a:t>
            </a:r>
            <a:r>
              <a:rPr lang="ru-RU" b="1" dirty="0"/>
              <a:t>( &amp;</a:t>
            </a:r>
            <a:r>
              <a:rPr lang="en-US" b="1" dirty="0" err="1"/>
              <a:t>cs</a:t>
            </a:r>
            <a:r>
              <a:rPr lang="ru-RU" b="1" dirty="0"/>
              <a:t> </a:t>
            </a:r>
            <a:r>
              <a:rPr lang="ru-RU" b="1" dirty="0" smtClean="0"/>
              <a:t>);</a:t>
            </a:r>
            <a:endParaRPr lang="ru-RU" b="1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num++;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pPr>
              <a:buNone/>
            </a:pPr>
            <a:r>
              <a:rPr lang="en-US" dirty="0"/>
              <a:t>  }</a:t>
            </a:r>
            <a:endParaRPr lang="ru-RU" dirty="0"/>
          </a:p>
          <a:p>
            <a:pPr>
              <a:buNone/>
            </a:pPr>
            <a:r>
              <a:rPr lang="en-US" dirty="0"/>
              <a:t>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124744"/>
            <a:ext cx="43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void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{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InitializeCriticalSection</a:t>
            </a:r>
            <a:r>
              <a:rPr lang="en-US" b="1" dirty="0" smtClean="0"/>
              <a:t>( &amp;</a:t>
            </a:r>
            <a:r>
              <a:rPr lang="en-US" b="1" dirty="0" err="1" smtClean="0"/>
              <a:t>cs</a:t>
            </a:r>
            <a:r>
              <a:rPr lang="en-US" b="1" dirty="0" smtClean="0"/>
              <a:t> );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    _</a:t>
            </a:r>
            <a:r>
              <a:rPr lang="en-US" dirty="0" err="1" smtClean="0"/>
              <a:t>beginthread</a:t>
            </a:r>
            <a:r>
              <a:rPr lang="en-US" dirty="0" smtClean="0"/>
              <a:t>( Thread, 0, NULL 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while( TRUE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EnterCriticalSection</a:t>
            </a:r>
            <a:r>
              <a:rPr lang="en-US" b="1" dirty="0" smtClean="0"/>
              <a:t>( &amp;</a:t>
            </a:r>
            <a:r>
              <a:rPr lang="en-US" b="1" dirty="0" err="1" smtClean="0"/>
              <a:t>cs</a:t>
            </a:r>
            <a:r>
              <a:rPr lang="en-US" b="1" dirty="0" smtClean="0"/>
              <a:t> );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 "%d %d %d %d %d\n",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a[ 0 ], a[ 1 ], a[ 2 ],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a[ 3 ], a[ 4 ] );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LeaveCriticalSection</a:t>
            </a:r>
            <a:r>
              <a:rPr lang="en-US" b="1" dirty="0" smtClean="0"/>
              <a:t>( &amp;</a:t>
            </a:r>
            <a:r>
              <a:rPr lang="en-US" b="1" dirty="0" err="1" smtClean="0"/>
              <a:t>cs</a:t>
            </a:r>
            <a:r>
              <a:rPr lang="en-US" b="1" dirty="0" smtClean="0"/>
              <a:t> );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return</a:t>
            </a:r>
            <a:r>
              <a:rPr lang="ru-RU" dirty="0" smtClean="0"/>
              <a:t> 0;</a:t>
            </a:r>
          </a:p>
          <a:p>
            <a:pPr>
              <a:buNone/>
            </a:pPr>
            <a:r>
              <a:rPr lang="ru-RU" dirty="0" smtClean="0"/>
              <a:t>  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191769"/>
            <a:ext cx="4381076" cy="266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События. ПРИМЕР5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9"/>
            <a:ext cx="4283968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HANDLE </a:t>
            </a:r>
            <a:r>
              <a:rPr lang="en-US" sz="1600" dirty="0"/>
              <a:t>hEvent1, hEvent2;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a[ 5 ];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void Thread( void* </a:t>
            </a:r>
            <a:r>
              <a:rPr lang="en-US" sz="1600" dirty="0" err="1"/>
              <a:t>pParams</a:t>
            </a:r>
            <a:r>
              <a:rPr lang="en-US" sz="1600" dirty="0"/>
              <a:t> )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{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num = 0;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 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   while ( TRUE )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  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b="1" dirty="0" err="1" smtClean="0"/>
              <a:t>WaitForSingleObject</a:t>
            </a:r>
            <a:r>
              <a:rPr lang="en-US" sz="1600" b="1" dirty="0"/>
              <a:t>( hEvent2, INFINITE );</a:t>
            </a:r>
            <a:endParaRPr lang="ru-RU" sz="1600" b="1" dirty="0"/>
          </a:p>
          <a:p>
            <a:pPr>
              <a:buNone/>
            </a:pPr>
            <a:r>
              <a:rPr lang="en-US" sz="1600" dirty="0"/>
              <a:t>        for (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++ ) a[ </a:t>
            </a:r>
            <a:r>
              <a:rPr lang="en-US" sz="1600" dirty="0" err="1"/>
              <a:t>i</a:t>
            </a:r>
            <a:r>
              <a:rPr lang="en-US" sz="1600" dirty="0"/>
              <a:t> ] = num;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       </a:t>
            </a:r>
            <a:r>
              <a:rPr lang="en-US" sz="1600" b="1" dirty="0" err="1"/>
              <a:t>SetEvent</a:t>
            </a:r>
            <a:r>
              <a:rPr lang="ru-RU" sz="1600" b="1" dirty="0"/>
              <a:t>( </a:t>
            </a:r>
            <a:r>
              <a:rPr lang="en-US" sz="1600" b="1" dirty="0" err="1"/>
              <a:t>hEvent</a:t>
            </a:r>
            <a:r>
              <a:rPr lang="ru-RU" sz="1600" b="1" dirty="0" smtClean="0"/>
              <a:t>1);</a:t>
            </a:r>
            <a:endParaRPr lang="ru-RU" sz="1600" b="1" dirty="0"/>
          </a:p>
          <a:p>
            <a:pPr>
              <a:buNone/>
            </a:pPr>
            <a:r>
              <a:rPr lang="ru-RU" sz="1600" dirty="0"/>
              <a:t>        </a:t>
            </a:r>
            <a:r>
              <a:rPr lang="en-US" sz="1600" dirty="0"/>
              <a:t>num++;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   }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}</a:t>
            </a:r>
            <a:endParaRPr lang="ru-RU" sz="1600" dirty="0"/>
          </a:p>
          <a:p>
            <a:pPr>
              <a:buNone/>
            </a:pPr>
            <a:r>
              <a:rPr lang="en-US" sz="1600" dirty="0"/>
              <a:t>  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1196752"/>
            <a:ext cx="9854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void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{</a:t>
            </a:r>
            <a:endParaRPr lang="ru-RU" dirty="0" smtClean="0"/>
          </a:p>
          <a:p>
            <a:pPr>
              <a:buNone/>
            </a:pPr>
            <a:r>
              <a:rPr lang="ru-RU" sz="1600" b="1" dirty="0" smtClean="0"/>
              <a:t>     </a:t>
            </a:r>
            <a:r>
              <a:rPr lang="en-US" sz="1600" b="1" dirty="0" err="1" smtClean="0"/>
              <a:t>hEvent</a:t>
            </a:r>
            <a:r>
              <a:rPr lang="ru-RU" sz="1600" b="1" dirty="0" smtClean="0"/>
              <a:t>1 = </a:t>
            </a:r>
            <a:r>
              <a:rPr lang="en-US" sz="1600" b="1" dirty="0" err="1" smtClean="0"/>
              <a:t>CreateEvent</a:t>
            </a:r>
            <a:r>
              <a:rPr lang="ru-RU" sz="1600" b="1" dirty="0" smtClean="0"/>
              <a:t>( </a:t>
            </a:r>
            <a:r>
              <a:rPr lang="en-US" sz="1600" b="1" dirty="0" smtClean="0"/>
              <a:t>NULL</a:t>
            </a:r>
            <a:r>
              <a:rPr lang="ru-RU" sz="1600" b="1" dirty="0" smtClean="0"/>
              <a:t>,</a:t>
            </a:r>
            <a:r>
              <a:rPr lang="en-US" sz="1600" b="1" dirty="0" smtClean="0"/>
              <a:t>FALSE</a:t>
            </a:r>
            <a:r>
              <a:rPr lang="ru-RU" sz="1600" b="1" dirty="0" smtClean="0"/>
              <a:t>, </a:t>
            </a:r>
            <a:r>
              <a:rPr lang="en-US" sz="1600" b="1" dirty="0" smtClean="0"/>
              <a:t>TRUE</a:t>
            </a:r>
            <a:r>
              <a:rPr lang="ru-RU" sz="1600" b="1" dirty="0" smtClean="0"/>
              <a:t>, </a:t>
            </a:r>
            <a:r>
              <a:rPr lang="en-US" sz="1600" b="1" dirty="0" smtClean="0"/>
              <a:t>NULL</a:t>
            </a:r>
            <a:r>
              <a:rPr lang="ru-RU" sz="1600" b="1" dirty="0" smtClean="0"/>
              <a:t> ); </a:t>
            </a:r>
          </a:p>
          <a:p>
            <a:pPr>
              <a:buNone/>
            </a:pPr>
            <a:r>
              <a:rPr lang="ru-RU" sz="1600" b="1" dirty="0" smtClean="0"/>
              <a:t>     </a:t>
            </a:r>
            <a:r>
              <a:rPr lang="en-US" sz="1600" b="1" dirty="0" smtClean="0"/>
              <a:t>hEvent2 = </a:t>
            </a:r>
            <a:r>
              <a:rPr lang="en-US" sz="1600" b="1" dirty="0" err="1" smtClean="0"/>
              <a:t>CreateEvent</a:t>
            </a:r>
            <a:r>
              <a:rPr lang="en-US" sz="1600" b="1" dirty="0" smtClean="0"/>
              <a:t>( NULL, FALSE, FALSE, NULL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_</a:t>
            </a:r>
            <a:r>
              <a:rPr lang="en-US" sz="1600" dirty="0" err="1" smtClean="0"/>
              <a:t>beginthread</a:t>
            </a:r>
            <a:r>
              <a:rPr lang="en-US" sz="1600" dirty="0" smtClean="0"/>
              <a:t>( Thread, 0, NULL 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while( TRUE )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{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b="1" dirty="0" err="1" smtClean="0"/>
              <a:t>WaitForSingleObject</a:t>
            </a:r>
            <a:r>
              <a:rPr lang="en-US" sz="1600" b="1" dirty="0" smtClean="0"/>
              <a:t>( hEvent1, INFINITE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 "%d %d %d %d %d\n",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        a[ 0 ], a[ 1 ], a[ 2 ],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        a[ 3 ], a[ 4 ] 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b="1" dirty="0" err="1" smtClean="0"/>
              <a:t>SetEvent</a:t>
            </a:r>
            <a:r>
              <a:rPr lang="en-US" sz="1600" b="1" dirty="0" smtClean="0"/>
              <a:t>( hEvent2 );</a:t>
            </a:r>
            <a:endParaRPr lang="ru-RU" sz="1600" b="1" dirty="0" smtClean="0"/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ru-RU" sz="1600" dirty="0" smtClean="0"/>
              <a:t>     </a:t>
            </a:r>
            <a:r>
              <a:rPr lang="ru-RU" sz="1600" dirty="0" err="1" smtClean="0"/>
              <a:t>return</a:t>
            </a:r>
            <a:r>
              <a:rPr lang="ru-RU" sz="1600" dirty="0" smtClean="0"/>
              <a:t> 0;</a:t>
            </a:r>
          </a:p>
          <a:p>
            <a:pPr>
              <a:buNone/>
            </a:pPr>
            <a:r>
              <a:rPr lang="ru-RU" sz="1600" dirty="0" smtClean="0"/>
              <a:t>  }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/>
              <a:t>Семафоры</a:t>
            </a:r>
            <a:r>
              <a:rPr lang="ru-RU" sz="3600" dirty="0" smtClean="0"/>
              <a:t>. ПРИМЕР6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748464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CMy</a:t>
            </a:r>
            <a:r>
              <a:rPr lang="en-US" dirty="0" smtClean="0"/>
              <a:t>Class</a:t>
            </a:r>
            <a:endParaRPr lang="ru-RU" dirty="0"/>
          </a:p>
          <a:p>
            <a:pPr>
              <a:buNone/>
            </a:pPr>
            <a:r>
              <a:rPr lang="ru-RU" dirty="0" smtClean="0"/>
              <a:t>{</a:t>
            </a:r>
            <a:r>
              <a:rPr lang="ru-RU" dirty="0"/>
              <a:t>	HANDLE </a:t>
            </a:r>
            <a:r>
              <a:rPr lang="ru-RU" dirty="0" err="1"/>
              <a:t>m_hSemaphore</a:t>
            </a:r>
            <a:r>
              <a:rPr lang="ru-RU" dirty="0"/>
              <a:t>;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 smtClean="0"/>
              <a:t>public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 err="1" smtClean="0"/>
              <a:t>CMy</a:t>
            </a:r>
            <a:r>
              <a:rPr lang="en-US" dirty="0" smtClean="0"/>
              <a:t>Class</a:t>
            </a:r>
            <a:r>
              <a:rPr lang="ru-RU" dirty="0" smtClean="0"/>
              <a:t>()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{</a:t>
            </a:r>
            <a:r>
              <a:rPr lang="ru-RU" b="1" dirty="0" err="1"/>
              <a:t>m_hSemaphore</a:t>
            </a:r>
            <a:r>
              <a:rPr lang="ru-RU" b="1" dirty="0"/>
              <a:t> = </a:t>
            </a:r>
            <a:r>
              <a:rPr lang="ru-RU" b="1" dirty="0" err="1" smtClean="0"/>
              <a:t>CreateSemaphore</a:t>
            </a:r>
            <a:r>
              <a:rPr lang="ru-RU" b="1" dirty="0" smtClean="0"/>
              <a:t>(NULL,     </a:t>
            </a:r>
            <a:r>
              <a:rPr lang="ru-RU" b="1" dirty="0"/>
              <a:t>0, </a:t>
            </a:r>
            <a:r>
              <a:rPr lang="ru-RU" b="1" dirty="0" smtClean="0"/>
              <a:t>1000, NULL)</a:t>
            </a:r>
            <a:r>
              <a:rPr lang="ru-RU" dirty="0" smtClean="0"/>
              <a:t>;}</a:t>
            </a:r>
            <a:endParaRPr lang="ru-RU" dirty="0"/>
          </a:p>
          <a:p>
            <a:pPr>
              <a:buNone/>
            </a:pPr>
            <a:r>
              <a:rPr lang="ru-RU" dirty="0" err="1" smtClean="0"/>
              <a:t>~CMy</a:t>
            </a:r>
            <a:r>
              <a:rPr lang="en-US" dirty="0" smtClean="0"/>
              <a:t>Class</a:t>
            </a:r>
            <a:r>
              <a:rPr lang="ru-RU" dirty="0" smtClean="0"/>
              <a:t>()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{  </a:t>
            </a:r>
            <a:r>
              <a:rPr lang="ru-RU" dirty="0" err="1" smtClean="0"/>
              <a:t>CloseHandle</a:t>
            </a:r>
            <a:r>
              <a:rPr lang="ru-RU" dirty="0"/>
              <a:t>( </a:t>
            </a:r>
            <a:r>
              <a:rPr lang="ru-RU" dirty="0" err="1"/>
              <a:t>m_hSemaphore</a:t>
            </a:r>
            <a:r>
              <a:rPr lang="ru-RU" dirty="0" smtClean="0"/>
              <a:t>);}</a:t>
            </a:r>
            <a:endParaRPr lang="ru-RU" dirty="0"/>
          </a:p>
          <a:p>
            <a:pPr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AddItem</a:t>
            </a:r>
            <a:r>
              <a:rPr lang="ru-RU" dirty="0" smtClean="0"/>
              <a:t>(</a:t>
            </a:r>
            <a:r>
              <a:rPr lang="ru-RU" dirty="0" err="1" smtClean="0"/>
              <a:t>void</a:t>
            </a:r>
            <a:r>
              <a:rPr lang="ru-RU" dirty="0" smtClean="0"/>
              <a:t> * </a:t>
            </a:r>
            <a:r>
              <a:rPr lang="ru-RU" dirty="0" err="1" smtClean="0"/>
              <a:t>NewItem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		// Добавляем элемент в очередь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b="1" dirty="0" err="1" smtClean="0"/>
              <a:t>ReleaseSemaphore</a:t>
            </a:r>
            <a:r>
              <a:rPr lang="ru-RU" b="1" dirty="0" smtClean="0"/>
              <a:t>(m_hSemaphore,1, NULL);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	}</a:t>
            </a:r>
          </a:p>
          <a:p>
            <a:pPr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GetItem</a:t>
            </a:r>
            <a:r>
              <a:rPr lang="ru-RU" dirty="0" smtClean="0"/>
              <a:t>(</a:t>
            </a:r>
            <a:r>
              <a:rPr lang="ru-RU" dirty="0" err="1" smtClean="0"/>
              <a:t>void</a:t>
            </a:r>
            <a:r>
              <a:rPr lang="ru-RU" dirty="0" smtClean="0"/>
              <a:t> * </a:t>
            </a:r>
            <a:r>
              <a:rPr lang="ru-RU" dirty="0" err="1" smtClean="0"/>
              <a:t>Item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b="1" dirty="0" err="1" smtClean="0"/>
              <a:t>WaitForSingleObject</a:t>
            </a:r>
            <a:r>
              <a:rPr lang="ru-RU" b="1" dirty="0" smtClean="0"/>
              <a:t>(</a:t>
            </a:r>
            <a:r>
              <a:rPr lang="ru-RU" b="1" dirty="0" err="1" smtClean="0"/>
              <a:t>m_hSemaphore,INFINITE</a:t>
            </a:r>
            <a:r>
              <a:rPr lang="ru-RU" b="1" dirty="0" smtClean="0"/>
              <a:t>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// Удаляем элемент из очереди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5085184"/>
            <a:ext cx="91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756792"/>
          </a:xfrm>
        </p:spPr>
        <p:txBody>
          <a:bodyPr/>
          <a:lstStyle/>
          <a:p>
            <a:pPr>
              <a:buNone/>
            </a:pPr>
            <a:r>
              <a:rPr lang="ru-RU" b="1" i="1" dirty="0"/>
              <a:t> </a:t>
            </a:r>
            <a:r>
              <a:rPr lang="ru-RU" sz="2400" b="1" i="1" dirty="0"/>
              <a:t>Процесс</a:t>
            </a:r>
            <a:r>
              <a:rPr lang="ru-RU" sz="2400" dirty="0"/>
              <a:t> (или по-другому, задача) – абстракция, описывающая выполняющуюся </a:t>
            </a:r>
            <a:r>
              <a:rPr lang="ru-RU" sz="2400" dirty="0" smtClean="0"/>
              <a:t>программу,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 </a:t>
            </a:r>
            <a:r>
              <a:rPr lang="ru-RU" sz="2400" dirty="0"/>
              <a:t>собой единицу работы, заявку на потребление системных ресурсов.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75184" y="3977632"/>
            <a:ext cx="172278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Готовность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4005064"/>
            <a:ext cx="198198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Выполнение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7" y="5085184"/>
            <a:ext cx="1875273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Блокировка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314096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Состояния процесса</a:t>
            </a:r>
            <a:endParaRPr lang="ru-RU" sz="2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24557" y="4622922"/>
            <a:ext cx="1351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0"/>
          </p:cNvCxnSpPr>
          <p:nvPr/>
        </p:nvCxnSpPr>
        <p:spPr>
          <a:xfrm flipH="1">
            <a:off x="4501524" y="4405174"/>
            <a:ext cx="1277492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4" idx="2"/>
          </p:cNvCxnSpPr>
          <p:nvPr/>
        </p:nvCxnSpPr>
        <p:spPr>
          <a:xfrm flipH="1" flipV="1">
            <a:off x="3236575" y="4377742"/>
            <a:ext cx="1264949" cy="707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771800" y="4725144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644008" y="4797152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788025" y="4476618"/>
            <a:ext cx="287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процесса</a:t>
            </a:r>
            <a:endParaRPr lang="ru-RU" dirty="0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99592" y="1643408"/>
            <a:ext cx="6350316" cy="4368600"/>
            <a:chOff x="1701" y="8289"/>
            <a:chExt cx="8496" cy="6833"/>
          </a:xfrm>
        </p:grpSpPr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1701" y="8653"/>
              <a:ext cx="1692" cy="1249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1701" y="8903"/>
              <a:ext cx="1692" cy="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Объект «процесс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»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2209" y="8289"/>
              <a:ext cx="2030" cy="535"/>
              <a:chOff x="4176" y="4260"/>
              <a:chExt cx="1872" cy="309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4176" y="4260"/>
                <a:ext cx="1872" cy="26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4176" y="4309"/>
                <a:ext cx="1872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135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Маркер доступа</a:t>
                </a:r>
                <a:endPara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V="1">
              <a:off x="3397" y="9283"/>
              <a:ext cx="2368" cy="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3141" y="9774"/>
              <a:ext cx="857" cy="708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2421" y="9954"/>
              <a:ext cx="0" cy="41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2421" y="14094"/>
              <a:ext cx="1861" cy="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4045" y="10645"/>
              <a:ext cx="2199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098" y="11421"/>
              <a:ext cx="2199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045" y="12143"/>
              <a:ext cx="2199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4045" y="12892"/>
              <a:ext cx="2199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041" name="Group 17"/>
            <p:cNvGrpSpPr>
              <a:grpSpLocks/>
            </p:cNvGrpSpPr>
            <p:nvPr/>
          </p:nvGrpSpPr>
          <p:grpSpPr bwMode="auto">
            <a:xfrm>
              <a:off x="5593" y="8903"/>
              <a:ext cx="1522" cy="691"/>
              <a:chOff x="5616" y="2736"/>
              <a:chExt cx="1296" cy="576"/>
            </a:xfrm>
          </p:grpSpPr>
          <p:sp>
            <p:nvSpPr>
              <p:cNvPr id="1042" name="AutoShape 18"/>
              <p:cNvSpPr>
                <a:spLocks noChangeArrowheads="1"/>
              </p:cNvSpPr>
              <p:nvPr/>
            </p:nvSpPr>
            <p:spPr bwMode="auto">
              <a:xfrm>
                <a:off x="5616" y="2736"/>
                <a:ext cx="1296" cy="576"/>
              </a:xfrm>
              <a:prstGeom prst="parallelogram">
                <a:avLst>
                  <a:gd name="adj" fmla="val 562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3" name="Text Box 19"/>
              <p:cNvSpPr txBox="1">
                <a:spLocks noChangeArrowheads="1"/>
              </p:cNvSpPr>
              <p:nvPr/>
            </p:nvSpPr>
            <p:spPr bwMode="auto">
              <a:xfrm>
                <a:off x="5868" y="2838"/>
                <a:ext cx="86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  <a:r>
                  <a:rPr kumimoji="0" lang="ru-RU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AD</a:t>
                </a:r>
                <a:endPara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6946" y="8903"/>
              <a:ext cx="1523" cy="691"/>
              <a:chOff x="5616" y="2736"/>
              <a:chExt cx="1296" cy="576"/>
            </a:xfrm>
          </p:grpSpPr>
          <p:sp>
            <p:nvSpPr>
              <p:cNvPr id="1045" name="AutoShape 21"/>
              <p:cNvSpPr>
                <a:spLocks noChangeArrowheads="1"/>
              </p:cNvSpPr>
              <p:nvPr/>
            </p:nvSpPr>
            <p:spPr bwMode="auto">
              <a:xfrm>
                <a:off x="5616" y="2736"/>
                <a:ext cx="1296" cy="576"/>
              </a:xfrm>
              <a:prstGeom prst="parallelogram">
                <a:avLst>
                  <a:gd name="adj" fmla="val 562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6" name="Text Box 22"/>
              <p:cNvSpPr txBox="1">
                <a:spLocks noChangeArrowheads="1"/>
              </p:cNvSpPr>
              <p:nvPr/>
            </p:nvSpPr>
            <p:spPr bwMode="auto">
              <a:xfrm>
                <a:off x="5868" y="2838"/>
                <a:ext cx="86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VAD</a:t>
                </a:r>
                <a:endPara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47" name="Group 23"/>
            <p:cNvGrpSpPr>
              <a:grpSpLocks/>
            </p:cNvGrpSpPr>
            <p:nvPr/>
          </p:nvGrpSpPr>
          <p:grpSpPr bwMode="auto">
            <a:xfrm>
              <a:off x="8300" y="8903"/>
              <a:ext cx="1523" cy="691"/>
              <a:chOff x="5616" y="2736"/>
              <a:chExt cx="1296" cy="576"/>
            </a:xfrm>
          </p:grpSpPr>
          <p:sp>
            <p:nvSpPr>
              <p:cNvPr id="1048" name="AutoShape 24"/>
              <p:cNvSpPr>
                <a:spLocks noChangeArrowheads="1"/>
              </p:cNvSpPr>
              <p:nvPr/>
            </p:nvSpPr>
            <p:spPr bwMode="auto">
              <a:xfrm>
                <a:off x="5616" y="2736"/>
                <a:ext cx="1296" cy="576"/>
              </a:xfrm>
              <a:prstGeom prst="parallelogram">
                <a:avLst>
                  <a:gd name="adj" fmla="val 562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9" name="Text Box 25"/>
              <p:cNvSpPr txBox="1">
                <a:spLocks noChangeArrowheads="1"/>
              </p:cNvSpPr>
              <p:nvPr/>
            </p:nvSpPr>
            <p:spPr bwMode="auto">
              <a:xfrm>
                <a:off x="5868" y="2838"/>
                <a:ext cx="86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VAD</a:t>
                </a:r>
                <a:endPara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075" y="10895"/>
              <a:ext cx="846" cy="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6071" y="11659"/>
              <a:ext cx="846" cy="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5121" y="9594"/>
              <a:ext cx="5076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Дескрипторы виртуальных адресов (VAD)</a:t>
              </a:r>
              <a:endPara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4013" y="10069"/>
              <a:ext cx="2707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Таблица описателей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54" name="Group 30"/>
            <p:cNvGrpSpPr>
              <a:grpSpLocks/>
            </p:cNvGrpSpPr>
            <p:nvPr/>
          </p:nvGrpSpPr>
          <p:grpSpPr bwMode="auto">
            <a:xfrm>
              <a:off x="6921" y="10395"/>
              <a:ext cx="1354" cy="749"/>
              <a:chOff x="6480" y="3888"/>
              <a:chExt cx="1152" cy="432"/>
            </a:xfrm>
          </p:grpSpPr>
          <p:sp>
            <p:nvSpPr>
              <p:cNvPr id="1055" name="AutoShape 31"/>
              <p:cNvSpPr>
                <a:spLocks noChangeArrowheads="1"/>
              </p:cNvSpPr>
              <p:nvPr/>
            </p:nvSpPr>
            <p:spPr bwMode="auto">
              <a:xfrm>
                <a:off x="6480" y="3888"/>
                <a:ext cx="1152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6" name="Text Box 32"/>
              <p:cNvSpPr txBox="1">
                <a:spLocks noChangeArrowheads="1"/>
              </p:cNvSpPr>
              <p:nvPr/>
            </p:nvSpPr>
            <p:spPr bwMode="auto">
              <a:xfrm>
                <a:off x="6549" y="395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Объектт</a:t>
                </a:r>
                <a:endPara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57" name="Group 33"/>
            <p:cNvGrpSpPr>
              <a:grpSpLocks/>
            </p:cNvGrpSpPr>
            <p:nvPr/>
          </p:nvGrpSpPr>
          <p:grpSpPr bwMode="auto">
            <a:xfrm>
              <a:off x="6921" y="11394"/>
              <a:ext cx="1354" cy="749"/>
              <a:chOff x="6480" y="3888"/>
              <a:chExt cx="1152" cy="432"/>
            </a:xfrm>
          </p:grpSpPr>
          <p:sp>
            <p:nvSpPr>
              <p:cNvPr id="1058" name="AutoShape 34"/>
              <p:cNvSpPr>
                <a:spLocks noChangeArrowheads="1"/>
              </p:cNvSpPr>
              <p:nvPr/>
            </p:nvSpPr>
            <p:spPr bwMode="auto">
              <a:xfrm>
                <a:off x="6480" y="3888"/>
                <a:ext cx="1152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59" name="Text Box 35"/>
              <p:cNvSpPr txBox="1">
                <a:spLocks noChangeArrowheads="1"/>
              </p:cNvSpPr>
              <p:nvPr/>
            </p:nvSpPr>
            <p:spPr bwMode="auto">
              <a:xfrm>
                <a:off x="6549" y="395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Объект</a:t>
                </a:r>
                <a:endPara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60" name="Group 36"/>
            <p:cNvGrpSpPr>
              <a:grpSpLocks/>
            </p:cNvGrpSpPr>
            <p:nvPr/>
          </p:nvGrpSpPr>
          <p:grpSpPr bwMode="auto">
            <a:xfrm>
              <a:off x="4235" y="13624"/>
              <a:ext cx="1354" cy="999"/>
              <a:chOff x="4464" y="5904"/>
              <a:chExt cx="1152" cy="576"/>
            </a:xfrm>
          </p:grpSpPr>
          <p:sp>
            <p:nvSpPr>
              <p:cNvPr id="1061" name="AutoShape 37"/>
              <p:cNvSpPr>
                <a:spLocks noChangeArrowheads="1"/>
              </p:cNvSpPr>
              <p:nvPr/>
            </p:nvSpPr>
            <p:spPr bwMode="auto">
              <a:xfrm>
                <a:off x="4464" y="5904"/>
                <a:ext cx="1152" cy="576"/>
              </a:xfrm>
              <a:prstGeom prst="homePlat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2" name="Text Box 38"/>
              <p:cNvSpPr txBox="1">
                <a:spLocks noChangeArrowheads="1"/>
              </p:cNvSpPr>
              <p:nvPr/>
            </p:nvSpPr>
            <p:spPr bwMode="auto">
              <a:xfrm>
                <a:off x="4464" y="6048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Поток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63" name="Group 39"/>
            <p:cNvGrpSpPr>
              <a:grpSpLocks/>
            </p:cNvGrpSpPr>
            <p:nvPr/>
          </p:nvGrpSpPr>
          <p:grpSpPr bwMode="auto">
            <a:xfrm>
              <a:off x="5758" y="13624"/>
              <a:ext cx="1354" cy="999"/>
              <a:chOff x="5904" y="5904"/>
              <a:chExt cx="1152" cy="576"/>
            </a:xfrm>
          </p:grpSpPr>
          <p:sp>
            <p:nvSpPr>
              <p:cNvPr id="1064" name="AutoShape 40"/>
              <p:cNvSpPr>
                <a:spLocks noChangeArrowheads="1"/>
              </p:cNvSpPr>
              <p:nvPr/>
            </p:nvSpPr>
            <p:spPr bwMode="auto">
              <a:xfrm>
                <a:off x="5904" y="5904"/>
                <a:ext cx="1152" cy="576"/>
              </a:xfrm>
              <a:prstGeom prst="homePlat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5" name="Text Box 41"/>
              <p:cNvSpPr txBox="1">
                <a:spLocks noChangeArrowheads="1"/>
              </p:cNvSpPr>
              <p:nvPr/>
            </p:nvSpPr>
            <p:spPr bwMode="auto">
              <a:xfrm>
                <a:off x="5904" y="6048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Поток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66" name="Group 42"/>
            <p:cNvGrpSpPr>
              <a:grpSpLocks/>
            </p:cNvGrpSpPr>
            <p:nvPr/>
          </p:nvGrpSpPr>
          <p:grpSpPr bwMode="auto">
            <a:xfrm>
              <a:off x="7281" y="13374"/>
              <a:ext cx="2369" cy="1748"/>
              <a:chOff x="7344" y="5760"/>
              <a:chExt cx="2016" cy="1008"/>
            </a:xfrm>
          </p:grpSpPr>
          <p:sp>
            <p:nvSpPr>
              <p:cNvPr id="1067" name="AutoShape 43"/>
              <p:cNvSpPr>
                <a:spLocks noChangeArrowheads="1"/>
              </p:cNvSpPr>
              <p:nvPr/>
            </p:nvSpPr>
            <p:spPr bwMode="auto">
              <a:xfrm>
                <a:off x="7344" y="5904"/>
                <a:ext cx="1152" cy="576"/>
              </a:xfrm>
              <a:prstGeom prst="homePlat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068" name="Group 44"/>
              <p:cNvGrpSpPr>
                <a:grpSpLocks/>
              </p:cNvGrpSpPr>
              <p:nvPr/>
            </p:nvGrpSpPr>
            <p:grpSpPr bwMode="auto">
              <a:xfrm>
                <a:off x="7632" y="6420"/>
                <a:ext cx="1728" cy="348"/>
                <a:chOff x="4176" y="4260"/>
                <a:chExt cx="1872" cy="348"/>
              </a:xfrm>
            </p:grpSpPr>
            <p:sp>
              <p:nvSpPr>
                <p:cNvPr id="1069" name="AutoShape 45"/>
                <p:cNvSpPr>
                  <a:spLocks noChangeArrowheads="1"/>
                </p:cNvSpPr>
                <p:nvPr/>
              </p:nvSpPr>
              <p:spPr bwMode="auto">
                <a:xfrm>
                  <a:off x="4176" y="4260"/>
                  <a:ext cx="1872" cy="2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7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176" y="4292"/>
                  <a:ext cx="1872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7961" dir="135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Маркер доступа</a:t>
                  </a:r>
                  <a:endPara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071" name="Text Box 47"/>
              <p:cNvSpPr txBox="1">
                <a:spLocks noChangeArrowheads="1"/>
              </p:cNvSpPr>
              <p:nvPr/>
            </p:nvSpPr>
            <p:spPr bwMode="auto">
              <a:xfrm>
                <a:off x="7344" y="6048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Поток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2" name="Text Box 48"/>
              <p:cNvSpPr txBox="1">
                <a:spLocks noChangeArrowheads="1"/>
              </p:cNvSpPr>
              <p:nvPr/>
            </p:nvSpPr>
            <p:spPr bwMode="auto">
              <a:xfrm>
                <a:off x="8208" y="5760"/>
                <a:ext cx="1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…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i="1" dirty="0" smtClean="0"/>
              <a:t>Поток</a:t>
            </a:r>
            <a:r>
              <a:rPr lang="ru-RU" dirty="0" smtClean="0"/>
              <a:t> (</a:t>
            </a:r>
            <a:r>
              <a:rPr lang="en-US" dirty="0" smtClean="0"/>
              <a:t>thread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8912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dirty="0" smtClean="0"/>
              <a:t>ПОТОК– </a:t>
            </a:r>
            <a:r>
              <a:rPr lang="ru-RU" dirty="0"/>
              <a:t>это объект ядра </a:t>
            </a:r>
            <a:r>
              <a:rPr lang="ru-RU" dirty="0" smtClean="0"/>
              <a:t>ОС, получающий </a:t>
            </a:r>
            <a:r>
              <a:rPr lang="ru-RU" dirty="0"/>
              <a:t>процессорное время для </a:t>
            </a:r>
            <a:r>
              <a:rPr lang="ru-RU" dirty="0" smtClean="0"/>
              <a:t>выполнения</a:t>
            </a:r>
            <a:endParaRPr lang="ru-RU" sz="2400" dirty="0"/>
          </a:p>
          <a:p>
            <a:endParaRPr lang="ru-RU" sz="1200" dirty="0"/>
          </a:p>
          <a:p>
            <a:pPr>
              <a:buNone/>
            </a:pPr>
            <a:r>
              <a:rPr lang="ru-RU" dirty="0"/>
              <a:t> </a:t>
            </a:r>
            <a:r>
              <a:rPr lang="ru-RU" dirty="0" smtClean="0"/>
              <a:t>Структура потока</a:t>
            </a:r>
            <a:endParaRPr lang="ru-RU" dirty="0"/>
          </a:p>
          <a:p>
            <a:pPr lvl="1"/>
            <a:r>
              <a:rPr lang="ru-RU" dirty="0"/>
              <a:t>содержимое набора регистров процессора, отражающих состояние процессора;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два стека;</a:t>
            </a:r>
            <a:endParaRPr lang="ru-RU" sz="2000" dirty="0"/>
          </a:p>
          <a:p>
            <a:pPr lvl="1"/>
            <a:r>
              <a:rPr lang="ru-RU" dirty="0" smtClean="0"/>
              <a:t>закрытая </a:t>
            </a:r>
            <a:r>
              <a:rPr lang="ru-RU" dirty="0"/>
              <a:t>область </a:t>
            </a:r>
            <a:r>
              <a:rPr lang="ru-RU" dirty="0" smtClean="0"/>
              <a:t>памяти </a:t>
            </a:r>
            <a:r>
              <a:rPr lang="ru-RU" dirty="0"/>
              <a:t>(</a:t>
            </a:r>
            <a:r>
              <a:rPr lang="en-US" dirty="0"/>
              <a:t>thread</a:t>
            </a:r>
            <a:r>
              <a:rPr lang="ru-RU" dirty="0"/>
              <a:t>-</a:t>
            </a:r>
            <a:r>
              <a:rPr lang="en-US" dirty="0"/>
              <a:t>local storage</a:t>
            </a:r>
            <a:r>
              <a:rPr lang="ru-RU" dirty="0"/>
              <a:t>, </a:t>
            </a:r>
            <a:r>
              <a:rPr lang="en-US" dirty="0"/>
              <a:t>TLS</a:t>
            </a:r>
            <a:r>
              <a:rPr lang="ru-RU" dirty="0"/>
              <a:t>) </a:t>
            </a:r>
            <a:r>
              <a:rPr lang="ru-RU" dirty="0" smtClean="0"/>
              <a:t>;</a:t>
            </a:r>
            <a:endParaRPr lang="ru-RU" sz="2000" dirty="0"/>
          </a:p>
          <a:p>
            <a:pPr lvl="1"/>
            <a:r>
              <a:rPr lang="ru-RU" dirty="0"/>
              <a:t>уникальный идентификатор </a:t>
            </a:r>
            <a:r>
              <a:rPr lang="ru-RU" dirty="0" smtClean="0"/>
              <a:t>потока.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и работа с </a:t>
            </a:r>
            <a:r>
              <a:rPr lang="ru-RU" b="1" dirty="0" smtClean="0"/>
              <a:t>потоками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Входная функция потока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DWORD </a:t>
            </a:r>
            <a:r>
              <a:rPr lang="en-US" dirty="0"/>
              <a:t>WINAPI </a:t>
            </a:r>
            <a:r>
              <a:rPr lang="en-US" dirty="0" err="1" smtClean="0"/>
              <a:t>ThreadProc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VOID * </a:t>
            </a:r>
            <a:r>
              <a:rPr lang="en-US" dirty="0" err="1"/>
              <a:t>pPararn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 smtClean="0"/>
              <a:t>	{ …</a:t>
            </a:r>
            <a:endParaRPr lang="ru-RU" dirty="0"/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/>
              <a:t>0; </a:t>
            </a:r>
          </a:p>
          <a:p>
            <a:pPr>
              <a:buNone/>
            </a:pPr>
            <a:r>
              <a:rPr lang="ru-RU" dirty="0" smtClean="0"/>
              <a:t>	}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 завершении потока </a:t>
            </a:r>
            <a:r>
              <a:rPr lang="ru-RU" dirty="0"/>
              <a:t>система выполняет следующие действия:</a:t>
            </a:r>
          </a:p>
          <a:p>
            <a:pPr lvl="0"/>
            <a:r>
              <a:rPr lang="ru-RU" dirty="0"/>
              <a:t>Останавливает поток</a:t>
            </a:r>
          </a:p>
          <a:p>
            <a:pPr lvl="0"/>
            <a:r>
              <a:rPr lang="ru-RU" dirty="0"/>
              <a:t>Освобождает стек</a:t>
            </a:r>
          </a:p>
          <a:p>
            <a:pPr lvl="0"/>
            <a:r>
              <a:rPr lang="ru-RU" dirty="0"/>
              <a:t>Счетчик пользователей для объекта ядра потока уменьшится на 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b="1" dirty="0" smtClean="0"/>
              <a:t>Создание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HANDLE </a:t>
            </a:r>
            <a:r>
              <a:rPr lang="en-US" dirty="0" err="1" smtClean="0"/>
              <a:t>CreateThread</a:t>
            </a:r>
            <a:r>
              <a:rPr lang="en-US" dirty="0" smtClean="0"/>
              <a:t>(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psa</a:t>
            </a:r>
            <a:r>
              <a:rPr lang="en-US" dirty="0"/>
              <a:t>, </a:t>
            </a:r>
            <a:r>
              <a:rPr lang="ru-RU" dirty="0" smtClean="0"/>
              <a:t>//</a:t>
            </a:r>
            <a:r>
              <a:rPr lang="ru-RU" sz="2000" dirty="0" smtClean="0"/>
              <a:t>указатель </a:t>
            </a:r>
            <a:r>
              <a:rPr lang="ru-RU" sz="2000" dirty="0"/>
              <a:t>на </a:t>
            </a:r>
            <a:r>
              <a:rPr lang="ru-RU" sz="2000" dirty="0" smtClean="0"/>
              <a:t>структуру  </a:t>
            </a:r>
            <a:r>
              <a:rPr lang="ru-RU" sz="2000" dirty="0" err="1" smtClean="0"/>
              <a:t>атрбутов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безопастности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cbStack</a:t>
            </a:r>
            <a:r>
              <a:rPr lang="en-US" dirty="0"/>
              <a:t>, </a:t>
            </a:r>
            <a:r>
              <a:rPr lang="ru-RU" dirty="0" smtClean="0"/>
              <a:t>//</a:t>
            </a:r>
            <a:r>
              <a:rPr lang="ru-RU" sz="2000" dirty="0"/>
              <a:t>размер стека потока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 smtClean="0"/>
              <a:t>pfnStartAddr</a:t>
            </a:r>
            <a:r>
              <a:rPr lang="en-US" dirty="0" smtClean="0"/>
              <a:t>,</a:t>
            </a:r>
            <a:r>
              <a:rPr lang="ru-RU" dirty="0" smtClean="0"/>
              <a:t>//</a:t>
            </a:r>
            <a:r>
              <a:rPr lang="ru-RU" sz="2000" dirty="0"/>
              <a:t>указатель на потоковую функцию</a:t>
            </a:r>
            <a:endParaRPr lang="ru-RU" sz="2000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/>
              <a:t>pvParam</a:t>
            </a:r>
            <a:r>
              <a:rPr lang="en-US" dirty="0"/>
              <a:t>, </a:t>
            </a:r>
            <a:r>
              <a:rPr lang="ru-RU" dirty="0" smtClean="0"/>
              <a:t>//</a:t>
            </a:r>
            <a:r>
              <a:rPr lang="ru-RU" sz="2000" dirty="0" smtClean="0"/>
              <a:t>параметр потоковой функции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/>
              <a:t>tdwCreate</a:t>
            </a:r>
            <a:r>
              <a:rPr lang="en-US" dirty="0"/>
              <a:t>, </a:t>
            </a:r>
            <a:r>
              <a:rPr lang="ru-RU" dirty="0" smtClean="0"/>
              <a:t>//</a:t>
            </a:r>
            <a:r>
              <a:rPr lang="ru-RU" sz="2000" dirty="0" err="1" smtClean="0"/>
              <a:t>CREATE_SlJSPENDED</a:t>
            </a:r>
            <a:r>
              <a:rPr lang="ru-RU" sz="2000" dirty="0" smtClean="0"/>
              <a:t> или 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pdwThreadID</a:t>
            </a:r>
            <a:r>
              <a:rPr lang="ru-RU" dirty="0" smtClean="0"/>
              <a:t>//</a:t>
            </a:r>
            <a:r>
              <a:rPr lang="ru-RU" sz="2000" dirty="0"/>
              <a:t>идентификатор потока</a:t>
            </a:r>
            <a:endParaRPr lang="ru-RU" sz="2000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/>
              <a:t>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Завершение </a:t>
            </a:r>
            <a:r>
              <a:rPr lang="ru-RU" b="1" dirty="0" smtClean="0"/>
              <a:t>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886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u="sng" dirty="0"/>
              <a:t>Поток может завершиться в следующих случаях:</a:t>
            </a:r>
          </a:p>
          <a:p>
            <a:pPr lvl="0"/>
            <a:r>
              <a:rPr lang="ru-RU" sz="2000" dirty="0"/>
              <a:t>С</a:t>
            </a:r>
            <a:r>
              <a:rPr lang="ru-RU" sz="2000" dirty="0" smtClean="0"/>
              <a:t>амоуничтожается </a:t>
            </a:r>
            <a:r>
              <a:rPr lang="ru-RU" sz="2000" dirty="0"/>
              <a:t>с помощью вызова </a:t>
            </a:r>
            <a:r>
              <a:rPr lang="ru-RU" sz="2000" b="1" dirty="0" err="1"/>
              <a:t>ExitThread</a:t>
            </a:r>
            <a:r>
              <a:rPr lang="ru-RU" sz="2000" dirty="0"/>
              <a:t> (не рекомендуется)</a:t>
            </a:r>
          </a:p>
          <a:p>
            <a:pPr lvl="0"/>
            <a:r>
              <a:rPr lang="ru-RU" sz="2000" dirty="0" smtClean="0"/>
              <a:t>Функция </a:t>
            </a:r>
            <a:r>
              <a:rPr lang="ru-RU" sz="2000" dirty="0"/>
              <a:t>потока возвращает управление (рекомендуемый способ)</a:t>
            </a:r>
          </a:p>
          <a:p>
            <a:pPr lvl="0"/>
            <a:r>
              <a:rPr lang="ru-RU" sz="2000" dirty="0" smtClean="0"/>
              <a:t>Один </a:t>
            </a:r>
            <a:r>
              <a:rPr lang="ru-RU" sz="2000" dirty="0"/>
              <a:t>из потоков данного или стороннего процесса вызывает функцию </a:t>
            </a:r>
            <a:r>
              <a:rPr lang="ru-RU" sz="2000" b="1" dirty="0" err="1"/>
              <a:t>TerminateThread</a:t>
            </a:r>
            <a:r>
              <a:rPr lang="ru-RU" sz="2000" dirty="0"/>
              <a:t>(нежелательный способ)</a:t>
            </a:r>
          </a:p>
          <a:p>
            <a:pPr lvl="0"/>
            <a:r>
              <a:rPr lang="ru-RU" sz="2000" dirty="0" smtClean="0"/>
              <a:t>Завершается </a:t>
            </a:r>
            <a:r>
              <a:rPr lang="ru-RU" sz="2000" dirty="0"/>
              <a:t>процесс, содержащий данный поток (тоже нежелательно).</a:t>
            </a:r>
          </a:p>
          <a:p>
            <a:pPr>
              <a:buNone/>
            </a:pPr>
            <a:endParaRPr lang="ru-RU" sz="2000" u="sng" dirty="0" smtClean="0"/>
          </a:p>
          <a:p>
            <a:pPr>
              <a:buNone/>
            </a:pPr>
            <a:r>
              <a:rPr lang="ru-RU" sz="2000" u="sng" dirty="0" smtClean="0"/>
              <a:t>Функцию </a:t>
            </a:r>
            <a:r>
              <a:rPr lang="ru-RU" sz="2000" u="sng" dirty="0"/>
              <a:t>потока следует проектировать так, чтобы поток завершался только после того, как она возвращает управление. </a:t>
            </a:r>
            <a:r>
              <a:rPr lang="ru-RU" sz="2000" u="sng" dirty="0" smtClean="0"/>
              <a:t>При </a:t>
            </a:r>
            <a:r>
              <a:rPr lang="ru-RU" sz="2000" u="sng" dirty="0"/>
              <a:t>этом:</a:t>
            </a:r>
          </a:p>
          <a:p>
            <a:pPr lvl="0"/>
            <a:r>
              <a:rPr lang="ru-RU" sz="2000" dirty="0"/>
              <a:t>любые </a:t>
            </a:r>
            <a:r>
              <a:rPr lang="ru-RU" sz="2000" dirty="0" err="1"/>
              <a:t>С++-объекты</a:t>
            </a:r>
            <a:r>
              <a:rPr lang="ru-RU" sz="2000" dirty="0"/>
              <a:t>, созданные данным потоком, уничтожаются соответствующими деструкторами;</a:t>
            </a:r>
          </a:p>
          <a:p>
            <a:pPr lvl="0"/>
            <a:r>
              <a:rPr lang="ru-RU" sz="2000" dirty="0"/>
              <a:t>система корректно освобождает память, которую занимал стек потока;</a:t>
            </a:r>
          </a:p>
          <a:p>
            <a:pPr lvl="0"/>
            <a:r>
              <a:rPr lang="ru-RU" sz="2000" dirty="0"/>
              <a:t>система устанавливает код завершения данного потока (поддерживаемый объектом ядра "поток</a:t>
            </a:r>
            <a:r>
              <a:rPr lang="ru-RU" sz="2000" dirty="0" smtClean="0"/>
              <a:t>»);</a:t>
            </a:r>
            <a:endParaRPr lang="ru-RU" sz="2000" dirty="0"/>
          </a:p>
          <a:p>
            <a:pPr lvl="0"/>
            <a:r>
              <a:rPr lang="ru-RU" sz="2000" dirty="0"/>
              <a:t>счетчик пользователей данного объекта ядра "поток" уменьшается на </a:t>
            </a:r>
            <a:r>
              <a:rPr lang="ru-RU" sz="2000" dirty="0" smtClean="0"/>
              <a:t>1.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Совместимость потоков и стандартной </a:t>
            </a:r>
            <a:r>
              <a:rPr lang="ru-RU" sz="4000" b="1" dirty="0" smtClean="0"/>
              <a:t>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/>
              <a:t>В библиотеках времени выполнения MSVCRT C предоставляются следующие функции создания 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i="1" dirty="0" smtClean="0"/>
              <a:t>_ </a:t>
            </a:r>
            <a:r>
              <a:rPr lang="en-US" i="1" dirty="0" err="1" smtClean="0"/>
              <a:t>beginthread</a:t>
            </a:r>
            <a:r>
              <a:rPr lang="en-US" i="1" dirty="0" smtClean="0"/>
              <a:t>(</a:t>
            </a:r>
            <a:r>
              <a:rPr lang="en-US" i="1" dirty="0" err="1" smtClean="0"/>
              <a:t>start_address</a:t>
            </a:r>
            <a:r>
              <a:rPr lang="en-US" i="1" dirty="0" smtClean="0"/>
              <a:t> ,</a:t>
            </a:r>
            <a:r>
              <a:rPr lang="ru-RU" i="1" dirty="0" smtClean="0"/>
              <a:t>	</a:t>
            </a:r>
            <a:r>
              <a:rPr lang="en-US" i="1" dirty="0" smtClean="0"/>
              <a:t>stack</a:t>
            </a:r>
            <a:r>
              <a:rPr lang="ru-RU" i="1" dirty="0"/>
              <a:t>_</a:t>
            </a:r>
            <a:r>
              <a:rPr lang="en-US" i="1" dirty="0"/>
              <a:t>size</a:t>
            </a:r>
            <a:r>
              <a:rPr lang="ru-RU" i="1" dirty="0" smtClean="0"/>
              <a:t>,			                *</a:t>
            </a:r>
            <a:r>
              <a:rPr lang="en-US" i="1" dirty="0" err="1"/>
              <a:t>arglist</a:t>
            </a:r>
            <a:r>
              <a:rPr lang="ru-RU" i="1" dirty="0" smtClean="0"/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и </a:t>
            </a:r>
            <a:r>
              <a:rPr lang="ru-RU" dirty="0"/>
              <a:t>завершения потоков: </a:t>
            </a:r>
            <a:r>
              <a:rPr lang="ru-RU" i="1" dirty="0" smtClean="0"/>
              <a:t>_</a:t>
            </a:r>
            <a:r>
              <a:rPr lang="en-US" i="1" dirty="0" err="1" smtClean="0"/>
              <a:t>endtread</a:t>
            </a:r>
            <a:r>
              <a:rPr lang="en-US" i="1" dirty="0" smtClean="0"/>
              <a:t> ();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/>
              <a:t>Синхронизация </a:t>
            </a:r>
            <a:r>
              <a:rPr lang="ru-RU" sz="3600" b="1" dirty="0" smtClean="0"/>
              <a:t>потоков  ПРИМЕР1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6768752" cy="626469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volatile </a:t>
            </a:r>
            <a:r>
              <a:rPr lang="en-US" dirty="0" err="1" smtClean="0"/>
              <a:t>bool</a:t>
            </a:r>
            <a:r>
              <a:rPr lang="en-US" dirty="0" smtClean="0"/>
              <a:t>    </a:t>
            </a:r>
            <a:r>
              <a:rPr lang="en-US" dirty="0" err="1" smtClean="0"/>
              <a:t>bReadyForProcessing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false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volatile </a:t>
            </a:r>
            <a:r>
              <a:rPr lang="en-US" dirty="0" err="1" smtClean="0"/>
              <a:t>bool</a:t>
            </a:r>
            <a:r>
              <a:rPr lang="en-US" dirty="0" smtClean="0"/>
              <a:t>    </a:t>
            </a:r>
            <a:r>
              <a:rPr lang="en-US" dirty="0" err="1" smtClean="0"/>
              <a:t>bTerminate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false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iResult</a:t>
            </a:r>
            <a:r>
              <a:rPr lang="en-US" dirty="0" smtClean="0"/>
              <a:t> </a:t>
            </a:r>
            <a:r>
              <a:rPr lang="en-US" dirty="0"/>
              <a:t>= 0;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DWORD    </a:t>
            </a:r>
            <a:r>
              <a:rPr lang="en-US" b="1" dirty="0"/>
              <a:t>WINAPI </a:t>
            </a:r>
            <a:r>
              <a:rPr lang="en-US" b="1" dirty="0" smtClean="0"/>
              <a:t>  </a:t>
            </a:r>
            <a:r>
              <a:rPr lang="en-US" b="1" dirty="0" err="1" smtClean="0"/>
              <a:t>ThreadProc</a:t>
            </a:r>
            <a:r>
              <a:rPr lang="en-US" b="1" dirty="0" smtClean="0"/>
              <a:t>(PVOID </a:t>
            </a:r>
            <a:r>
              <a:rPr lang="en-US" b="1" dirty="0" err="1"/>
              <a:t>pPararn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/>
              <a:t>	while(!</a:t>
            </a:r>
            <a:r>
              <a:rPr lang="en-US" dirty="0" err="1"/>
              <a:t>bTerminate</a:t>
            </a:r>
            <a:r>
              <a:rPr lang="en-US" dirty="0"/>
              <a:t>)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{if  (</a:t>
            </a:r>
            <a:r>
              <a:rPr lang="en-US" dirty="0" err="1" smtClean="0"/>
              <a:t>bReadyForProcessing</a:t>
            </a:r>
            <a:r>
              <a:rPr lang="en-US" dirty="0"/>
              <a:t>)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{</a:t>
            </a:r>
            <a:r>
              <a:rPr lang="en-US" dirty="0" err="1" smtClean="0"/>
              <a:t>iResult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iResult</a:t>
            </a:r>
            <a:r>
              <a:rPr lang="en-US" dirty="0"/>
              <a:t> * 100;	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bReadyForProcessing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false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		else</a:t>
            </a:r>
            <a:r>
              <a:rPr lang="en-US" dirty="0"/>
              <a:t>	</a:t>
            </a:r>
            <a:r>
              <a:rPr lang="en-US" dirty="0" smtClean="0"/>
              <a:t>{Sleep(1);</a:t>
            </a:r>
            <a:r>
              <a:rPr lang="en-US" dirty="0"/>
              <a:t>	}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_main(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DWORD </a:t>
            </a:r>
            <a:r>
              <a:rPr lang="en-US" dirty="0" err="1"/>
              <a:t>dwID</a:t>
            </a:r>
            <a:r>
              <a:rPr lang="en-US" dirty="0"/>
              <a:t>;	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HANDLE </a:t>
            </a:r>
            <a:r>
              <a:rPr lang="en-US" b="1" dirty="0" err="1"/>
              <a:t>hThread</a:t>
            </a:r>
            <a:r>
              <a:rPr lang="en-US" b="1" dirty="0"/>
              <a:t> = </a:t>
            </a:r>
            <a:r>
              <a:rPr lang="en-US" b="1" dirty="0" err="1"/>
              <a:t>CreateThread</a:t>
            </a:r>
            <a:r>
              <a:rPr lang="en-US" b="1" dirty="0"/>
              <a:t>(NULL, 0, </a:t>
            </a:r>
            <a:r>
              <a:rPr lang="en-US" b="1" dirty="0" err="1"/>
              <a:t>ThreadProc</a:t>
            </a:r>
            <a:r>
              <a:rPr lang="en-US" b="1" dirty="0"/>
              <a:t>, NULL, 0, &amp;</a:t>
            </a:r>
            <a:r>
              <a:rPr lang="en-US" b="1" dirty="0" err="1"/>
              <a:t>dwID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/>
              <a:t>		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 = 0; </a:t>
            </a:r>
            <a:r>
              <a:rPr lang="en-US" dirty="0" err="1"/>
              <a:t>i</a:t>
            </a:r>
            <a:r>
              <a:rPr lang="ru-RU" dirty="0"/>
              <a:t> &lt; 1000; </a:t>
            </a:r>
            <a:r>
              <a:rPr lang="en-US" dirty="0" err="1"/>
              <a:t>i</a:t>
            </a:r>
            <a:r>
              <a:rPr lang="ru-RU" dirty="0"/>
              <a:t>++)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{</a:t>
            </a:r>
            <a:r>
              <a:rPr lang="en-US" dirty="0" smtClean="0"/>
              <a:t>       </a:t>
            </a:r>
            <a:r>
              <a:rPr lang="en-US" dirty="0" err="1" smtClean="0"/>
              <a:t>iResult</a:t>
            </a:r>
            <a:r>
              <a:rPr lang="ru-RU" dirty="0" smtClean="0"/>
              <a:t> </a:t>
            </a:r>
            <a:r>
              <a:rPr lang="ru-RU" dirty="0"/>
              <a:t>= 100;	</a:t>
            </a:r>
            <a:endParaRPr lang="en-US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	         </a:t>
            </a:r>
            <a:r>
              <a:rPr lang="ru-RU" dirty="0" err="1" smtClean="0"/>
              <a:t>bReadyForProcessing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b="1" dirty="0" err="1" smtClean="0"/>
              <a:t>true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smtClean="0"/>
              <a:t>         while(</a:t>
            </a:r>
            <a:r>
              <a:rPr lang="en-US" dirty="0" err="1" smtClean="0"/>
              <a:t>bReadyForProcessing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             </a:t>
            </a:r>
            <a:r>
              <a:rPr lang="en-US" b="1" dirty="0" smtClean="0"/>
              <a:t>Sleep(1);</a:t>
            </a:r>
          </a:p>
          <a:p>
            <a:pPr>
              <a:buNone/>
            </a:pPr>
            <a:r>
              <a:rPr lang="en-US" dirty="0"/>
              <a:t> 		</a:t>
            </a:r>
            <a:r>
              <a:rPr lang="en-US" dirty="0" smtClean="0"/>
              <a:t>          if(10000 </a:t>
            </a:r>
            <a:r>
              <a:rPr lang="en-US" dirty="0"/>
              <a:t>!= </a:t>
            </a:r>
            <a:r>
              <a:rPr lang="en-US" dirty="0" err="1"/>
              <a:t>iResult</a:t>
            </a:r>
            <a:r>
              <a:rPr lang="en-US" dirty="0"/>
              <a:t>)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{std</a:t>
            </a:r>
            <a:r>
              <a:rPr lang="en-US" dirty="0"/>
              <a:t>::</a:t>
            </a:r>
            <a:r>
              <a:rPr lang="en-US" dirty="0" err="1">
                <a:hlinkClick r:id="rId2"/>
              </a:rPr>
              <a:t>cout</a:t>
            </a:r>
            <a:r>
              <a:rPr lang="en-US" dirty="0"/>
              <a:t> &lt;&lt; "error" &lt;&lt; std::</a:t>
            </a:r>
            <a:r>
              <a:rPr lang="en-US" dirty="0" err="1"/>
              <a:t>endl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      std</a:t>
            </a:r>
            <a:r>
              <a:rPr lang="en-US" dirty="0"/>
              <a:t>::</a:t>
            </a:r>
            <a:r>
              <a:rPr lang="en-US" dirty="0" err="1">
                <a:hlinkClick r:id="rId2"/>
              </a:rPr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iResult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  <a:r>
              <a:rPr lang="en-US" dirty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bTerminate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true</a:t>
            </a:r>
            <a:r>
              <a:rPr lang="en-US" dirty="0"/>
              <a:t>;		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96752"/>
            <a:ext cx="70008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666</Words>
  <Application>Microsoft Office PowerPoint</Application>
  <PresentationFormat>Экран (4:3)</PresentationFormat>
  <Paragraphs>250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Многопоточное программирование </vt:lpstr>
      <vt:lpstr>ПРОЦЕСС</vt:lpstr>
      <vt:lpstr>Структура процесса</vt:lpstr>
      <vt:lpstr>Поток (thread)</vt:lpstr>
      <vt:lpstr>Создание и работа с потоками</vt:lpstr>
      <vt:lpstr>Создание потока</vt:lpstr>
      <vt:lpstr>Завершение потока</vt:lpstr>
      <vt:lpstr>Совместимость потоков и стандартной библиотеки</vt:lpstr>
      <vt:lpstr>Синхронизация потоков  ПРИМЕР1</vt:lpstr>
      <vt:lpstr>Как можно приостановить работу потока? </vt:lpstr>
      <vt:lpstr>ПРИМЕР 2</vt:lpstr>
      <vt:lpstr>Объекты синхронизации </vt:lpstr>
      <vt:lpstr>Мьютекс.  ПРИМЕР3</vt:lpstr>
      <vt:lpstr>Критические секции  ПРИМЕР4</vt:lpstr>
      <vt:lpstr>События. ПРИМЕР5</vt:lpstr>
      <vt:lpstr>Семафоры. ПРИМЕР6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 </dc:title>
  <dc:creator>Alex</dc:creator>
  <cp:lastModifiedBy>Alex</cp:lastModifiedBy>
  <cp:revision>21</cp:revision>
  <dcterms:created xsi:type="dcterms:W3CDTF">2012-05-15T18:01:12Z</dcterms:created>
  <dcterms:modified xsi:type="dcterms:W3CDTF">2012-05-15T20:16:43Z</dcterms:modified>
</cp:coreProperties>
</file>