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8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FDD0-615A-4A65-AB42-AADE0F5E644B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7896-6437-4EE4-9FC8-CA5F915A8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87896-6437-4EE4-9FC8-CA5F915A83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3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7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2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36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42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4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53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4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4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5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92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5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1CD2-97E4-4E71-A3F1-A7A565B6701F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BBD645-3D27-4456-A616-80036E36D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7393686" cy="950053"/>
          </a:xfrm>
        </p:spPr>
        <p:txBody>
          <a:bodyPr/>
          <a:lstStyle/>
          <a:p>
            <a:pPr algn="ctr"/>
            <a:r>
              <a:rPr lang="en-US" dirty="0" smtClean="0"/>
              <a:t>PCI-Express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95935" y="5066950"/>
            <a:ext cx="3543977" cy="111557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Презентацию подготовила</a:t>
            </a:r>
          </a:p>
          <a:p>
            <a:r>
              <a:rPr lang="ru-RU" dirty="0" smtClean="0"/>
              <a:t>студентка группы ИВТ-41</a:t>
            </a:r>
          </a:p>
          <a:p>
            <a:r>
              <a:rPr lang="ru-RU" dirty="0" smtClean="0"/>
              <a:t>Волкова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0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arxitektura-pk.26320-004georg.edusite.ru/images/image018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14" y="1593907"/>
            <a:ext cx="5851170" cy="125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92926" y="318781"/>
            <a:ext cx="7452595" cy="72440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Топология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60302" y="1593907"/>
            <a:ext cx="4549819" cy="45859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Симплексная технология</a:t>
            </a:r>
            <a:endParaRPr lang="ru-RU" sz="2400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060302" y="3120539"/>
            <a:ext cx="3178251" cy="45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Топология звезда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15" y="3120539"/>
            <a:ext cx="5851170" cy="3469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4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47374" y="630621"/>
            <a:ext cx="9526094" cy="827690"/>
          </a:xfrm>
        </p:spPr>
        <p:txBody>
          <a:bodyPr>
            <a:normAutofit/>
          </a:bodyPr>
          <a:lstStyle/>
          <a:p>
            <a:pPr lvl="0" algn="ctr"/>
            <a:r>
              <a:rPr lang="ru-RU" dirty="0" smtClean="0"/>
              <a:t>Архитектурная модель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5990719" y="2146497"/>
            <a:ext cx="5696882" cy="2257434"/>
          </a:xfrm>
        </p:spPr>
        <p:txBody>
          <a:bodyPr>
            <a:normAutofit/>
          </a:bodyPr>
          <a:lstStyle/>
          <a:p>
            <a:pPr lvl="0"/>
            <a:r>
              <a:rPr lang="ru-RU" sz="2800" dirty="0" smtClean="0"/>
              <a:t>Программный уровень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Уровень </a:t>
            </a:r>
            <a:r>
              <a:rPr lang="ru-RU" sz="2800" dirty="0" smtClean="0"/>
              <a:t>транзакций</a:t>
            </a:r>
            <a:r>
              <a:rPr lang="en-US" sz="2800" dirty="0" smtClean="0"/>
              <a:t>;</a:t>
            </a:r>
            <a:endParaRPr lang="ru-RU" sz="2800" dirty="0"/>
          </a:p>
          <a:p>
            <a:pPr lvl="0"/>
            <a:r>
              <a:rPr lang="ru-RU" sz="2800" dirty="0" smtClean="0"/>
              <a:t>Канальный уровень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Физический </a:t>
            </a:r>
            <a:r>
              <a:rPr lang="ru-RU" sz="2800" dirty="0" smtClean="0"/>
              <a:t>уровень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25330"/>
              </p:ext>
            </p:extLst>
          </p:nvPr>
        </p:nvGraphicFramePr>
        <p:xfrm>
          <a:off x="1748577" y="1577130"/>
          <a:ext cx="3947821" cy="4206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4162425" imgH="4428949" progId="Visio.Drawing.15">
                  <p:embed/>
                </p:oleObj>
              </mc:Choice>
              <mc:Fallback>
                <p:oleObj name="Visio" r:id="rId3" imgW="4162425" imgH="442894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577" y="1577130"/>
                        <a:ext cx="3947821" cy="4206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41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911" y="595887"/>
            <a:ext cx="9464841" cy="726501"/>
          </a:xfrm>
        </p:spPr>
        <p:txBody>
          <a:bodyPr/>
          <a:lstStyle/>
          <a:p>
            <a:pPr lvl="0" algn="ctr"/>
            <a:r>
              <a:rPr lang="ru-RU" dirty="0" smtClean="0"/>
              <a:t>Передача пакета (</a:t>
            </a:r>
            <a:r>
              <a:rPr lang="en-US" dirty="0" smtClean="0"/>
              <a:t>TLP)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89" y="1841521"/>
            <a:ext cx="6574126" cy="152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135352" y="1360867"/>
            <a:ext cx="8915400" cy="442175"/>
          </a:xfrm>
        </p:spPr>
        <p:txBody>
          <a:bodyPr/>
          <a:lstStyle/>
          <a:p>
            <a:r>
              <a:rPr lang="ru-RU" dirty="0" smtClean="0"/>
              <a:t>Структура пакета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2135352" y="3561008"/>
            <a:ext cx="8915400" cy="44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Структура заголовка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41" y="4174067"/>
            <a:ext cx="8210022" cy="13286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41431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96980" y="643944"/>
            <a:ext cx="9906044" cy="642989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Физический уровень и конструктивы </a:t>
            </a:r>
            <a:r>
              <a:rPr lang="en-US" dirty="0" smtClean="0"/>
              <a:t>PCI</a:t>
            </a:r>
            <a:r>
              <a:rPr lang="ru-RU" dirty="0" smtClean="0"/>
              <a:t>-</a:t>
            </a:r>
            <a:r>
              <a:rPr lang="en-US" dirty="0" smtClean="0"/>
              <a:t>Express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6577" y="1286933"/>
            <a:ext cx="10018713" cy="1439489"/>
          </a:xfrm>
        </p:spPr>
        <p:txBody>
          <a:bodyPr/>
          <a:lstStyle/>
          <a:p>
            <a:r>
              <a:rPr lang="ru-RU" dirty="0" smtClean="0"/>
              <a:t>Агрегация линий;</a:t>
            </a:r>
          </a:p>
          <a:p>
            <a:r>
              <a:rPr lang="ru-RU" dirty="0" smtClean="0"/>
              <a:t>Максимальная скорость передачи для х32 примерно 8Гб/с;</a:t>
            </a:r>
            <a:endParaRPr lang="ru-RU" dirty="0" smtClean="0"/>
          </a:p>
          <a:p>
            <a:r>
              <a:rPr lang="ru-RU" dirty="0" smtClean="0"/>
              <a:t>Горячее подключение устройств.</a:t>
            </a:r>
            <a:endParaRPr lang="en-US" dirty="0" smtClean="0"/>
          </a:p>
        </p:txBody>
      </p:sp>
      <p:pic>
        <p:nvPicPr>
          <p:cNvPr id="5" name="Рисунок 4" descr="&amp;Icy;&amp;lcy;&amp;lcy;&amp;yucy;&amp;scy;&amp;tcy;&amp;rcy;&amp;icy;&amp;rcy;&amp;ocy;&amp;vcy;&amp;acy;&amp;ncy;&amp;ncy;&amp;ycy;&amp;jcy; &amp;scy;&amp;acy;&amp;mcy;&amp;ocy;&amp;ucy;&amp;chcy;&amp;icy;&amp;tcy;&amp;iecy;&amp;lcy;&amp;softcy; &amp;pcy;&amp;ocy; &amp;kcy;&amp;ocy;&amp;mcy;&amp;pcy;&amp;softcy;&amp;yucy;&amp;tcy;&amp;iecy;&amp;rcy;&amp;ncy;&amp;ycy;&amp;mcy; &amp;kcy;&amp;ocy;&amp;mcy;&amp;pcy;&amp;lcy;&amp;iecy;&amp;kcy;&amp;tcy;&amp;ucy;&amp;yucy;&amp;shchcy;&amp;icy;&amp;mcy; › &amp;Icy;&amp;ncy;&amp;tcy;&amp;iecy;&amp;rcy;&amp;fcy;&amp;iecy;&amp;jcy;&amp;scy;&amp;ycy; › PCI Expr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59" y="3039533"/>
            <a:ext cx="3683009" cy="31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50509"/>
          <a:stretch/>
        </p:blipFill>
        <p:spPr>
          <a:xfrm>
            <a:off x="7295508" y="2615169"/>
            <a:ext cx="4048125" cy="150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Картинки по запросу pci express x1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3"/>
          <a:stretch/>
        </p:blipFill>
        <p:spPr bwMode="auto">
          <a:xfrm>
            <a:off x="7295507" y="4530055"/>
            <a:ext cx="4048125" cy="15071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2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381001"/>
            <a:ext cx="10018713" cy="787400"/>
          </a:xfrm>
        </p:spPr>
        <p:txBody>
          <a:bodyPr/>
          <a:lstStyle/>
          <a:p>
            <a:pPr algn="ctr"/>
            <a:r>
              <a:rPr lang="ru-RU" dirty="0" smtClean="0"/>
              <a:t>Назначение контактов </a:t>
            </a:r>
            <a:r>
              <a:rPr lang="ru-RU" dirty="0" smtClean="0"/>
              <a:t>слота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72467"/>
              </p:ext>
            </p:extLst>
          </p:nvPr>
        </p:nvGraphicFramePr>
        <p:xfrm>
          <a:off x="1892728" y="1168401"/>
          <a:ext cx="4233333" cy="5215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9922">
                  <a:extLst>
                    <a:ext uri="{9D8B030D-6E8A-4147-A177-3AD203B41FA5}">
                      <a16:colId xmlns:a16="http://schemas.microsoft.com/office/drawing/2014/main" val="2498779764"/>
                    </a:ext>
                  </a:extLst>
                </a:gridCol>
                <a:gridCol w="1639705">
                  <a:extLst>
                    <a:ext uri="{9D8B030D-6E8A-4147-A177-3AD203B41FA5}">
                      <a16:colId xmlns:a16="http://schemas.microsoft.com/office/drawing/2014/main" val="167165962"/>
                    </a:ext>
                  </a:extLst>
                </a:gridCol>
                <a:gridCol w="1503706">
                  <a:extLst>
                    <a:ext uri="{9D8B030D-6E8A-4147-A177-3AD203B41FA5}">
                      <a16:colId xmlns:a16="http://schemas.microsoft.com/office/drawing/2014/main" val="557728673"/>
                    </a:ext>
                  </a:extLst>
                </a:gridCol>
              </a:tblGrid>
              <a:tr h="488197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№ вывода 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Назначение (Ряд В)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Назначение (Ряд А)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610847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+12V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PRSNT1#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6631386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+12V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+12V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4431431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Резерв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+12V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850456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GND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2225024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smtClean="0">
                          <a:effectLst/>
                        </a:rPr>
                        <a:t>SMBCLK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TCK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9693300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smtClean="0">
                          <a:effectLst/>
                        </a:rPr>
                        <a:t>SMBDAT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TDI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2808997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TDO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8061665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+3.3 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TMS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3423833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TRST#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+3.3 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3514202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+3.3 Vaux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+3.3 V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6784511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WAKE#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PERST#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7948060"/>
                  </a:ext>
                </a:extLst>
              </a:tr>
              <a:tr h="236364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КЛЮЧ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42351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Резерв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118565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REFCLK+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2274723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PETp0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REFCLK-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8747116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PETn0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1298773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PERp0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346532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PRSNT2#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PERn0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3169405"/>
                  </a:ext>
                </a:extLst>
              </a:tr>
              <a:tr h="236364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GND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0561244"/>
                  </a:ext>
                </a:extLst>
              </a:tr>
              <a:tr h="236364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Конец x1-коннектора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06743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62" y="1107347"/>
            <a:ext cx="2109272" cy="52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637562"/>
            <a:ext cx="10018713" cy="71306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Разъемы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07067"/>
            <a:ext cx="10018713" cy="28216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PCI-Express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 smtClean="0"/>
              <a:t>MiniCard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/>
              <a:t>Mini </a:t>
            </a:r>
            <a:r>
              <a:rPr lang="en-US" dirty="0" err="1"/>
              <a:t>PCIe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en-US" dirty="0" err="1" smtClean="0"/>
              <a:t>ExpressCard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err="1" smtClean="0"/>
              <a:t>AdvancedTCA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err="1"/>
              <a:t>Mobile</a:t>
            </a:r>
            <a:r>
              <a:rPr lang="ru-RU" dirty="0"/>
              <a:t> PCI </a:t>
            </a:r>
            <a:r>
              <a:rPr lang="ru-RU" dirty="0" err="1"/>
              <a:t>Express</a:t>
            </a:r>
            <a:r>
              <a:rPr lang="ru-RU" dirty="0"/>
              <a:t> </a:t>
            </a:r>
            <a:r>
              <a:rPr lang="ru-RU" dirty="0" err="1"/>
              <a:t>Module</a:t>
            </a:r>
            <a:r>
              <a:rPr lang="ru-RU" dirty="0"/>
              <a:t> (MXM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/>
              <a:t>Кабельные спецификации PCI </a:t>
            </a:r>
            <a:r>
              <a:rPr lang="ru-RU" dirty="0" err="1" smtClean="0"/>
              <a:t>Express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err="1" smtClean="0"/>
              <a:t>StackPC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44" y="1350627"/>
            <a:ext cx="2954013" cy="2093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10402" y="341579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 </a:t>
            </a:r>
            <a:r>
              <a:rPr lang="en-US" dirty="0" err="1" smtClean="0"/>
              <a:t>PCIe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300" y="3785128"/>
            <a:ext cx="28575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298588" y="64886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MXM</a:t>
            </a:r>
            <a:endParaRPr lang="ru-RU" dirty="0"/>
          </a:p>
        </p:txBody>
      </p:sp>
      <p:pic>
        <p:nvPicPr>
          <p:cNvPr id="4098" name="Picture 2" descr="Картинки по запросу кабельные спецификации PC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9" y="4328719"/>
            <a:ext cx="5747361" cy="2107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82127" y="6488668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Кабельные спецификации </a:t>
            </a:r>
            <a:r>
              <a:rPr lang="en-US" dirty="0" err="1" smtClean="0"/>
              <a:t>PCIe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58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10268664" cy="812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Спецификации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34218"/>
              </p:ext>
            </p:extLst>
          </p:nvPr>
        </p:nvGraphicFramePr>
        <p:xfrm>
          <a:off x="2544907" y="2069052"/>
          <a:ext cx="8147474" cy="3023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635838950"/>
                    </a:ext>
                  </a:extLst>
                </a:gridCol>
                <a:gridCol w="1175337">
                  <a:extLst>
                    <a:ext uri="{9D8B030D-6E8A-4147-A177-3AD203B41FA5}">
                      <a16:colId xmlns:a16="http://schemas.microsoft.com/office/drawing/2014/main" val="3100681388"/>
                    </a:ext>
                  </a:extLst>
                </a:gridCol>
                <a:gridCol w="1259622">
                  <a:extLst>
                    <a:ext uri="{9D8B030D-6E8A-4147-A177-3AD203B41FA5}">
                      <a16:colId xmlns:a16="http://schemas.microsoft.com/office/drawing/2014/main" val="2107330945"/>
                    </a:ext>
                  </a:extLst>
                </a:gridCol>
                <a:gridCol w="1380407">
                  <a:extLst>
                    <a:ext uri="{9D8B030D-6E8A-4147-A177-3AD203B41FA5}">
                      <a16:colId xmlns:a16="http://schemas.microsoft.com/office/drawing/2014/main" val="144784749"/>
                    </a:ext>
                  </a:extLst>
                </a:gridCol>
                <a:gridCol w="1518449">
                  <a:extLst>
                    <a:ext uri="{9D8B030D-6E8A-4147-A177-3AD203B41FA5}">
                      <a16:colId xmlns:a16="http://schemas.microsoft.com/office/drawing/2014/main" val="3552376305"/>
                    </a:ext>
                  </a:extLst>
                </a:gridCol>
                <a:gridCol w="1285505">
                  <a:extLst>
                    <a:ext uri="{9D8B030D-6E8A-4147-A177-3AD203B41FA5}">
                      <a16:colId xmlns:a16="http://schemas.microsoft.com/office/drawing/2014/main" val="3130340772"/>
                    </a:ext>
                  </a:extLst>
                </a:gridCol>
              </a:tblGrid>
              <a:tr h="51838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Версия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PCI </a:t>
                      </a:r>
                      <a:r>
                        <a:rPr lang="ru-RU" sz="1400" dirty="0" err="1">
                          <a:effectLst/>
                        </a:rPr>
                        <a:t>Express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Пропускная способность на x </a:t>
                      </a:r>
                      <a:r>
                        <a:rPr lang="ru-RU" sz="1400" dirty="0" smtClean="0">
                          <a:effectLst/>
                        </a:rPr>
                        <a:t>линий, Гбит/с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20095"/>
                  </a:ext>
                </a:extLst>
              </a:tr>
              <a:tr h="4174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×1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×2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×4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×8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×16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55223314"/>
                  </a:ext>
                </a:extLst>
              </a:tr>
              <a:tr h="417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00612847"/>
                  </a:ext>
                </a:extLst>
              </a:tr>
              <a:tr h="417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340930344"/>
                  </a:ext>
                </a:extLst>
              </a:tr>
              <a:tr h="417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~7,877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~15,754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~31,508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~63,015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~126,031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09604970"/>
                  </a:ext>
                </a:extLst>
              </a:tr>
              <a:tr h="417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~15,754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~31,508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~63,015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~126,031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~252,062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5374104"/>
                  </a:ext>
                </a:extLst>
              </a:tr>
              <a:tr h="417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5.0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~32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~64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~128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~256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~512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28083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4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201552" cy="728133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413933"/>
            <a:ext cx="10018713" cy="3820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smtClean="0"/>
              <a:t>Преимущества</a:t>
            </a:r>
            <a:r>
              <a:rPr lang="en-US" sz="2800" dirty="0" smtClean="0"/>
              <a:t> PCI Express </a:t>
            </a:r>
            <a:r>
              <a:rPr lang="ru-RU" sz="2800" dirty="0" smtClean="0"/>
              <a:t>над </a:t>
            </a:r>
            <a:r>
              <a:rPr lang="en-US" sz="2800" dirty="0" smtClean="0"/>
              <a:t>PCI</a:t>
            </a:r>
            <a:r>
              <a:rPr lang="ru-RU" sz="2800" dirty="0" smtClean="0"/>
              <a:t>:</a:t>
            </a:r>
            <a:endParaRPr lang="ru-RU" sz="2800" dirty="0"/>
          </a:p>
          <a:p>
            <a:pPr lvl="0"/>
            <a:r>
              <a:rPr lang="ru-RU" sz="2800" dirty="0" smtClean="0"/>
              <a:t>Последовательный интерфейс;</a:t>
            </a:r>
          </a:p>
          <a:p>
            <a:pPr lvl="0"/>
            <a:r>
              <a:rPr lang="ru-RU" sz="2800" dirty="0" smtClean="0"/>
              <a:t>Стек протоколов;</a:t>
            </a:r>
          </a:p>
          <a:p>
            <a:pPr lvl="0"/>
            <a:r>
              <a:rPr lang="ru-RU" sz="2800" dirty="0" smtClean="0"/>
              <a:t>Горячее подключение;</a:t>
            </a:r>
          </a:p>
          <a:p>
            <a:pPr lvl="0"/>
            <a:r>
              <a:rPr lang="ru-RU" sz="2800" dirty="0" smtClean="0"/>
              <a:t>Виртуальные каналы;</a:t>
            </a:r>
          </a:p>
          <a:p>
            <a:pPr lvl="0"/>
            <a:r>
              <a:rPr lang="ru-RU" sz="2800" dirty="0" smtClean="0"/>
              <a:t>Контрольная сумма пакета;</a:t>
            </a:r>
          </a:p>
          <a:p>
            <a:pPr lvl="0"/>
            <a:r>
              <a:rPr lang="ru-RU" sz="2800" dirty="0" smtClean="0"/>
              <a:t>Управление питанием устройства;</a:t>
            </a:r>
          </a:p>
          <a:p>
            <a:pPr lv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199655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1263</TotalTime>
  <Words>221</Words>
  <Application>Microsoft Office PowerPoint</Application>
  <PresentationFormat>Широкоэкранный</PresentationFormat>
  <Paragraphs>137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Visio</vt:lpstr>
      <vt:lpstr>PCI-Express</vt:lpstr>
      <vt:lpstr>Топология</vt:lpstr>
      <vt:lpstr>Архитектурная модель</vt:lpstr>
      <vt:lpstr>Передача пакета (TLP)</vt:lpstr>
      <vt:lpstr>Физический уровень и конструктивы PCI-Express </vt:lpstr>
      <vt:lpstr>Назначение контактов слота</vt:lpstr>
      <vt:lpstr>Разъемы</vt:lpstr>
      <vt:lpstr>Спецификации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PCI-Express</dc:title>
  <dc:creator>Max</dc:creator>
  <cp:lastModifiedBy>Екатерина Волкова</cp:lastModifiedBy>
  <cp:revision>41</cp:revision>
  <dcterms:created xsi:type="dcterms:W3CDTF">2015-12-06T19:25:39Z</dcterms:created>
  <dcterms:modified xsi:type="dcterms:W3CDTF">2017-12-06T23:04:03Z</dcterms:modified>
</cp:coreProperties>
</file>