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9" autoAdjust="0"/>
    <p:restoredTop sz="86453" autoAdjust="0"/>
  </p:normalViewPr>
  <p:slideViewPr>
    <p:cSldViewPr snapToGrid="0">
      <p:cViewPr>
        <p:scale>
          <a:sx n="50" d="100"/>
          <a:sy n="50" d="100"/>
        </p:scale>
        <p:origin x="-226" y="557"/>
      </p:cViewPr>
      <p:guideLst/>
    </p:cSldViewPr>
  </p:slideViewPr>
  <p:outlineViewPr>
    <p:cViewPr>
      <p:scale>
        <a:sx n="33" d="100"/>
        <a:sy n="33" d="100"/>
      </p:scale>
      <p:origin x="0" y="-19867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8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0464D-013E-43B2-B39F-F36B7EFDB796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6127-002B-4804-9C40-4F402D8F7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83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6127-002B-4804-9C40-4F402D8F7F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8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6127-002B-4804-9C40-4F402D8F7FE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93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6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96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B00085-D848-4991-9802-509CB310E13B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F2C695-0F4B-4DFA-A2A5-3CCCD38D7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err="1" smtClean="0"/>
              <a:t>WI-Fi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студентка ИВТ-42 </a:t>
            </a:r>
            <a:r>
              <a:rPr lang="ru-RU" dirty="0" err="1" smtClean="0"/>
              <a:t>Метелева</a:t>
            </a:r>
            <a:r>
              <a:rPr lang="ru-RU" dirty="0" smtClean="0"/>
              <a:t> М.Д.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3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полосы и каналы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972314"/>
              </p:ext>
            </p:extLst>
          </p:nvPr>
        </p:nvGraphicFramePr>
        <p:xfrm>
          <a:off x="1171460" y="2301196"/>
          <a:ext cx="3780790" cy="384048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1476740841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90575873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220591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Канал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Частота, ГГц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Страны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320161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496325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08613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87481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США, Европа, РФ, Япония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03468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2,432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3209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51574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76257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74147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377495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2,457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76535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2,462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США, 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98505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9344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2,472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Европа, РФ, Япония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90188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2,484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Япония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96225505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71460" y="1993419"/>
            <a:ext cx="6342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Таблица 1 – Используемые частоты и каналы в диапазоне 2.4 ГГц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187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полосы и каналы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47919"/>
              </p:ext>
            </p:extLst>
          </p:nvPr>
        </p:nvGraphicFramePr>
        <p:xfrm>
          <a:off x="970961" y="2729960"/>
          <a:ext cx="10154239" cy="267919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66399">
                  <a:extLst>
                    <a:ext uri="{9D8B030D-6E8A-4147-A177-3AD203B41FA5}">
                      <a16:colId xmlns:a16="http://schemas.microsoft.com/office/drawing/2014/main" val="421932034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5291339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4113201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1754452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3583657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54137002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505244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6752539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45800386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53915976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9748329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758198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52991816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8568331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71325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733661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Частота, ГГц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5,290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5,300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551776439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469666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Частота, ГГц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5,310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5,320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5,580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5,680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4225670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4163996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Частота, ГГц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5,785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5,795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672596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Канал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297507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Частота, ГГц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5,885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5,905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95972284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0961" y="2422183"/>
            <a:ext cx="6342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Таблица 2 – Используемые частоты и каналы в диапазоне 5 ГГц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926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в сети </a:t>
            </a:r>
            <a:r>
              <a:rPr lang="en-US" dirty="0" smtClean="0"/>
              <a:t>Wi-Fi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понятия:</a:t>
            </a:r>
          </a:p>
          <a:p>
            <a:r>
              <a:rPr lang="en-US" b="1" i="1" dirty="0" smtClean="0"/>
              <a:t>WEP</a:t>
            </a:r>
            <a:r>
              <a:rPr lang="en-US" dirty="0" smtClean="0"/>
              <a:t> – </a:t>
            </a:r>
            <a:r>
              <a:rPr lang="ru-RU" dirty="0" smtClean="0"/>
              <a:t>алгоритм обеспечения </a:t>
            </a:r>
            <a:r>
              <a:rPr lang="ru-RU" dirty="0" smtClean="0"/>
              <a:t>безопасности </a:t>
            </a:r>
            <a:r>
              <a:rPr lang="en-US" dirty="0" smtClean="0"/>
              <a:t>(</a:t>
            </a:r>
            <a:r>
              <a:rPr lang="ru-RU" dirty="0" smtClean="0"/>
              <a:t>использовал алгоритм шифрования </a:t>
            </a:r>
            <a:r>
              <a:rPr lang="en-US" dirty="0" smtClean="0"/>
              <a:t>RC4)</a:t>
            </a:r>
            <a:r>
              <a:rPr lang="ru-RU" dirty="0" smtClean="0"/>
              <a:t>;</a:t>
            </a:r>
          </a:p>
          <a:p>
            <a:r>
              <a:rPr lang="en-US" b="1" i="1" dirty="0" smtClean="0"/>
              <a:t>WPA</a:t>
            </a:r>
            <a:r>
              <a:rPr lang="ru-RU" b="1" i="1" dirty="0" smtClean="0"/>
              <a:t> </a:t>
            </a:r>
            <a:r>
              <a:rPr lang="ru-RU" dirty="0" smtClean="0"/>
              <a:t>– программа сертификации средств беспроводной связи (2003 г.)</a:t>
            </a:r>
            <a:r>
              <a:rPr lang="en-US" dirty="0" smtClean="0"/>
              <a:t>;</a:t>
            </a:r>
          </a:p>
          <a:p>
            <a:r>
              <a:rPr lang="en-US" b="1" i="1" dirty="0" smtClean="0"/>
              <a:t>WPA2</a:t>
            </a:r>
            <a:r>
              <a:rPr lang="ru-RU" b="1" i="1" dirty="0" smtClean="0"/>
              <a:t> </a:t>
            </a:r>
            <a:r>
              <a:rPr lang="ru-RU" dirty="0" smtClean="0"/>
              <a:t>– новый стандарт (2006 г.; алгоритм шифрования </a:t>
            </a:r>
            <a:r>
              <a:rPr lang="en-US" dirty="0" smtClean="0"/>
              <a:t>AES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i="1" dirty="0" smtClean="0"/>
              <a:t>RADIUS-</a:t>
            </a:r>
            <a:r>
              <a:rPr lang="ru-RU" b="1" i="1" dirty="0" smtClean="0"/>
              <a:t>сервер авторизации </a:t>
            </a:r>
            <a:r>
              <a:rPr lang="ru-RU" dirty="0" smtClean="0"/>
              <a:t>– авторизация в корпоративных сетях;</a:t>
            </a:r>
          </a:p>
          <a:p>
            <a:r>
              <a:rPr lang="en-US" b="1" i="1" dirty="0" smtClean="0"/>
              <a:t>WPA-SPK</a:t>
            </a:r>
            <a:r>
              <a:rPr lang="ru-RU" dirty="0" smtClean="0"/>
              <a:t> – авторизация в домашних сетях;</a:t>
            </a:r>
          </a:p>
          <a:p>
            <a:r>
              <a:rPr lang="en-US" b="1" i="1" dirty="0" smtClean="0"/>
              <a:t>WPS </a:t>
            </a:r>
            <a:r>
              <a:rPr lang="en-US" dirty="0" smtClean="0"/>
              <a:t>–</a:t>
            </a:r>
            <a:r>
              <a:rPr lang="ru-RU" dirty="0" smtClean="0"/>
              <a:t> авторизация клиентов на точке доступа при помощи при помощи специальных кнопок или </a:t>
            </a:r>
            <a:r>
              <a:rPr lang="en-US" dirty="0" smtClean="0"/>
              <a:t>pin-</a:t>
            </a:r>
            <a:r>
              <a:rPr lang="ru-RU" dirty="0" smtClean="0"/>
              <a:t>кодов;</a:t>
            </a:r>
          </a:p>
          <a:p>
            <a:r>
              <a:rPr lang="en-US" b="1" i="1" dirty="0" smtClean="0"/>
              <a:t>SSID </a:t>
            </a:r>
            <a:r>
              <a:rPr lang="en-US" dirty="0" smtClean="0"/>
              <a:t>– </a:t>
            </a:r>
            <a:r>
              <a:rPr lang="ru-RU" dirty="0" smtClean="0"/>
              <a:t>уникальный идентификатор сети.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2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Безопасна ли для здоровья беспроводная сеть?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постановлению №476 от 25 июля 2007 г. </a:t>
            </a:r>
            <a:r>
              <a:rPr lang="ru-RU" b="1" dirty="0"/>
              <a:t>пользовательское (оконечное) оборудование радиодоступа (беспроводного доступа) в полосе радиочастот 2400 - 2483,5 МГц с мощностью излучения передающих устройств до 100 мВт включительно ИСКЛЮЧЕНО из перечня радиоэлектронных средств и высокочастотных устройств, подлежащих регистрации.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87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Wi-Fi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</a:t>
            </a:r>
            <a:r>
              <a:rPr lang="ru-RU" dirty="0"/>
              <a:t>проводов – это один из самых главных плюсов </a:t>
            </a:r>
            <a:r>
              <a:rPr lang="ru-RU" dirty="0" err="1" smtClean="0"/>
              <a:t>Wi-Fi</a:t>
            </a:r>
            <a:endParaRPr lang="en-US" dirty="0" smtClean="0"/>
          </a:p>
          <a:p>
            <a:r>
              <a:rPr lang="ru-RU" dirty="0" smtClean="0"/>
              <a:t>Мобильность </a:t>
            </a:r>
            <a:r>
              <a:rPr lang="ru-RU" dirty="0"/>
              <a:t>и высокая скорость передачи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Сети </a:t>
            </a:r>
            <a:r>
              <a:rPr lang="ru-RU" dirty="0" err="1"/>
              <a:t>Wi-Fi</a:t>
            </a:r>
            <a:r>
              <a:rPr lang="ru-RU" dirty="0"/>
              <a:t> не создают </a:t>
            </a:r>
            <a:r>
              <a:rPr lang="ru-RU" dirty="0" smtClean="0"/>
              <a:t>помех</a:t>
            </a:r>
            <a:endParaRPr lang="en-US" dirty="0" smtClean="0"/>
          </a:p>
          <a:p>
            <a:r>
              <a:rPr lang="ru-RU" dirty="0" err="1" smtClean="0"/>
              <a:t>Wi-Fi</a:t>
            </a:r>
            <a:r>
              <a:rPr lang="ru-RU" dirty="0" smtClean="0"/>
              <a:t> </a:t>
            </a:r>
            <a:r>
              <a:rPr lang="ru-RU" dirty="0"/>
              <a:t>безопасен для </a:t>
            </a:r>
            <a:r>
              <a:rPr lang="ru-RU" dirty="0" smtClean="0"/>
              <a:t>человека</a:t>
            </a:r>
            <a:endParaRPr lang="en-US" dirty="0" smtClean="0"/>
          </a:p>
          <a:p>
            <a:r>
              <a:rPr lang="ru-RU" dirty="0" smtClean="0"/>
              <a:t>Простая </a:t>
            </a:r>
            <a:r>
              <a:rPr lang="ru-RU" dirty="0"/>
              <a:t>настройка </a:t>
            </a:r>
            <a:r>
              <a:rPr lang="ru-RU" dirty="0" err="1"/>
              <a:t>Wi-Fi</a:t>
            </a:r>
            <a:r>
              <a:rPr lang="ru-RU" dirty="0"/>
              <a:t> </a:t>
            </a:r>
            <a:r>
              <a:rPr lang="ru-RU" dirty="0" smtClean="0"/>
              <a:t>сетей</a:t>
            </a:r>
            <a:endParaRPr lang="en-US" dirty="0" smtClean="0"/>
          </a:p>
          <a:p>
            <a:r>
              <a:rPr lang="ru-RU" dirty="0" err="1" smtClean="0"/>
              <a:t>Wi-Fi</a:t>
            </a:r>
            <a:r>
              <a:rPr lang="ru-RU" dirty="0" smtClean="0"/>
              <a:t> </a:t>
            </a:r>
            <a:r>
              <a:rPr lang="ru-RU" dirty="0"/>
              <a:t>модуль может объединить всю электронику в </a:t>
            </a:r>
            <a:r>
              <a:rPr lang="ru-RU" dirty="0" smtClean="0"/>
              <a:t>доме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6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Wi-Fi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Велико </a:t>
            </a:r>
            <a:r>
              <a:rPr lang="ru-RU" dirty="0"/>
              <a:t>влияние окружающей среды на передачу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Ограниченный </a:t>
            </a:r>
            <a:r>
              <a:rPr lang="ru-RU" dirty="0"/>
              <a:t>радиус действия. У каждого </a:t>
            </a:r>
            <a:r>
              <a:rPr lang="ru-RU" dirty="0" err="1"/>
              <a:t>Wi-Fi</a:t>
            </a:r>
            <a:r>
              <a:rPr lang="ru-RU" dirty="0"/>
              <a:t> модуля он свой (может достигать до 500 </a:t>
            </a:r>
            <a:r>
              <a:rPr lang="ru-RU" dirty="0" smtClean="0"/>
              <a:t>метров)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качество связи влияет толщина стен и другие </a:t>
            </a:r>
            <a:r>
              <a:rPr lang="ru-RU" dirty="0" smtClean="0"/>
              <a:t>препятствия</a:t>
            </a:r>
            <a:endParaRPr lang="en-US" dirty="0" smtClean="0"/>
          </a:p>
          <a:p>
            <a:r>
              <a:rPr lang="ru-RU" dirty="0" smtClean="0"/>
              <a:t>Слабая </a:t>
            </a:r>
            <a:r>
              <a:rPr lang="ru-RU" dirty="0"/>
              <a:t>защита от взлома </a:t>
            </a:r>
            <a:r>
              <a:rPr lang="ru-RU" dirty="0" smtClean="0"/>
              <a:t>(на данный момент)</a:t>
            </a:r>
            <a:endParaRPr lang="en-US" dirty="0" smtClean="0"/>
          </a:p>
          <a:p>
            <a:r>
              <a:rPr lang="ru-RU" dirty="0" smtClean="0"/>
              <a:t>Высокое </a:t>
            </a:r>
            <a:r>
              <a:rPr lang="ru-RU" dirty="0"/>
              <a:t>энергопотребление </a:t>
            </a:r>
            <a:r>
              <a:rPr lang="ru-RU" dirty="0" smtClean="0"/>
              <a:t>(недостаток для </a:t>
            </a:r>
            <a:r>
              <a:rPr lang="ru-RU" dirty="0"/>
              <a:t>устройств, работающих от </a:t>
            </a:r>
            <a:r>
              <a:rPr lang="ru-RU" dirty="0" smtClean="0"/>
              <a:t>аккумулятора)</a:t>
            </a:r>
            <a:endParaRPr lang="en-US" dirty="0" smtClean="0"/>
          </a:p>
          <a:p>
            <a:r>
              <a:rPr lang="ru-RU" dirty="0" smtClean="0"/>
              <a:t>Из-за </a:t>
            </a:r>
            <a:r>
              <a:rPr lang="ru-RU" dirty="0"/>
              <a:t>большого количество точек доступа </a:t>
            </a:r>
            <a:r>
              <a:rPr lang="ru-RU" dirty="0" err="1"/>
              <a:t>Wi-Fi</a:t>
            </a:r>
            <a:r>
              <a:rPr lang="ru-RU" dirty="0"/>
              <a:t> в доме, передача данных </a:t>
            </a:r>
            <a:r>
              <a:rPr lang="ru-RU" dirty="0" smtClean="0"/>
              <a:t>ухудшается, т.е. </a:t>
            </a:r>
            <a:r>
              <a:rPr lang="ru-RU" dirty="0"/>
              <a:t>разные </a:t>
            </a:r>
            <a:r>
              <a:rPr lang="ru-RU" dirty="0" err="1"/>
              <a:t>Wi-Fi</a:t>
            </a:r>
            <a:r>
              <a:rPr lang="ru-RU" dirty="0"/>
              <a:t> сети мешают друг </a:t>
            </a:r>
            <a:r>
              <a:rPr lang="ru-RU" dirty="0" smtClean="0"/>
              <a:t>другу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7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Wi-Fi</a:t>
            </a:r>
            <a:r>
              <a:rPr lang="ru-RU" dirty="0"/>
              <a:t> — торговая марка </a:t>
            </a:r>
            <a:r>
              <a:rPr lang="ru-RU" dirty="0" err="1"/>
              <a:t>Wi-Fi</a:t>
            </a:r>
            <a:r>
              <a:rPr lang="ru-RU" dirty="0"/>
              <a:t> Alliance для беспроводных компьютерных сетей на базе стандарта IEEE 802.11. Под аббревиатурой </a:t>
            </a:r>
            <a:r>
              <a:rPr lang="ru-RU" dirty="0" err="1"/>
              <a:t>Wi-Fi</a:t>
            </a:r>
            <a:r>
              <a:rPr lang="ru-RU" dirty="0"/>
              <a:t> (от английского словосочетания 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 smtClean="0"/>
              <a:t>Fidelity</a:t>
            </a:r>
            <a:r>
              <a:rPr lang="ru-RU" dirty="0" smtClean="0"/>
              <a:t>, </a:t>
            </a:r>
            <a:r>
              <a:rPr lang="ru-RU" dirty="0"/>
              <a:t>которое можно дословно перевести как «беспроводное качество» или «беспроводная точность») в настоящее время развивается целое семейство стандартов передачи цифровых потоков данных по радиоканалам.</a:t>
            </a:r>
          </a:p>
          <a:p>
            <a:r>
              <a:rPr lang="ru-RU" dirty="0"/>
              <a:t>Любое оборудование, соответствующее стандарту IEEE 802.11, может быть протестировано в </a:t>
            </a:r>
            <a:r>
              <a:rPr lang="ru-RU" dirty="0" err="1"/>
              <a:t>Wi-Fi</a:t>
            </a:r>
            <a:r>
              <a:rPr lang="ru-RU" dirty="0"/>
              <a:t> Alliance и получить соответствующий сертификат и право нанесения логотипа </a:t>
            </a:r>
            <a:r>
              <a:rPr lang="ru-RU" dirty="0" err="1"/>
              <a:t>Wi-Fi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dirty="0" smtClean="0"/>
              <a:t>Основные </a:t>
            </a:r>
            <a:r>
              <a:rPr lang="ru-RU" sz="1300" dirty="0"/>
              <a:t>даты в истории развития технологии</a:t>
            </a:r>
            <a:r>
              <a:rPr lang="ru-RU" sz="1300" dirty="0" smtClean="0"/>
              <a:t>:</a:t>
            </a:r>
          </a:p>
          <a:p>
            <a:r>
              <a:rPr lang="ru-RU" sz="1300" dirty="0" smtClean="0"/>
              <a:t>в </a:t>
            </a:r>
            <a:r>
              <a:rPr lang="ru-RU" sz="1300" b="1" i="1" dirty="0" smtClean="0"/>
              <a:t>1991</a:t>
            </a:r>
            <a:r>
              <a:rPr lang="ru-RU" sz="1300" dirty="0" smtClean="0"/>
              <a:t> году Джон О</a:t>
            </a:r>
            <a:r>
              <a:rPr lang="en-US" sz="1300" dirty="0" smtClean="0"/>
              <a:t>`</a:t>
            </a:r>
            <a:r>
              <a:rPr lang="ru-RU" sz="1300" dirty="0" err="1" smtClean="0"/>
              <a:t>Салливан</a:t>
            </a:r>
            <a:r>
              <a:rPr lang="ru-RU" sz="1300" dirty="0" smtClean="0"/>
              <a:t> </a:t>
            </a:r>
            <a:r>
              <a:rPr lang="ru-RU" sz="1300" dirty="0" err="1" smtClean="0"/>
              <a:t>разрабтал</a:t>
            </a:r>
            <a:r>
              <a:rPr lang="ru-RU" sz="1300" dirty="0" smtClean="0"/>
              <a:t> первую версию протокола, компания </a:t>
            </a:r>
            <a:r>
              <a:rPr lang="ru-RU" sz="1300" dirty="0" err="1"/>
              <a:t>At&amp;t</a:t>
            </a:r>
            <a:r>
              <a:rPr lang="ru-RU" sz="1300" dirty="0"/>
              <a:t> выпускает первое устройство беспроводной передачи </a:t>
            </a:r>
            <a:r>
              <a:rPr lang="ru-RU" sz="1300" dirty="0" smtClean="0"/>
              <a:t>данных </a:t>
            </a:r>
            <a:r>
              <a:rPr lang="ru-RU" sz="1300" i="1" dirty="0" err="1"/>
              <a:t>WaveLan</a:t>
            </a:r>
            <a:r>
              <a:rPr lang="ru-RU" sz="1300" dirty="0" smtClean="0"/>
              <a:t>, </a:t>
            </a:r>
            <a:r>
              <a:rPr lang="ru-RU" sz="1300" dirty="0"/>
              <a:t>которое работает на частоте </a:t>
            </a:r>
            <a:r>
              <a:rPr lang="ru-RU" sz="1300" dirty="0" smtClean="0"/>
              <a:t>2.4ГГц;</a:t>
            </a:r>
            <a:endParaRPr lang="ru-RU" sz="1300" dirty="0"/>
          </a:p>
          <a:p>
            <a:pPr lvl="0"/>
            <a:r>
              <a:rPr lang="ru-RU" sz="1300" dirty="0"/>
              <a:t>в</a:t>
            </a:r>
            <a:r>
              <a:rPr lang="ru-RU" sz="1300" b="1" i="1" dirty="0"/>
              <a:t> 1997</a:t>
            </a:r>
            <a:r>
              <a:rPr lang="ru-RU" sz="1300" dirty="0"/>
              <a:t> году выходит спецификация 802.11, которая не имела особых отличий от </a:t>
            </a:r>
            <a:r>
              <a:rPr lang="ru-RU" sz="1300" dirty="0" err="1"/>
              <a:t>WaveLan</a:t>
            </a:r>
            <a:r>
              <a:rPr lang="ru-RU" sz="1300" dirty="0"/>
              <a:t>, скорость передачи данных не более 2 </a:t>
            </a:r>
            <a:r>
              <a:rPr lang="ru-RU" sz="1300" dirty="0" smtClean="0"/>
              <a:t>Мбит/с;</a:t>
            </a:r>
            <a:endParaRPr lang="ru-RU" sz="1300" dirty="0"/>
          </a:p>
          <a:p>
            <a:pPr lvl="0"/>
            <a:r>
              <a:rPr lang="ru-RU" sz="1300" dirty="0"/>
              <a:t>в </a:t>
            </a:r>
            <a:r>
              <a:rPr lang="ru-RU" sz="1300" b="1" i="1" dirty="0"/>
              <a:t>2000</a:t>
            </a:r>
            <a:r>
              <a:rPr lang="ru-RU" sz="1300" dirty="0"/>
              <a:t> году появляется новая спецификация 802.11b, скорость передачи данных до 11 Мбит/с;</a:t>
            </a:r>
          </a:p>
          <a:p>
            <a:pPr lvl="0"/>
            <a:r>
              <a:rPr lang="ru-RU" sz="1300" b="1" i="1" dirty="0"/>
              <a:t>2002</a:t>
            </a:r>
            <a:r>
              <a:rPr lang="ru-RU" sz="1300" dirty="0"/>
              <a:t> год — выходит новая версия — 802.11a, передача данных на частоте 5 ГГц, скорость обмена до 54 Мбит/с;</a:t>
            </a:r>
          </a:p>
          <a:p>
            <a:pPr lvl="0"/>
            <a:r>
              <a:rPr lang="ru-RU" sz="1300" b="1" i="1" dirty="0"/>
              <a:t>2003</a:t>
            </a:r>
            <a:r>
              <a:rPr lang="ru-RU" sz="1300" dirty="0"/>
              <a:t> год ознаменован появлением 802.11g, 54 Мбит/с теперь возможно и на частоте 2.4 ГГц, появился протокол шифрования WPA;</a:t>
            </a:r>
          </a:p>
          <a:p>
            <a:pPr lvl="0"/>
            <a:r>
              <a:rPr lang="ru-RU" sz="1300" b="1" i="1" dirty="0"/>
              <a:t>2004</a:t>
            </a:r>
            <a:r>
              <a:rPr lang="ru-RU" sz="1300" dirty="0"/>
              <a:t> год — шифрование переходит на новый уровень безопасности, мир увидел WPA2;</a:t>
            </a:r>
          </a:p>
          <a:p>
            <a:pPr lvl="0"/>
            <a:r>
              <a:rPr lang="ru-RU" sz="1300" b="1" i="1" dirty="0"/>
              <a:t>2009</a:t>
            </a:r>
            <a:r>
              <a:rPr lang="ru-RU" sz="1300" dirty="0"/>
              <a:t> год — официально представлены устройства с поддержкой стандарта 802.11n, скорость передачи данных до 600 Мбит/с на частотах 5 ГГц и 2.4 ГГц, данный стандарт используется в большинстве современных смартфонов 2016 года.</a:t>
            </a:r>
          </a:p>
          <a:p>
            <a:pPr lvl="0"/>
            <a:r>
              <a:rPr lang="ru-RU" sz="1300" b="1" i="1" dirty="0"/>
              <a:t>2014</a:t>
            </a:r>
            <a:r>
              <a:rPr lang="ru-RU" sz="1300" dirty="0"/>
              <a:t> год — появляется стандарт 802.11ac, скорость передачи данных более 1 Гбит/с;</a:t>
            </a:r>
          </a:p>
          <a:p>
            <a:pPr lvl="0"/>
            <a:r>
              <a:rPr lang="ru-RU" sz="1300" b="1" i="1" dirty="0"/>
              <a:t>2016</a:t>
            </a:r>
            <a:r>
              <a:rPr lang="ru-RU" sz="1300" dirty="0"/>
              <a:t> год — ведется разработка стандарта 802.11ad, скорость передачи данных от 7 Гбит/с, работа в диапазоне 60 Г Гц.</a:t>
            </a:r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9493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1026" name="Picture 2" descr="http://prostocomp.com/images/stories/articles/internet/wi-fi-router-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44" y="2103438"/>
            <a:ext cx="5474111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Беспроводные клиенты</a:t>
            </a:r>
          </a:p>
          <a:p>
            <a:r>
              <a:rPr lang="ru-RU" dirty="0"/>
              <a:t>Т</a:t>
            </a:r>
            <a:r>
              <a:rPr lang="ru-RU" dirty="0" smtClean="0"/>
              <a:t>очка доступа (роутер)</a:t>
            </a:r>
          </a:p>
          <a:p>
            <a:r>
              <a:rPr lang="ru-RU" dirty="0"/>
              <a:t>А</a:t>
            </a:r>
            <a:r>
              <a:rPr lang="ru-RU" dirty="0" smtClean="0"/>
              <a:t>даптеры</a:t>
            </a:r>
          </a:p>
          <a:p>
            <a:r>
              <a:rPr lang="ru-RU" dirty="0"/>
              <a:t>Б</a:t>
            </a:r>
            <a:r>
              <a:rPr lang="ru-RU" dirty="0" smtClean="0"/>
              <a:t>еспроводные мосты</a:t>
            </a:r>
          </a:p>
          <a:p>
            <a:r>
              <a:rPr lang="ru-RU" dirty="0"/>
              <a:t>К</a:t>
            </a:r>
            <a:r>
              <a:rPr lang="ru-RU" dirty="0" smtClean="0"/>
              <a:t>онтроллеры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https://wifiget.ru/wp-content/uploads/2017/06/n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28" y="2103120"/>
            <a:ext cx="5122487" cy="38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nastroisam.ru/2012/zyxel_keenetic_giga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21" y="210312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nix.ru/autocatalog/wireless_tp_link/152225_2254_draft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88" y="2103120"/>
            <a:ext cx="3524564" cy="40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ifika.ru/wp-content/uploads/2013/07/wifi-mo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27" y="2103120"/>
            <a:ext cx="5498887" cy="313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mages-na.ssl-images-amazon.com/images/I/51jXxJQfiG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21" y="2103120"/>
            <a:ext cx="3856297" cy="38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Стандарты беспроводных 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dirty="0"/>
              <a:t>Разработкой стандартов </a:t>
            </a:r>
            <a:r>
              <a:rPr lang="ru-RU" dirty="0" err="1"/>
              <a:t>WiFi</a:t>
            </a:r>
            <a:r>
              <a:rPr lang="ru-RU" dirty="0"/>
              <a:t> 802.11 занимается организация IEEE (Институт инженеров электротехники и электроники — IEEE (англ. </a:t>
            </a:r>
            <a:r>
              <a:rPr lang="ru-RU" dirty="0" err="1"/>
              <a:t>Institute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Electrical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Electronics</a:t>
            </a:r>
            <a:r>
              <a:rPr lang="ru-RU" dirty="0"/>
              <a:t> </a:t>
            </a:r>
            <a:r>
              <a:rPr lang="ru-RU" dirty="0" err="1"/>
              <a:t>Engineers</a:t>
            </a:r>
            <a:r>
              <a:rPr lang="ru-RU" dirty="0"/>
              <a:t>)</a:t>
            </a:r>
            <a:endParaRPr lang="ru-RU" dirty="0" smtClean="0"/>
          </a:p>
          <a:p>
            <a:pPr lvl="0"/>
            <a:r>
              <a:rPr lang="ru-RU" dirty="0"/>
              <a:t>IEEE </a:t>
            </a:r>
            <a:r>
              <a:rPr lang="ru-RU" b="1" i="1" dirty="0" smtClean="0"/>
              <a:t>802.11</a:t>
            </a:r>
            <a:r>
              <a:rPr lang="ru-RU" dirty="0" smtClean="0"/>
              <a:t> </a:t>
            </a:r>
            <a:r>
              <a:rPr lang="ru-RU" dirty="0" smtClean="0"/>
              <a:t>– определяет </a:t>
            </a:r>
            <a:r>
              <a:rPr lang="ru-RU" dirty="0"/>
              <a:t>набор протоколов для самых низких скоростей передачи данных и является базовым стандартом WLAN. </a:t>
            </a:r>
          </a:p>
          <a:p>
            <a:pPr lvl="0"/>
            <a:r>
              <a:rPr lang="ru-RU" dirty="0" smtClean="0"/>
              <a:t>IEEE</a:t>
            </a:r>
            <a:r>
              <a:rPr lang="ru-RU" dirty="0"/>
              <a:t> </a:t>
            </a:r>
            <a:r>
              <a:rPr lang="ru-RU" b="1" i="1" dirty="0"/>
              <a:t>802.11b</a:t>
            </a:r>
            <a:r>
              <a:rPr lang="ru-RU" dirty="0"/>
              <a:t> – </a:t>
            </a:r>
            <a:r>
              <a:rPr lang="ru-RU" dirty="0" smtClean="0"/>
              <a:t>стандарт </a:t>
            </a:r>
            <a:r>
              <a:rPr lang="ru-RU" dirty="0"/>
              <a:t>использует более быстрые скорости передачи и вводит больше технологических ограничений. Использует частотные каналы в спектре </a:t>
            </a:r>
            <a:r>
              <a:rPr lang="ru-RU" dirty="0" smtClean="0"/>
              <a:t>2.4ГГц. </a:t>
            </a:r>
            <a:r>
              <a:rPr lang="ru-RU" dirty="0"/>
              <a:t>Максимальная пропускная способность до 11Мбит/c</a:t>
            </a:r>
            <a:r>
              <a:rPr lang="ru-RU" dirty="0" smtClean="0"/>
              <a:t>.</a:t>
            </a:r>
          </a:p>
          <a:p>
            <a:r>
              <a:rPr lang="ru-RU" dirty="0"/>
              <a:t>IEEE </a:t>
            </a:r>
            <a:r>
              <a:rPr lang="ru-RU" b="1" i="1" dirty="0"/>
              <a:t>802.11a</a:t>
            </a:r>
            <a:r>
              <a:rPr lang="ru-RU" dirty="0"/>
              <a:t> – Протокол не совместим с 802.11b и несет в себе более высокие скорости передачи чем 11b. Использует частотные каналы в спектре </a:t>
            </a:r>
            <a:r>
              <a:rPr lang="ru-RU" dirty="0" smtClean="0"/>
              <a:t>5ГГц. </a:t>
            </a:r>
            <a:r>
              <a:rPr lang="ru-RU" dirty="0"/>
              <a:t>Максимальная пропускная способность до 54Мбит/c. </a:t>
            </a:r>
            <a:endParaRPr lang="ru-RU" dirty="0"/>
          </a:p>
          <a:p>
            <a:pPr lvl="0"/>
            <a:r>
              <a:rPr lang="ru-RU" dirty="0"/>
              <a:t>IEEE </a:t>
            </a:r>
            <a:r>
              <a:rPr lang="ru-RU" b="1" i="1" dirty="0"/>
              <a:t>802.11g</a:t>
            </a:r>
            <a:r>
              <a:rPr lang="ru-RU" dirty="0"/>
              <a:t> – </a:t>
            </a:r>
            <a:r>
              <a:rPr lang="ru-RU" dirty="0" smtClean="0"/>
              <a:t>стандарт </a:t>
            </a:r>
            <a:r>
              <a:rPr lang="ru-RU" dirty="0"/>
              <a:t>использует скорости передачи данных эквивалентные 11а. Используются частотные каналы в спектре </a:t>
            </a:r>
            <a:r>
              <a:rPr lang="ru-RU" dirty="0" smtClean="0"/>
              <a:t>2.4ГГц. </a:t>
            </a:r>
            <a:r>
              <a:rPr lang="ru-RU" dirty="0"/>
              <a:t>Протокол совместим с 11b. Максимальная пропускная способность до 54Мбит/c. </a:t>
            </a:r>
          </a:p>
          <a:p>
            <a:r>
              <a:rPr lang="ru-RU" dirty="0"/>
              <a:t>IEEE </a:t>
            </a:r>
            <a:r>
              <a:rPr lang="ru-RU" b="1" i="1" dirty="0"/>
              <a:t>802.11n</a:t>
            </a:r>
            <a:r>
              <a:rPr lang="ru-RU" dirty="0"/>
              <a:t> </a:t>
            </a:r>
            <a:r>
              <a:rPr lang="ru-RU" dirty="0" smtClean="0"/>
              <a:t>– использует </a:t>
            </a:r>
            <a:r>
              <a:rPr lang="ru-RU" dirty="0"/>
              <a:t>частотные каналы в спектрах </a:t>
            </a:r>
            <a:r>
              <a:rPr lang="ru-RU" dirty="0" smtClean="0"/>
              <a:t>2.4ГГц </a:t>
            </a:r>
            <a:r>
              <a:rPr lang="ru-RU" dirty="0"/>
              <a:t>и </a:t>
            </a:r>
            <a:r>
              <a:rPr lang="ru-RU" dirty="0" smtClean="0"/>
              <a:t>5ГГц. </a:t>
            </a:r>
            <a:r>
              <a:rPr lang="ru-RU" dirty="0"/>
              <a:t>Совместим с 11b/11a/11g. Максимальная пропускная способность до 300 Мбит/c.</a:t>
            </a:r>
          </a:p>
        </p:txBody>
      </p:sp>
    </p:spTree>
    <p:extLst>
      <p:ext uri="{BB962C8B-B14F-4D97-AF65-F5344CB8AC3E}">
        <p14:creationId xmlns:p14="http://schemas.microsoft.com/office/powerpoint/2010/main" val="41754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точки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Point</a:t>
            </a:r>
            <a:r>
              <a:rPr lang="ru-RU" b="1" dirty="0"/>
              <a:t> </a:t>
            </a:r>
            <a:r>
              <a:rPr lang="ru-RU" b="1" dirty="0" err="1"/>
              <a:t>Mode</a:t>
            </a:r>
            <a:r>
              <a:rPr lang="ru-RU" dirty="0"/>
              <a:t> (Точка доступа) - Режим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 предназначен для беспроводного подключения к точке доступа портативных компьютеров, настольных ПК и </a:t>
            </a:r>
            <a:r>
              <a:rPr lang="ru-RU" dirty="0" smtClean="0"/>
              <a:t>т.д</a:t>
            </a:r>
            <a:r>
              <a:rPr lang="ru-RU" dirty="0" smtClean="0"/>
              <a:t>. </a:t>
            </a:r>
            <a:r>
              <a:rPr lang="ru-RU" dirty="0"/>
              <a:t>Беспроводные клиенты могут обращаться к точке доступа только в режиме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Point</a:t>
            </a:r>
            <a:r>
              <a:rPr lang="ru-RU" dirty="0"/>
              <a:t>.</a:t>
            </a:r>
          </a:p>
          <a:p>
            <a:pPr lvl="0"/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Point</a:t>
            </a:r>
            <a:r>
              <a:rPr lang="ru-RU" b="1" dirty="0"/>
              <a:t> </a:t>
            </a:r>
            <a:r>
              <a:rPr lang="ru-RU" b="1" dirty="0" err="1"/>
              <a:t>Client</a:t>
            </a:r>
            <a:r>
              <a:rPr lang="ru-RU" b="1" dirty="0"/>
              <a:t> / </a:t>
            </a:r>
            <a:r>
              <a:rPr lang="ru-RU" b="1" dirty="0" err="1"/>
              <a:t>Wireless</a:t>
            </a:r>
            <a:r>
              <a:rPr lang="ru-RU" b="1" dirty="0"/>
              <a:t> </a:t>
            </a:r>
            <a:r>
              <a:rPr lang="ru-RU" b="1" dirty="0" err="1"/>
              <a:t>Client</a:t>
            </a:r>
            <a:r>
              <a:rPr lang="ru-RU" b="1" dirty="0"/>
              <a:t> </a:t>
            </a:r>
            <a:r>
              <a:rPr lang="ru-RU" b="1" dirty="0" err="1"/>
              <a:t>Mode</a:t>
            </a:r>
            <a:r>
              <a:rPr lang="ru-RU" dirty="0"/>
              <a:t> (Беспроводной клиент) - Режим AP </a:t>
            </a:r>
            <a:r>
              <a:rPr lang="ru-RU" dirty="0" err="1"/>
              <a:t>Client</a:t>
            </a:r>
            <a:r>
              <a:rPr lang="ru-RU" dirty="0"/>
              <a:t> или 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 позволяет точке доступа стать беспроводным клиентом другой точки доступа. По существу, в данном режиме точка доступа выполняет функции беспроводного сетевого адаптера. </a:t>
            </a:r>
            <a:r>
              <a:rPr lang="ru-RU" dirty="0" smtClean="0"/>
              <a:t>Можно </a:t>
            </a:r>
            <a:r>
              <a:rPr lang="ru-RU" dirty="0"/>
              <a:t>использовать данный режим для обмена данными между двумя точками доступа. </a:t>
            </a:r>
          </a:p>
        </p:txBody>
      </p:sp>
    </p:spTree>
    <p:extLst>
      <p:ext uri="{BB962C8B-B14F-4D97-AF65-F5344CB8AC3E}">
        <p14:creationId xmlns:p14="http://schemas.microsoft.com/office/powerpoint/2010/main" val="12838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точки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err="1"/>
              <a:t>Point-to-Point</a:t>
            </a:r>
            <a:r>
              <a:rPr lang="ru-RU" b="1" dirty="0"/>
              <a:t> / </a:t>
            </a:r>
            <a:r>
              <a:rPr lang="ru-RU" b="1" dirty="0" err="1"/>
              <a:t>Wireless</a:t>
            </a:r>
            <a:r>
              <a:rPr lang="ru-RU" b="1" dirty="0"/>
              <a:t> </a:t>
            </a:r>
            <a:r>
              <a:rPr lang="ru-RU" b="1" dirty="0" err="1"/>
              <a:t>Bridge</a:t>
            </a:r>
            <a:r>
              <a:rPr lang="ru-RU" dirty="0"/>
              <a:t> (Беспроводной мост </a:t>
            </a:r>
            <a:r>
              <a:rPr lang="ru-RU" dirty="0" err="1"/>
              <a:t>point-to-point</a:t>
            </a:r>
            <a:r>
              <a:rPr lang="ru-RU" dirty="0"/>
              <a:t>) - Режим </a:t>
            </a:r>
            <a:r>
              <a:rPr lang="ru-RU" dirty="0" err="1"/>
              <a:t>Point-to-Point</a:t>
            </a:r>
            <a:r>
              <a:rPr lang="ru-RU" dirty="0"/>
              <a:t> / 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 позволяет беспроводной точке обмениваться данными с другой точкой доступа, поддерживающей режим беспроводного моста </a:t>
            </a:r>
            <a:r>
              <a:rPr lang="ru-RU" dirty="0" err="1"/>
              <a:t>point-to-point</a:t>
            </a:r>
            <a:r>
              <a:rPr lang="ru-RU" dirty="0"/>
              <a:t>. </a:t>
            </a:r>
            <a:r>
              <a:rPr lang="ru-RU" dirty="0" smtClean="0"/>
              <a:t>Однако, большинство </a:t>
            </a:r>
            <a:r>
              <a:rPr lang="ru-RU" dirty="0"/>
              <a:t>производителей используют свои собственные оригинальные настройки для активации режима беспроводного моста в точке доступа. Обычно данный режим используется для беспроводного соединения аппаратуры в двух разных зданиях. Беспроводные клиенты не могут обмениваться данными с точкой доступа в этом режиме.</a:t>
            </a:r>
          </a:p>
          <a:p>
            <a:pPr lvl="0"/>
            <a:r>
              <a:rPr lang="ru-RU" b="1" dirty="0"/>
              <a:t> </a:t>
            </a:r>
            <a:r>
              <a:rPr lang="ru-RU" b="1" dirty="0" err="1"/>
              <a:t>Point-to-Multipoint</a:t>
            </a:r>
            <a:r>
              <a:rPr lang="ru-RU" b="1" dirty="0"/>
              <a:t> / </a:t>
            </a:r>
            <a:r>
              <a:rPr lang="ru-RU" b="1" dirty="0" err="1"/>
              <a:t>Multi-point</a:t>
            </a:r>
            <a:r>
              <a:rPr lang="ru-RU" b="1" dirty="0"/>
              <a:t> </a:t>
            </a:r>
            <a:r>
              <a:rPr lang="ru-RU" b="1" dirty="0" err="1"/>
              <a:t>Bridge</a:t>
            </a:r>
            <a:r>
              <a:rPr lang="ru-RU" dirty="0"/>
              <a:t> (Беспроводной мост </a:t>
            </a:r>
            <a:r>
              <a:rPr lang="ru-RU" dirty="0" err="1"/>
              <a:t>point-to-multipoint</a:t>
            </a:r>
            <a:r>
              <a:rPr lang="ru-RU" dirty="0"/>
              <a:t>) - Режим </a:t>
            </a:r>
            <a:r>
              <a:rPr lang="ru-RU" dirty="0" err="1"/>
              <a:t>Point-to-Multi-point</a:t>
            </a:r>
            <a:r>
              <a:rPr lang="ru-RU" dirty="0"/>
              <a:t> / </a:t>
            </a:r>
            <a:r>
              <a:rPr lang="ru-RU" dirty="0" err="1"/>
              <a:t>Multi-point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 аналогичен режиму </a:t>
            </a:r>
            <a:r>
              <a:rPr lang="ru-RU" dirty="0" err="1"/>
              <a:t>Point-to-point</a:t>
            </a:r>
            <a:r>
              <a:rPr lang="ru-RU" dirty="0"/>
              <a:t> / 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 с той лишь разницей, что допускает использование более двух точек доступа. Беспроводные клиенты также не могут обмениваться данными с точкой доступа в этом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19741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точки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err="1"/>
              <a:t>Repeater</a:t>
            </a:r>
            <a:r>
              <a:rPr lang="ru-RU" b="1" dirty="0"/>
              <a:t> </a:t>
            </a:r>
            <a:r>
              <a:rPr lang="ru-RU" b="1" dirty="0" err="1"/>
              <a:t>Mode</a:t>
            </a:r>
            <a:r>
              <a:rPr lang="ru-RU" dirty="0"/>
              <a:t> (Репитер) - Функционируя в режиме беспроводного репитера, точка доступа расширяет диапазон действия беспроводной сети посредством повтора сигнала удаленной точки доступа</a:t>
            </a:r>
            <a:r>
              <a:rPr lang="ru-RU" dirty="0" smtClean="0"/>
              <a:t>. </a:t>
            </a:r>
            <a:r>
              <a:rPr lang="ru-RU" dirty="0"/>
              <a:t>В данном режиме беспроводные клиенты могут обмениваться данными с точкой доступа.</a:t>
            </a:r>
          </a:p>
          <a:p>
            <a:r>
              <a:rPr lang="ru-RU" b="1" dirty="0"/>
              <a:t>WDS</a:t>
            </a:r>
            <a:r>
              <a:rPr lang="ru-RU" dirty="0"/>
              <a:t> (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- позволяет одновременно подключать беспроводных клиентов к точкам, работающим в режимах </a:t>
            </a:r>
            <a:r>
              <a:rPr lang="ru-RU" dirty="0" err="1"/>
              <a:t>Bridge</a:t>
            </a:r>
            <a:r>
              <a:rPr lang="ru-RU" dirty="0"/>
              <a:t> (мост точка-точка) или </a:t>
            </a:r>
            <a:r>
              <a:rPr lang="ru-RU" dirty="0" err="1"/>
              <a:t>Multipoint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 (мост точка-много точек), однако при этом уменьшается скорость работы. </a:t>
            </a:r>
          </a:p>
        </p:txBody>
      </p:sp>
    </p:spTree>
    <p:extLst>
      <p:ext uri="{BB962C8B-B14F-4D97-AF65-F5344CB8AC3E}">
        <p14:creationId xmlns:p14="http://schemas.microsoft.com/office/powerpoint/2010/main" val="19682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131</TotalTime>
  <Words>569</Words>
  <Application>Microsoft Office PowerPoint</Application>
  <PresentationFormat>Широкоэкранный</PresentationFormat>
  <Paragraphs>213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Garamond</vt:lpstr>
      <vt:lpstr>Times New Roman</vt:lpstr>
      <vt:lpstr>Савон</vt:lpstr>
      <vt:lpstr>Технология WI-Fi</vt:lpstr>
      <vt:lpstr>Определение</vt:lpstr>
      <vt:lpstr>История</vt:lpstr>
      <vt:lpstr>Принцип работы</vt:lpstr>
      <vt:lpstr>Основные элементы сети</vt:lpstr>
      <vt:lpstr>Стандарты беспроводных сетей</vt:lpstr>
      <vt:lpstr>Режимы работы точки доступа</vt:lpstr>
      <vt:lpstr>Режимы работы точки доступа</vt:lpstr>
      <vt:lpstr>Режимы работы точки доступа</vt:lpstr>
      <vt:lpstr>Частотные полосы и каналы</vt:lpstr>
      <vt:lpstr>Частотные полосы и каналы</vt:lpstr>
      <vt:lpstr>Безопасность в сети Wi-Fi</vt:lpstr>
      <vt:lpstr>Безопасна ли для здоровья беспроводная сеть?</vt:lpstr>
      <vt:lpstr>Преимущества Wi-Fi</vt:lpstr>
      <vt:lpstr>Недостатки Wi-Fi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</dc:title>
  <dc:creator>ritarerik@mail.ru</dc:creator>
  <cp:lastModifiedBy>ritarerik@mail.ru</cp:lastModifiedBy>
  <cp:revision>21</cp:revision>
  <dcterms:created xsi:type="dcterms:W3CDTF">2017-12-17T11:58:23Z</dcterms:created>
  <dcterms:modified xsi:type="dcterms:W3CDTF">2017-12-18T04:52:43Z</dcterms:modified>
</cp:coreProperties>
</file>