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62" r:id="rId13"/>
    <p:sldId id="265" r:id="rId14"/>
    <p:sldId id="264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2E47D4-677A-4FE2-986A-F170DA6BDBE1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3658AED-922E-486D-BC63-5B19C6C9D8CC}">
      <dgm:prSet phldrT="[Текст]"/>
      <dgm:spPr/>
      <dgm:t>
        <a:bodyPr/>
        <a:lstStyle/>
        <a:p>
          <a:r>
            <a:rPr lang="ru-RU" dirty="0" smtClean="0"/>
            <a:t>Получение отдельных фрагментов объекта</a:t>
          </a:r>
          <a:endParaRPr lang="ru-RU" dirty="0"/>
        </a:p>
      </dgm:t>
    </dgm:pt>
    <dgm:pt modelId="{4109CCA5-9777-46E4-99F4-4C81265138E0}" type="parTrans" cxnId="{8B6BF625-5414-4308-AF5F-3D330F1051EC}">
      <dgm:prSet/>
      <dgm:spPr/>
      <dgm:t>
        <a:bodyPr/>
        <a:lstStyle/>
        <a:p>
          <a:endParaRPr lang="ru-RU"/>
        </a:p>
      </dgm:t>
    </dgm:pt>
    <dgm:pt modelId="{D401A90E-64B8-45CA-AAFD-16C479DA4ABD}" type="sibTrans" cxnId="{8B6BF625-5414-4308-AF5F-3D330F1051EC}">
      <dgm:prSet/>
      <dgm:spPr>
        <a:solidFill>
          <a:schemeClr val="tx1"/>
        </a:solidFill>
      </dgm:spPr>
      <dgm:t>
        <a:bodyPr/>
        <a:lstStyle/>
        <a:p>
          <a:endParaRPr lang="ru-RU"/>
        </a:p>
      </dgm:t>
    </dgm:pt>
    <dgm:pt modelId="{2B7B0843-AD23-4D40-B747-D413D50CC75D}">
      <dgm:prSet phldrT="[Текст]"/>
      <dgm:spPr/>
      <dgm:t>
        <a:bodyPr/>
        <a:lstStyle/>
        <a:p>
          <a:r>
            <a:rPr lang="ru-RU" dirty="0" smtClean="0"/>
            <a:t>Предварительная обработка фрагментов (Удаление шумов и ложной геометрии)</a:t>
          </a:r>
          <a:endParaRPr lang="ru-RU" dirty="0"/>
        </a:p>
      </dgm:t>
    </dgm:pt>
    <dgm:pt modelId="{0F94BE65-9627-4EBF-B6B8-475C0736A586}" type="parTrans" cxnId="{78B732B2-DF1D-4161-ABE8-7CE38B19C8D1}">
      <dgm:prSet/>
      <dgm:spPr/>
      <dgm:t>
        <a:bodyPr/>
        <a:lstStyle/>
        <a:p>
          <a:endParaRPr lang="ru-RU"/>
        </a:p>
      </dgm:t>
    </dgm:pt>
    <dgm:pt modelId="{6C99A995-8952-4BC1-9C25-857A2C89E48C}" type="sibTrans" cxnId="{78B732B2-DF1D-4161-ABE8-7CE38B19C8D1}">
      <dgm:prSet/>
      <dgm:spPr>
        <a:solidFill>
          <a:schemeClr val="tx1"/>
        </a:solidFill>
      </dgm:spPr>
      <dgm:t>
        <a:bodyPr/>
        <a:lstStyle/>
        <a:p>
          <a:endParaRPr lang="ru-RU"/>
        </a:p>
      </dgm:t>
    </dgm:pt>
    <dgm:pt modelId="{006D85C5-B127-4776-85E0-B5AB0339D7E4}">
      <dgm:prSet phldrT="[Текст]"/>
      <dgm:spPr/>
      <dgm:t>
        <a:bodyPr/>
        <a:lstStyle/>
        <a:p>
          <a:r>
            <a:rPr lang="ru-RU" dirty="0" smtClean="0"/>
            <a:t>Объединение фрагментов в единую модель</a:t>
          </a:r>
          <a:endParaRPr lang="ru-RU" dirty="0"/>
        </a:p>
      </dgm:t>
    </dgm:pt>
    <dgm:pt modelId="{76738EF2-C56D-4038-B1F0-1F8A59ACA07B}" type="parTrans" cxnId="{E8D8377D-2D86-4A30-9CE0-C6C5D4EAF7BC}">
      <dgm:prSet/>
      <dgm:spPr/>
      <dgm:t>
        <a:bodyPr/>
        <a:lstStyle/>
        <a:p>
          <a:endParaRPr lang="ru-RU"/>
        </a:p>
      </dgm:t>
    </dgm:pt>
    <dgm:pt modelId="{7517E778-2043-46D1-BF26-82F27174AFC4}" type="sibTrans" cxnId="{E8D8377D-2D86-4A30-9CE0-C6C5D4EAF7BC}">
      <dgm:prSet/>
      <dgm:spPr>
        <a:solidFill>
          <a:schemeClr val="tx1"/>
        </a:solidFill>
      </dgm:spPr>
      <dgm:t>
        <a:bodyPr/>
        <a:lstStyle/>
        <a:p>
          <a:endParaRPr lang="ru-RU"/>
        </a:p>
      </dgm:t>
    </dgm:pt>
    <dgm:pt modelId="{A89F5204-5DC5-4FAF-86F0-A6BB0D84CB79}">
      <dgm:prSet phldrT="[Текст]"/>
      <dgm:spPr/>
      <dgm:t>
        <a:bodyPr/>
        <a:lstStyle/>
        <a:p>
          <a:r>
            <a:rPr lang="ru-RU" dirty="0" smtClean="0"/>
            <a:t>Постобработка модели (сглаживание, зашивка дыр, упрощение)</a:t>
          </a:r>
          <a:endParaRPr lang="ru-RU" dirty="0"/>
        </a:p>
      </dgm:t>
    </dgm:pt>
    <dgm:pt modelId="{3349F72B-BF08-4EA6-8919-57A240940289}" type="parTrans" cxnId="{5343ED59-E128-4286-B141-F3252822565A}">
      <dgm:prSet/>
      <dgm:spPr/>
      <dgm:t>
        <a:bodyPr/>
        <a:lstStyle/>
        <a:p>
          <a:endParaRPr lang="ru-RU"/>
        </a:p>
      </dgm:t>
    </dgm:pt>
    <dgm:pt modelId="{486F7909-3520-4E4A-A1FF-B28824776314}" type="sibTrans" cxnId="{5343ED59-E128-4286-B141-F3252822565A}">
      <dgm:prSet/>
      <dgm:spPr>
        <a:solidFill>
          <a:schemeClr val="tx1"/>
        </a:solidFill>
      </dgm:spPr>
      <dgm:t>
        <a:bodyPr/>
        <a:lstStyle/>
        <a:p>
          <a:endParaRPr lang="ru-RU"/>
        </a:p>
      </dgm:t>
    </dgm:pt>
    <dgm:pt modelId="{A5D78ED6-A38B-41D2-A19F-92337964108F}">
      <dgm:prSet phldrT="[Текст]"/>
      <dgm:spPr/>
      <dgm:t>
        <a:bodyPr/>
        <a:lstStyle/>
        <a:p>
          <a:r>
            <a:rPr lang="ru-RU" dirty="0" smtClean="0"/>
            <a:t>Экспорт в </a:t>
          </a:r>
          <a:r>
            <a:rPr lang="en-US" dirty="0" smtClean="0"/>
            <a:t>CAD-</a:t>
          </a:r>
          <a:r>
            <a:rPr lang="ru-RU" dirty="0" smtClean="0"/>
            <a:t>системы или системы </a:t>
          </a:r>
          <a:r>
            <a:rPr lang="en-US" dirty="0" smtClean="0"/>
            <a:t>3D </a:t>
          </a:r>
          <a:r>
            <a:rPr lang="ru-RU" dirty="0" smtClean="0"/>
            <a:t>моделирования</a:t>
          </a:r>
          <a:endParaRPr lang="ru-RU" dirty="0"/>
        </a:p>
      </dgm:t>
    </dgm:pt>
    <dgm:pt modelId="{E3A58ACA-F999-4823-AA20-80244AF640F4}" type="parTrans" cxnId="{E35D0445-AB0A-4F7B-8B25-CCDD3875A5CD}">
      <dgm:prSet/>
      <dgm:spPr/>
      <dgm:t>
        <a:bodyPr/>
        <a:lstStyle/>
        <a:p>
          <a:endParaRPr lang="ru-RU"/>
        </a:p>
      </dgm:t>
    </dgm:pt>
    <dgm:pt modelId="{34344DF1-CF9B-49CF-AC73-5EABEB59A227}" type="sibTrans" cxnId="{E35D0445-AB0A-4F7B-8B25-CCDD3875A5CD}">
      <dgm:prSet/>
      <dgm:spPr/>
      <dgm:t>
        <a:bodyPr/>
        <a:lstStyle/>
        <a:p>
          <a:endParaRPr lang="ru-RU"/>
        </a:p>
      </dgm:t>
    </dgm:pt>
    <dgm:pt modelId="{3FBF15A4-2A83-42F6-96D8-3F116E06E7F6}" type="pres">
      <dgm:prSet presAssocID="{D52E47D4-677A-4FE2-986A-F170DA6BDBE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105EC42-BEE7-4DEA-AEA1-6DC4E43CA64C}" type="pres">
      <dgm:prSet presAssocID="{83658AED-922E-486D-BC63-5B19C6C9D8CC}" presName="node" presStyleLbl="node1" presStyleIdx="0" presStyleCnt="5" custScaleX="60002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0A1C77-0075-48DD-810F-774799CE61ED}" type="pres">
      <dgm:prSet presAssocID="{D401A90E-64B8-45CA-AAFD-16C479DA4ABD}" presName="sibTrans" presStyleLbl="sibTrans2D1" presStyleIdx="0" presStyleCnt="4" custAng="210316" custScaleX="97894"/>
      <dgm:spPr/>
      <dgm:t>
        <a:bodyPr/>
        <a:lstStyle/>
        <a:p>
          <a:endParaRPr lang="ru-RU"/>
        </a:p>
      </dgm:t>
    </dgm:pt>
    <dgm:pt modelId="{95CC049A-E41A-4CC4-8CF0-69C5523A3DB8}" type="pres">
      <dgm:prSet presAssocID="{D401A90E-64B8-45CA-AAFD-16C479DA4ABD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BC7F95F0-D9D7-4CF1-91B3-16372E381DC9}" type="pres">
      <dgm:prSet presAssocID="{2B7B0843-AD23-4D40-B747-D413D50CC75D}" presName="node" presStyleLbl="node1" presStyleIdx="1" presStyleCnt="5" custScaleX="58777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8929D9-8ED3-40DB-903E-F74567A32F4F}" type="pres">
      <dgm:prSet presAssocID="{6C99A995-8952-4BC1-9C25-857A2C89E48C}" presName="sibTrans" presStyleLbl="sibTrans2D1" presStyleIdx="1" presStyleCnt="4" custAng="21319827"/>
      <dgm:spPr/>
      <dgm:t>
        <a:bodyPr/>
        <a:lstStyle/>
        <a:p>
          <a:endParaRPr lang="ru-RU"/>
        </a:p>
      </dgm:t>
    </dgm:pt>
    <dgm:pt modelId="{5B71AF8A-D9D0-4A95-BA67-3EE3730AC408}" type="pres">
      <dgm:prSet presAssocID="{6C99A995-8952-4BC1-9C25-857A2C89E48C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723EB9B1-4812-4DEC-A0A9-37A92EECC90D}" type="pres">
      <dgm:prSet presAssocID="{006D85C5-B127-4776-85E0-B5AB0339D7E4}" presName="node" presStyleLbl="node1" presStyleIdx="2" presStyleCnt="5" custScaleX="609310" custLinFactNeighborX="-1893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4C8419-6402-4F06-AFAA-7734966268E8}" type="pres">
      <dgm:prSet presAssocID="{7517E778-2043-46D1-BF26-82F27174AFC4}" presName="sibTrans" presStyleLbl="sibTrans2D1" presStyleIdx="2" presStyleCnt="4" custAng="85359"/>
      <dgm:spPr/>
      <dgm:t>
        <a:bodyPr/>
        <a:lstStyle/>
        <a:p>
          <a:endParaRPr lang="ru-RU"/>
        </a:p>
      </dgm:t>
    </dgm:pt>
    <dgm:pt modelId="{BEFF2740-87DF-48D7-8250-93F3C74FCC98}" type="pres">
      <dgm:prSet presAssocID="{7517E778-2043-46D1-BF26-82F27174AFC4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26957D20-9D61-4C57-A6CF-48FECFD21DCB}" type="pres">
      <dgm:prSet presAssocID="{A89F5204-5DC5-4FAF-86F0-A6BB0D84CB79}" presName="node" presStyleLbl="node1" presStyleIdx="3" presStyleCnt="5" custScaleX="511218" custLinFactNeighborX="-65412" custLinFactNeighborY="573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854D6A-6F7D-4F32-A5B2-EC1BFC0970F7}" type="pres">
      <dgm:prSet presAssocID="{486F7909-3520-4E4A-A1FF-B28824776314}" presName="sibTrans" presStyleLbl="sibTrans2D1" presStyleIdx="3" presStyleCnt="4" custAng="21495297"/>
      <dgm:spPr/>
      <dgm:t>
        <a:bodyPr/>
        <a:lstStyle/>
        <a:p>
          <a:endParaRPr lang="ru-RU"/>
        </a:p>
      </dgm:t>
    </dgm:pt>
    <dgm:pt modelId="{2AC5C35A-6B2E-4BC2-9309-CFB178E88008}" type="pres">
      <dgm:prSet presAssocID="{486F7909-3520-4E4A-A1FF-B28824776314}" presName="connectorText" presStyleLbl="sibTrans2D1" presStyleIdx="3" presStyleCnt="4"/>
      <dgm:spPr/>
      <dgm:t>
        <a:bodyPr/>
        <a:lstStyle/>
        <a:p>
          <a:endParaRPr lang="ru-RU"/>
        </a:p>
      </dgm:t>
    </dgm:pt>
    <dgm:pt modelId="{F8C1C7E7-86F7-4A67-9B02-2315D90F3C80}" type="pres">
      <dgm:prSet presAssocID="{A5D78ED6-A38B-41D2-A19F-92337964108F}" presName="node" presStyleLbl="node1" presStyleIdx="4" presStyleCnt="5" custScaleX="536006" custLinFactNeighborX="-80531" custLinFactNeighborY="-118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1838BC0-DB6E-494D-BA0C-321D3FB11588}" type="presOf" srcId="{D401A90E-64B8-45CA-AAFD-16C479DA4ABD}" destId="{95CC049A-E41A-4CC4-8CF0-69C5523A3DB8}" srcOrd="1" destOrd="0" presId="urn:microsoft.com/office/officeart/2005/8/layout/process5"/>
    <dgm:cxn modelId="{AD1CDE7D-4D4E-43BA-8548-C2709608714A}" type="presOf" srcId="{7517E778-2043-46D1-BF26-82F27174AFC4}" destId="{BEFF2740-87DF-48D7-8250-93F3C74FCC98}" srcOrd="1" destOrd="0" presId="urn:microsoft.com/office/officeart/2005/8/layout/process5"/>
    <dgm:cxn modelId="{FB499D62-F8BA-487D-9AC0-B1AD05C28677}" type="presOf" srcId="{A89F5204-5DC5-4FAF-86F0-A6BB0D84CB79}" destId="{26957D20-9D61-4C57-A6CF-48FECFD21DCB}" srcOrd="0" destOrd="0" presId="urn:microsoft.com/office/officeart/2005/8/layout/process5"/>
    <dgm:cxn modelId="{C6B0006E-D1D3-43B5-9D00-B7B1711123FD}" type="presOf" srcId="{6C99A995-8952-4BC1-9C25-857A2C89E48C}" destId="{5B71AF8A-D9D0-4A95-BA67-3EE3730AC408}" srcOrd="1" destOrd="0" presId="urn:microsoft.com/office/officeart/2005/8/layout/process5"/>
    <dgm:cxn modelId="{27FE94F2-F594-42FD-A6D0-112AB1F1E47E}" type="presOf" srcId="{006D85C5-B127-4776-85E0-B5AB0339D7E4}" destId="{723EB9B1-4812-4DEC-A0A9-37A92EECC90D}" srcOrd="0" destOrd="0" presId="urn:microsoft.com/office/officeart/2005/8/layout/process5"/>
    <dgm:cxn modelId="{ADFF6E75-AF81-4743-BDBC-473C86F19BDE}" type="presOf" srcId="{486F7909-3520-4E4A-A1FF-B28824776314}" destId="{2AC5C35A-6B2E-4BC2-9309-CFB178E88008}" srcOrd="1" destOrd="0" presId="urn:microsoft.com/office/officeart/2005/8/layout/process5"/>
    <dgm:cxn modelId="{B13FA656-58C3-407D-87E8-9B3236B2222F}" type="presOf" srcId="{486F7909-3520-4E4A-A1FF-B28824776314}" destId="{8C854D6A-6F7D-4F32-A5B2-EC1BFC0970F7}" srcOrd="0" destOrd="0" presId="urn:microsoft.com/office/officeart/2005/8/layout/process5"/>
    <dgm:cxn modelId="{E8D8377D-2D86-4A30-9CE0-C6C5D4EAF7BC}" srcId="{D52E47D4-677A-4FE2-986A-F170DA6BDBE1}" destId="{006D85C5-B127-4776-85E0-B5AB0339D7E4}" srcOrd="2" destOrd="0" parTransId="{76738EF2-C56D-4038-B1F0-1F8A59ACA07B}" sibTransId="{7517E778-2043-46D1-BF26-82F27174AFC4}"/>
    <dgm:cxn modelId="{40816176-20B7-49AF-82E1-43EEAB2D0074}" type="presOf" srcId="{83658AED-922E-486D-BC63-5B19C6C9D8CC}" destId="{D105EC42-BEE7-4DEA-AEA1-6DC4E43CA64C}" srcOrd="0" destOrd="0" presId="urn:microsoft.com/office/officeart/2005/8/layout/process5"/>
    <dgm:cxn modelId="{237B5C4B-1030-4554-B2B7-E4CFDEDB0887}" type="presOf" srcId="{2B7B0843-AD23-4D40-B747-D413D50CC75D}" destId="{BC7F95F0-D9D7-4CF1-91B3-16372E381DC9}" srcOrd="0" destOrd="0" presId="urn:microsoft.com/office/officeart/2005/8/layout/process5"/>
    <dgm:cxn modelId="{D4F554D8-28D1-451C-A33D-9C9FFA78B660}" type="presOf" srcId="{D52E47D4-677A-4FE2-986A-F170DA6BDBE1}" destId="{3FBF15A4-2A83-42F6-96D8-3F116E06E7F6}" srcOrd="0" destOrd="0" presId="urn:microsoft.com/office/officeart/2005/8/layout/process5"/>
    <dgm:cxn modelId="{78B732B2-DF1D-4161-ABE8-7CE38B19C8D1}" srcId="{D52E47D4-677A-4FE2-986A-F170DA6BDBE1}" destId="{2B7B0843-AD23-4D40-B747-D413D50CC75D}" srcOrd="1" destOrd="0" parTransId="{0F94BE65-9627-4EBF-B6B8-475C0736A586}" sibTransId="{6C99A995-8952-4BC1-9C25-857A2C89E48C}"/>
    <dgm:cxn modelId="{8B6BF625-5414-4308-AF5F-3D330F1051EC}" srcId="{D52E47D4-677A-4FE2-986A-F170DA6BDBE1}" destId="{83658AED-922E-486D-BC63-5B19C6C9D8CC}" srcOrd="0" destOrd="0" parTransId="{4109CCA5-9777-46E4-99F4-4C81265138E0}" sibTransId="{D401A90E-64B8-45CA-AAFD-16C479DA4ABD}"/>
    <dgm:cxn modelId="{4BC2F428-2195-4FC4-96CF-8D0DA88A4E9D}" type="presOf" srcId="{7517E778-2043-46D1-BF26-82F27174AFC4}" destId="{8B4C8419-6402-4F06-AFAA-7734966268E8}" srcOrd="0" destOrd="0" presId="urn:microsoft.com/office/officeart/2005/8/layout/process5"/>
    <dgm:cxn modelId="{EDDBD7BE-8F6E-4645-B9D7-710333EF854E}" type="presOf" srcId="{6C99A995-8952-4BC1-9C25-857A2C89E48C}" destId="{5D8929D9-8ED3-40DB-903E-F74567A32F4F}" srcOrd="0" destOrd="0" presId="urn:microsoft.com/office/officeart/2005/8/layout/process5"/>
    <dgm:cxn modelId="{5343ED59-E128-4286-B141-F3252822565A}" srcId="{D52E47D4-677A-4FE2-986A-F170DA6BDBE1}" destId="{A89F5204-5DC5-4FAF-86F0-A6BB0D84CB79}" srcOrd="3" destOrd="0" parTransId="{3349F72B-BF08-4EA6-8919-57A240940289}" sibTransId="{486F7909-3520-4E4A-A1FF-B28824776314}"/>
    <dgm:cxn modelId="{E35D0445-AB0A-4F7B-8B25-CCDD3875A5CD}" srcId="{D52E47D4-677A-4FE2-986A-F170DA6BDBE1}" destId="{A5D78ED6-A38B-41D2-A19F-92337964108F}" srcOrd="4" destOrd="0" parTransId="{E3A58ACA-F999-4823-AA20-80244AF640F4}" sibTransId="{34344DF1-CF9B-49CF-AC73-5EABEB59A227}"/>
    <dgm:cxn modelId="{FE8A168E-D05B-4138-AD88-A976C085F007}" type="presOf" srcId="{A5D78ED6-A38B-41D2-A19F-92337964108F}" destId="{F8C1C7E7-86F7-4A67-9B02-2315D90F3C80}" srcOrd="0" destOrd="0" presId="urn:microsoft.com/office/officeart/2005/8/layout/process5"/>
    <dgm:cxn modelId="{4F258796-4048-48DF-B90A-CA1692A66AA0}" type="presOf" srcId="{D401A90E-64B8-45CA-AAFD-16C479DA4ABD}" destId="{CC0A1C77-0075-48DD-810F-774799CE61ED}" srcOrd="0" destOrd="0" presId="urn:microsoft.com/office/officeart/2005/8/layout/process5"/>
    <dgm:cxn modelId="{A840CEB7-FDEA-4EEB-8D5F-10FFF1D8CF07}" type="presParOf" srcId="{3FBF15A4-2A83-42F6-96D8-3F116E06E7F6}" destId="{D105EC42-BEE7-4DEA-AEA1-6DC4E43CA64C}" srcOrd="0" destOrd="0" presId="urn:microsoft.com/office/officeart/2005/8/layout/process5"/>
    <dgm:cxn modelId="{C28CA7D9-C84F-45D6-A8B0-85A8F9102E66}" type="presParOf" srcId="{3FBF15A4-2A83-42F6-96D8-3F116E06E7F6}" destId="{CC0A1C77-0075-48DD-810F-774799CE61ED}" srcOrd="1" destOrd="0" presId="urn:microsoft.com/office/officeart/2005/8/layout/process5"/>
    <dgm:cxn modelId="{BE2F51B6-4514-423F-A0D3-21A7DE47BE4B}" type="presParOf" srcId="{CC0A1C77-0075-48DD-810F-774799CE61ED}" destId="{95CC049A-E41A-4CC4-8CF0-69C5523A3DB8}" srcOrd="0" destOrd="0" presId="urn:microsoft.com/office/officeart/2005/8/layout/process5"/>
    <dgm:cxn modelId="{FECE1E5C-8C87-4058-ACA2-A22B9B38D1C6}" type="presParOf" srcId="{3FBF15A4-2A83-42F6-96D8-3F116E06E7F6}" destId="{BC7F95F0-D9D7-4CF1-91B3-16372E381DC9}" srcOrd="2" destOrd="0" presId="urn:microsoft.com/office/officeart/2005/8/layout/process5"/>
    <dgm:cxn modelId="{973314C0-E6E1-45BA-ABB6-A221511E6E41}" type="presParOf" srcId="{3FBF15A4-2A83-42F6-96D8-3F116E06E7F6}" destId="{5D8929D9-8ED3-40DB-903E-F74567A32F4F}" srcOrd="3" destOrd="0" presId="urn:microsoft.com/office/officeart/2005/8/layout/process5"/>
    <dgm:cxn modelId="{F4EE1A4F-158B-4985-8D90-06925DCB0FC5}" type="presParOf" srcId="{5D8929D9-8ED3-40DB-903E-F74567A32F4F}" destId="{5B71AF8A-D9D0-4A95-BA67-3EE3730AC408}" srcOrd="0" destOrd="0" presId="urn:microsoft.com/office/officeart/2005/8/layout/process5"/>
    <dgm:cxn modelId="{D86E2C28-7F76-4DB8-A5A1-4DD6D74500FD}" type="presParOf" srcId="{3FBF15A4-2A83-42F6-96D8-3F116E06E7F6}" destId="{723EB9B1-4812-4DEC-A0A9-37A92EECC90D}" srcOrd="4" destOrd="0" presId="urn:microsoft.com/office/officeart/2005/8/layout/process5"/>
    <dgm:cxn modelId="{BA437E28-64A2-4FE9-9E02-78DA5F62DAE3}" type="presParOf" srcId="{3FBF15A4-2A83-42F6-96D8-3F116E06E7F6}" destId="{8B4C8419-6402-4F06-AFAA-7734966268E8}" srcOrd="5" destOrd="0" presId="urn:microsoft.com/office/officeart/2005/8/layout/process5"/>
    <dgm:cxn modelId="{866DD89F-C453-4480-ADC7-CCD313A6D291}" type="presParOf" srcId="{8B4C8419-6402-4F06-AFAA-7734966268E8}" destId="{BEFF2740-87DF-48D7-8250-93F3C74FCC98}" srcOrd="0" destOrd="0" presId="urn:microsoft.com/office/officeart/2005/8/layout/process5"/>
    <dgm:cxn modelId="{C251310F-BA9C-43B5-BDA9-9C7DC307C6AB}" type="presParOf" srcId="{3FBF15A4-2A83-42F6-96D8-3F116E06E7F6}" destId="{26957D20-9D61-4C57-A6CF-48FECFD21DCB}" srcOrd="6" destOrd="0" presId="urn:microsoft.com/office/officeart/2005/8/layout/process5"/>
    <dgm:cxn modelId="{C775418F-806A-445F-A406-7B90A1CB5464}" type="presParOf" srcId="{3FBF15A4-2A83-42F6-96D8-3F116E06E7F6}" destId="{8C854D6A-6F7D-4F32-A5B2-EC1BFC0970F7}" srcOrd="7" destOrd="0" presId="urn:microsoft.com/office/officeart/2005/8/layout/process5"/>
    <dgm:cxn modelId="{F3A552A7-7965-4BC5-A457-61564C3A16AB}" type="presParOf" srcId="{8C854D6A-6F7D-4F32-A5B2-EC1BFC0970F7}" destId="{2AC5C35A-6B2E-4BC2-9309-CFB178E88008}" srcOrd="0" destOrd="0" presId="urn:microsoft.com/office/officeart/2005/8/layout/process5"/>
    <dgm:cxn modelId="{A1A70129-3FAE-486C-8A61-DE9D717185D2}" type="presParOf" srcId="{3FBF15A4-2A83-42F6-96D8-3F116E06E7F6}" destId="{F8C1C7E7-86F7-4A67-9B02-2315D90F3C8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5EC42-BEE7-4DEA-AEA1-6DC4E43CA64C}">
      <dsp:nvSpPr>
        <dsp:cNvPr id="0" name=""/>
        <dsp:cNvSpPr/>
      </dsp:nvSpPr>
      <dsp:spPr>
        <a:xfrm>
          <a:off x="449666" y="2562"/>
          <a:ext cx="5886656" cy="5886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Получение отдельных фрагментов объекта</a:t>
          </a:r>
          <a:endParaRPr lang="ru-RU" sz="1500" kern="1200" dirty="0"/>
        </a:p>
      </dsp:txBody>
      <dsp:txXfrm>
        <a:off x="466907" y="19803"/>
        <a:ext cx="5852174" cy="554157"/>
      </dsp:txXfrm>
    </dsp:sp>
    <dsp:sp modelId="{CC0A1C77-0075-48DD-810F-774799CE61ED}">
      <dsp:nvSpPr>
        <dsp:cNvPr id="0" name=""/>
        <dsp:cNvSpPr/>
      </dsp:nvSpPr>
      <dsp:spPr>
        <a:xfrm rot="5400000">
          <a:off x="3320687" y="659875"/>
          <a:ext cx="203987" cy="24330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 rot="-5400000">
        <a:off x="3349690" y="679533"/>
        <a:ext cx="145982" cy="142791"/>
      </dsp:txXfrm>
    </dsp:sp>
    <dsp:sp modelId="{BC7F95F0-D9D7-4CF1-91B3-16372E381DC9}">
      <dsp:nvSpPr>
        <dsp:cNvPr id="0" name=""/>
        <dsp:cNvSpPr/>
      </dsp:nvSpPr>
      <dsp:spPr>
        <a:xfrm>
          <a:off x="569856" y="983627"/>
          <a:ext cx="5766465" cy="5886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Предварительная обработка фрагментов (Удаление шумов и ложной геометрии)</a:t>
          </a:r>
          <a:endParaRPr lang="ru-RU" sz="1500" kern="1200" dirty="0"/>
        </a:p>
      </dsp:txBody>
      <dsp:txXfrm>
        <a:off x="587097" y="1000868"/>
        <a:ext cx="5731983" cy="554157"/>
      </dsp:txXfrm>
    </dsp:sp>
    <dsp:sp modelId="{5D8929D9-8ED3-40DB-903E-F74567A32F4F}">
      <dsp:nvSpPr>
        <dsp:cNvPr id="0" name=""/>
        <dsp:cNvSpPr/>
      </dsp:nvSpPr>
      <dsp:spPr>
        <a:xfrm rot="5400000">
          <a:off x="3309164" y="1640940"/>
          <a:ext cx="208678" cy="24330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 rot="-5400000">
        <a:off x="3340512" y="1658254"/>
        <a:ext cx="145982" cy="146075"/>
      </dsp:txXfrm>
    </dsp:sp>
    <dsp:sp modelId="{723EB9B1-4812-4DEC-A0A9-37A92EECC90D}">
      <dsp:nvSpPr>
        <dsp:cNvPr id="0" name=""/>
        <dsp:cNvSpPr/>
      </dsp:nvSpPr>
      <dsp:spPr>
        <a:xfrm>
          <a:off x="384092" y="1964692"/>
          <a:ext cx="5977728" cy="5886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Объединение фрагментов в единую модель</a:t>
          </a:r>
          <a:endParaRPr lang="ru-RU" sz="1500" kern="1200" dirty="0"/>
        </a:p>
      </dsp:txBody>
      <dsp:txXfrm>
        <a:off x="401333" y="1981933"/>
        <a:ext cx="5943246" cy="554157"/>
      </dsp:txXfrm>
    </dsp:sp>
    <dsp:sp modelId="{8B4C8419-6402-4F06-AFAA-7734966268E8}">
      <dsp:nvSpPr>
        <dsp:cNvPr id="0" name=""/>
        <dsp:cNvSpPr/>
      </dsp:nvSpPr>
      <dsp:spPr>
        <a:xfrm rot="5400000">
          <a:off x="3272420" y="2638387"/>
          <a:ext cx="225956" cy="24330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 rot="-5400000">
        <a:off x="3312407" y="2647062"/>
        <a:ext cx="145982" cy="158169"/>
      </dsp:txXfrm>
    </dsp:sp>
    <dsp:sp modelId="{26957D20-9D61-4C57-A6CF-48FECFD21DCB}">
      <dsp:nvSpPr>
        <dsp:cNvPr id="0" name=""/>
        <dsp:cNvSpPr/>
      </dsp:nvSpPr>
      <dsp:spPr>
        <a:xfrm>
          <a:off x="890468" y="2979533"/>
          <a:ext cx="5015381" cy="5886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Постобработка модели (сглаживание, зашивка дыр, упрощение)</a:t>
          </a:r>
          <a:endParaRPr lang="ru-RU" sz="1500" kern="1200" dirty="0"/>
        </a:p>
      </dsp:txBody>
      <dsp:txXfrm>
        <a:off x="907709" y="2996774"/>
        <a:ext cx="4980899" cy="554157"/>
      </dsp:txXfrm>
    </dsp:sp>
    <dsp:sp modelId="{8C854D6A-6F7D-4F32-A5B2-EC1BFC0970F7}">
      <dsp:nvSpPr>
        <dsp:cNvPr id="0" name=""/>
        <dsp:cNvSpPr/>
      </dsp:nvSpPr>
      <dsp:spPr>
        <a:xfrm rot="5400000">
          <a:off x="3308342" y="3586615"/>
          <a:ext cx="153164" cy="24330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/>
        </a:p>
      </dsp:txBody>
      <dsp:txXfrm rot="-5400000">
        <a:off x="3311934" y="3631685"/>
        <a:ext cx="145982" cy="107215"/>
      </dsp:txXfrm>
    </dsp:sp>
    <dsp:sp modelId="{F8C1C7E7-86F7-4A67-9B02-2315D90F3C80}">
      <dsp:nvSpPr>
        <dsp:cNvPr id="0" name=""/>
        <dsp:cNvSpPr/>
      </dsp:nvSpPr>
      <dsp:spPr>
        <a:xfrm>
          <a:off x="742141" y="3857027"/>
          <a:ext cx="5258568" cy="5886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Экспорт в </a:t>
          </a:r>
          <a:r>
            <a:rPr lang="en-US" sz="1500" kern="1200" dirty="0" smtClean="0"/>
            <a:t>CAD-</a:t>
          </a:r>
          <a:r>
            <a:rPr lang="ru-RU" sz="1500" kern="1200" dirty="0" smtClean="0"/>
            <a:t>системы или системы </a:t>
          </a:r>
          <a:r>
            <a:rPr lang="en-US" sz="1500" kern="1200" dirty="0" smtClean="0"/>
            <a:t>3D </a:t>
          </a:r>
          <a:r>
            <a:rPr lang="ru-RU" sz="1500" kern="1200" dirty="0" smtClean="0"/>
            <a:t>моделирования</a:t>
          </a:r>
          <a:endParaRPr lang="ru-RU" sz="1500" kern="1200" dirty="0"/>
        </a:p>
      </dsp:txBody>
      <dsp:txXfrm>
        <a:off x="759382" y="3874268"/>
        <a:ext cx="5224086" cy="554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796AF71-E64A-476B-A0C4-5387B414300E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86E9-8DB3-4FA2-8109-CC9CDC1FF0E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8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F71-E64A-476B-A0C4-5387B414300E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86E9-8DB3-4FA2-8109-CC9CDC1FF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6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F71-E64A-476B-A0C4-5387B414300E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86E9-8DB3-4FA2-8109-CC9CDC1FF0E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3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F71-E64A-476B-A0C4-5387B414300E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86E9-8DB3-4FA2-8109-CC9CDC1FF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17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F71-E64A-476B-A0C4-5387B414300E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86E9-8DB3-4FA2-8109-CC9CDC1FF0E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78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F71-E64A-476B-A0C4-5387B414300E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86E9-8DB3-4FA2-8109-CC9CDC1FF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87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F71-E64A-476B-A0C4-5387B414300E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86E9-8DB3-4FA2-8109-CC9CDC1FF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10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F71-E64A-476B-A0C4-5387B414300E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86E9-8DB3-4FA2-8109-CC9CDC1FF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57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F71-E64A-476B-A0C4-5387B414300E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86E9-8DB3-4FA2-8109-CC9CDC1FF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2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F71-E64A-476B-A0C4-5387B414300E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86E9-8DB3-4FA2-8109-CC9CDC1FF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23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F71-E64A-476B-A0C4-5387B414300E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86E9-8DB3-4FA2-8109-CC9CDC1FF0E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4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96AF71-E64A-476B-A0C4-5387B414300E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95D86E9-8DB3-4FA2-8109-CC9CDC1FF0E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29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8032" y="5013010"/>
            <a:ext cx="5829300" cy="1463040"/>
          </a:xfrm>
        </p:spPr>
        <p:txBody>
          <a:bodyPr>
            <a:normAutofit fontScale="90000"/>
          </a:bodyPr>
          <a:lstStyle/>
          <a:p>
            <a:r>
              <a:rPr lang="ru-RU" sz="6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sz="6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ru-RU" sz="6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-сканеры</a:t>
            </a:r>
            <a:endParaRPr lang="ru-RU" sz="6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26746" y="5260980"/>
            <a:ext cx="2817254" cy="763900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Выполнила Захарова Д.А.</a:t>
            </a:r>
          </a:p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Руководитель </a:t>
            </a:r>
            <a:r>
              <a:rPr lang="ru-RU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Гагарский</a:t>
            </a:r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К.Н.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050405" y="6432675"/>
            <a:ext cx="1345843" cy="381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КИРОВ, 2017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34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829994" cy="1499616"/>
          </a:xfrm>
        </p:spPr>
        <p:txBody>
          <a:bodyPr/>
          <a:lstStyle/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Модулированный свет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2" descr="http://bourabai.kz/signals/img/Image89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66" y="4364583"/>
            <a:ext cx="7464425" cy="14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27546" y="2084832"/>
            <a:ext cx="86253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При использовании </a:t>
            </a:r>
            <a:r>
              <a:rPr lang="ru-RU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3D-сканеров</a:t>
            </a: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на основе модулированного света световой луч, направленный на объект, постоянно меняется. Зачастую смена света проходит по синусоиде. Камера фиксирует отражённый свет и определяет расстояние до объекта, учитывая путь, который преодолел луч света. Модулированный свет позволяет сканеру игнорировать свет от других источников, кроме лазера, что позволяет избежать помех.</a:t>
            </a:r>
          </a:p>
        </p:txBody>
      </p:sp>
    </p:spTree>
    <p:extLst>
      <p:ext uri="{BB962C8B-B14F-4D97-AF65-F5344CB8AC3E}">
        <p14:creationId xmlns:p14="http://schemas.microsoft.com/office/powerpoint/2010/main" val="35574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95" y="585216"/>
            <a:ext cx="7778495" cy="1499616"/>
          </a:xfrm>
        </p:spPr>
        <p:txBody>
          <a:bodyPr/>
          <a:lstStyle/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Компьютерная томография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2" descr="http://vredena.ru/wp-content/uploads/2014/01/spiral_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10293"/>
            <a:ext cx="51435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3D сканер, 3D сканирование, 3D печа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94" y="3810293"/>
            <a:ext cx="3006597" cy="273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23824" y="2174839"/>
            <a:ext cx="7922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Компьютерная томография (КТ) – специальный медицинский метод визуализации, который создаёт трехмерное изображение внутреннего пространства объекта, используя большую серию двухмерных рентгеновских снимков.</a:t>
            </a:r>
          </a:p>
        </p:txBody>
      </p:sp>
    </p:spTree>
    <p:extLst>
      <p:ext uri="{BB962C8B-B14F-4D97-AF65-F5344CB8AC3E}">
        <p14:creationId xmlns:p14="http://schemas.microsoft.com/office/powerpoint/2010/main" val="6491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95" y="585216"/>
            <a:ext cx="7844681" cy="1499616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Бесконтактные </a:t>
            </a:r>
            <a:r>
              <a:rPr lang="en-US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3D-</a:t>
            </a:r>
            <a:r>
              <a:rPr lang="ru-RU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сканеры:</a:t>
            </a:r>
            <a:br>
              <a:rPr lang="ru-RU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пассивные</a:t>
            </a:r>
            <a:endParaRPr lang="ru-RU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534" y="2084832"/>
            <a:ext cx="8021062" cy="4023360"/>
          </a:xfrm>
        </p:spPr>
        <p:txBody>
          <a:bodyPr/>
          <a:lstStyle/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Пассивные сканеры не излучают свет, вместо этого они используют отраженный свет из окружающего пространства. Большинство сканеров этого типа предназначены для обнаружения видимого света, ведь это наиболее доступный вид окружающего излучения.</a:t>
            </a:r>
          </a:p>
          <a:p>
            <a:endParaRPr lang="ru-RU" dirty="0"/>
          </a:p>
        </p:txBody>
      </p:sp>
      <p:pic>
        <p:nvPicPr>
          <p:cNvPr id="4" name="Picture 2" descr="http://www.rusnauka.com/35_NOBG_2013/Informatica/1_151432.doc.files/imag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056" y="3584448"/>
            <a:ext cx="4172403" cy="30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6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Процесс получения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3D </a:t>
            </a:r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модели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610120"/>
              </p:ext>
            </p:extLst>
          </p:nvPr>
        </p:nvGraphicFramePr>
        <p:xfrm>
          <a:off x="1271450" y="2084832"/>
          <a:ext cx="7240438" cy="451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17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Применение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9520" y="2055907"/>
            <a:ext cx="6117717" cy="4023360"/>
          </a:xfrm>
        </p:spPr>
        <p:txBody>
          <a:bodyPr/>
          <a:lstStyle/>
          <a:p>
            <a:r>
              <a:rPr lang="ru-RU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Строительная промышленность</a:t>
            </a:r>
          </a:p>
          <a:p>
            <a:r>
              <a:rPr lang="ru-RU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Индустрия развлечений</a:t>
            </a:r>
          </a:p>
          <a:p>
            <a:r>
              <a:rPr lang="ru-RU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Сохранение культурных наследий</a:t>
            </a:r>
          </a:p>
          <a:p>
            <a:r>
              <a:rPr lang="ru-RU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Применение в медицине</a:t>
            </a:r>
          </a:p>
          <a:p>
            <a:r>
              <a:rPr lang="ru-RU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Обеспечение качества и промышленная метрология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2" descr="ZSc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238" y="158568"/>
            <a:ext cx="2126107" cy="147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ZSc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237" y="1680890"/>
            <a:ext cx="2126107" cy="159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ZSc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865" y="3348449"/>
            <a:ext cx="22288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Разрешени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78" y="4857533"/>
            <a:ext cx="29146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Zsc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981" y="4892222"/>
            <a:ext cx="261870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Анализ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5" y="4892222"/>
            <a:ext cx="237744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95" y="585216"/>
            <a:ext cx="7870937" cy="1499616"/>
          </a:xfrm>
        </p:spPr>
        <p:txBody>
          <a:bodyPr/>
          <a:lstStyle/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Спасибо за внимание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2" descr="http://make-3d.ru/wp-content/uploads/2016/04/3d-scan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53" y="1713702"/>
            <a:ext cx="6400800" cy="479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96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8375904" cy="1499616"/>
          </a:xfrm>
        </p:spPr>
        <p:txBody>
          <a:bodyPr/>
          <a:lstStyle/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Что такое 3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D-</a:t>
            </a:r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сканер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3593" y="1940270"/>
            <a:ext cx="8193804" cy="4023360"/>
          </a:xfrm>
        </p:spPr>
        <p:txBody>
          <a:bodyPr/>
          <a:lstStyle/>
          <a:p>
            <a:r>
              <a:rPr lang="ru-RU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3D-сканер</a:t>
            </a:r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устройство</a:t>
            </a: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которое анализирует определённый физический объект или же пространство, чтобы получить данные о форме предмета и, по возможности, о его внешнем виде (к примеру, о цвете). Собранные данные в дальнейшем применяются для создания цифровой трехмерной модели этого объекта</a:t>
            </a:r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Интерфейсы, применяемые в данной технологии –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USB </a:t>
            </a:r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HDMI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6" descr="http://3d.vydr.ru/fs/a_scaner/5_pic_zscanner700pxwhitebg2_resiz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856" y="3951950"/>
            <a:ext cx="1980834" cy="187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smileexpo.ru/public/userfiles/news/1408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20" y="3584448"/>
            <a:ext cx="4592680" cy="312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5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8375904" cy="1499616"/>
          </a:xfrm>
        </p:spPr>
        <p:txBody>
          <a:bodyPr/>
          <a:lstStyle/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Функциональные возможности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4884" y="2007325"/>
            <a:ext cx="7984019" cy="4023360"/>
          </a:xfrm>
        </p:spPr>
        <p:txBody>
          <a:bodyPr/>
          <a:lstStyle/>
          <a:p>
            <a:r>
              <a:rPr lang="ru-RU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Цель 3</a:t>
            </a:r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 </a:t>
            </a:r>
            <a:r>
              <a:rPr lang="ru-RU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сканирования</a:t>
            </a: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создание облака точек геометрических образцов на поверхности </a:t>
            </a:r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объекта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6" name="Picture 2" descr="Картинки по запросу облако точе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3091"/>
            <a:ext cx="5077097" cy="380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облако точе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17" y="2963091"/>
            <a:ext cx="3320886" cy="3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7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8044978" cy="149961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Классификация по используемым технологиям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682497" y="2458296"/>
            <a:ext cx="1818350" cy="492905"/>
          </a:xfrm>
        </p:spPr>
        <p:txBody>
          <a:bodyPr/>
          <a:lstStyle/>
          <a:p>
            <a:r>
              <a:rPr lang="ru-RU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Контактные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65223" y="23498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Бесконтактные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Активные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Пассивные</a:t>
            </a:r>
          </a:p>
        </p:txBody>
      </p:sp>
      <p:cxnSp>
        <p:nvCxnSpPr>
          <p:cNvPr id="8" name="Прямая со стрелкой 7"/>
          <p:cNvCxnSpPr>
            <a:stCxn id="2" idx="2"/>
          </p:cNvCxnSpPr>
          <p:nvPr/>
        </p:nvCxnSpPr>
        <p:spPr>
          <a:xfrm flipH="1">
            <a:off x="2873830" y="2084832"/>
            <a:ext cx="1916755" cy="30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2" idx="2"/>
          </p:cNvCxnSpPr>
          <p:nvPr/>
        </p:nvCxnSpPr>
        <p:spPr>
          <a:xfrm>
            <a:off x="4790585" y="2084832"/>
            <a:ext cx="1766968" cy="25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ntack-3d-sc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8" y="3365463"/>
            <a:ext cx="3789408" cy="284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3d sc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81" y="3365463"/>
            <a:ext cx="3641362" cy="273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4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8375904" cy="1499616"/>
          </a:xfrm>
        </p:spPr>
        <p:txBody>
          <a:bodyPr/>
          <a:lstStyle/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Контактные 3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D-</a:t>
            </a:r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сканеры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365" y="2019630"/>
            <a:ext cx="5931218" cy="4838370"/>
          </a:xfrm>
        </p:spPr>
        <p:txBody>
          <a:bodyPr/>
          <a:lstStyle/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Контактные </a:t>
            </a:r>
            <a:r>
              <a:rPr lang="ru-RU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3D-сканеры</a:t>
            </a: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исследуют (зондируют) объект непосредственно через физический контакт</a:t>
            </a:r>
          </a:p>
          <a:p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fontAlgn="base"/>
            <a:r>
              <a:rPr lang="ru-RU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Механизм сканера бывает трёх различных форм: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fontAlgn="base"/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Каретка с фиксированной измерительной рукой, расположенной перпендикулярно, а измерение по осям происходит, пока рука скользит вдоль каретки. </a:t>
            </a:r>
          </a:p>
          <a:p>
            <a:pPr lvl="1" fontAlgn="base"/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Манипулятор с фиксированными составляющими и с высокоточными угловыми датчиками. </a:t>
            </a:r>
          </a:p>
          <a:p>
            <a:pPr lvl="1" fontAlgn="base"/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Одновременное использование предыдущих двух методов. </a:t>
            </a:r>
          </a:p>
          <a:p>
            <a:endParaRPr lang="ru-RU" dirty="0"/>
          </a:p>
        </p:txBody>
      </p:sp>
      <p:pic>
        <p:nvPicPr>
          <p:cNvPr id="4" name="Picture 2" descr="3D сканер, 3D сканирование, 3D печат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88" y="1719946"/>
            <a:ext cx="2132481" cy="297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vbydyshee.ru/wp-content/uploads/2014/11/946c359e8d3fc80246ddf740d15_html_m33b40b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253" y="4849698"/>
            <a:ext cx="2908349" cy="196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9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1445" y="585216"/>
            <a:ext cx="8502555" cy="1499616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Бесконтактные </a:t>
            </a:r>
            <a:r>
              <a:rPr lang="en-US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3D-</a:t>
            </a:r>
            <a:r>
              <a:rPr lang="ru-RU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сканеры:</a:t>
            </a:r>
            <a:br>
              <a:rPr lang="ru-RU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Активные</a:t>
            </a:r>
            <a:endParaRPr lang="ru-RU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1446" y="1924334"/>
            <a:ext cx="7880002" cy="4385026"/>
          </a:xfrm>
        </p:spPr>
        <p:txBody>
          <a:bodyPr/>
          <a:lstStyle/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Активные сканеры используют определённые виды излучения или просто свет и сканируют объект через отражение света или прохождение излучения через объект или среду. В таких устройствах применяется свет, ультразвук или рентгеновские лучи.</a:t>
            </a:r>
          </a:p>
          <a:p>
            <a:endParaRPr lang="ru-RU" dirty="0"/>
          </a:p>
        </p:txBody>
      </p:sp>
      <p:pic>
        <p:nvPicPr>
          <p:cNvPr id="4" name="Picture 4" descr="http://tphp.ru/wp-content/uploads/2013/04/131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176" y="3423950"/>
            <a:ext cx="4585648" cy="321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1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8375904" cy="1499616"/>
          </a:xfrm>
        </p:spPr>
        <p:txBody>
          <a:bodyPr/>
          <a:lstStyle/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Времяпролетные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760" y="1908429"/>
            <a:ext cx="4683912" cy="4697087"/>
          </a:xfrm>
        </p:spPr>
        <p:txBody>
          <a:bodyPr>
            <a:normAutofit/>
          </a:bodyPr>
          <a:lstStyle/>
          <a:p>
            <a:pPr lvl="1"/>
            <a: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 основе этого типа сканера лежит </a:t>
            </a:r>
            <a:r>
              <a:rPr lang="ru-RU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времяпролётный</a:t>
            </a:r>
            <a: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лазерный дальномер. В свою очередь, лазерный дальномер определяет расстояние до поверхности объекта, исходя из времени пролёта лазера туда и обратно</a:t>
            </a:r>
          </a:p>
          <a:p>
            <a:pPr lvl="1"/>
            <a: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Если (t) – это время полёта луча лазера туда-обратно, тогда расстояние будет равно  (c*t\2).</a:t>
            </a:r>
          </a:p>
          <a:p>
            <a:pPr lvl="1"/>
            <a: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3,3 пикосекунды (приблизительно) необходимо для того, чтобы лазер преодолел 1 миллиметр.</a:t>
            </a:r>
          </a:p>
          <a:p>
            <a:pPr marL="457200" lvl="1" indent="0">
              <a:buNone/>
            </a:pPr>
            <a: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Оптимально подходят для работы на очень больших расстояниях вплоть до нескольких километров</a:t>
            </a:r>
          </a:p>
          <a:p>
            <a:pPr marL="457200" lvl="1" indent="0">
              <a:buNone/>
            </a:pPr>
            <a: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 Точность измерений</a:t>
            </a:r>
          </a:p>
          <a:p>
            <a:endParaRPr lang="ru-RU" dirty="0"/>
          </a:p>
        </p:txBody>
      </p:sp>
      <p:pic>
        <p:nvPicPr>
          <p:cNvPr id="4" name="Picture 2" descr="http://www.kit-e.ru/assets/images/0607/62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72" y="2508930"/>
            <a:ext cx="3637742" cy="284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9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Триангуляционные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194" y="2194308"/>
            <a:ext cx="5445457" cy="2268510"/>
          </a:xfrm>
        </p:spPr>
        <p:txBody>
          <a:bodyPr>
            <a:normAutofit/>
          </a:bodyPr>
          <a:lstStyle/>
          <a:p>
            <a:pPr lvl="1"/>
            <a:r>
              <a:rPr lang="ru-RU" sz="20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Облако точек создаётся с помощью </a:t>
            </a:r>
            <a:r>
              <a:rPr lang="ru-RU" sz="20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триангуляциии</a:t>
            </a:r>
            <a:r>
              <a:rPr lang="ru-RU" sz="20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лазерной полосой.</a:t>
            </a:r>
            <a:endParaRPr lang="ru-RU" sz="20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Диапазон их действия составляет лишь несколько метров, а вот точность относительно высока. Такие устройства могут измерить расстояние с точностью до десятков микрометров.</a:t>
            </a:r>
          </a:p>
          <a:p>
            <a:endParaRPr lang="ru-RU" dirty="0"/>
          </a:p>
        </p:txBody>
      </p:sp>
      <p:pic>
        <p:nvPicPr>
          <p:cNvPr id="4" name="Picture 2" descr="3D сканер, 3D сканирование, 3D печат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869" y="1839417"/>
            <a:ext cx="3435768" cy="387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3D сканер, 3D сканирование, 3D печа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18" y="4572294"/>
            <a:ext cx="2286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can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82" y="4600151"/>
            <a:ext cx="3310836" cy="17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6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95" y="585216"/>
            <a:ext cx="8054759" cy="1499616"/>
          </a:xfrm>
        </p:spPr>
        <p:txBody>
          <a:bodyPr/>
          <a:lstStyle/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Структурированный свет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2" descr="https://i.ytimg.com/vi/YH-ehE6NVFM/sd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620" y="2061846"/>
            <a:ext cx="2925235" cy="219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can-touch.ru/wp-content/uploads/2016/03/%D1%81%D0%BA%D0%B0%D0%BD%D0%B8%D1%80%D0%BE%D0%B2%D0%B0%D0%BD%D0%B8%D0%B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32" y="4559404"/>
            <a:ext cx="4832166" cy="216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4198" y="2061846"/>
            <a:ext cx="5084064" cy="4023360"/>
          </a:xfrm>
        </p:spPr>
        <p:txBody>
          <a:bodyPr>
            <a:normAutofit/>
          </a:bodyPr>
          <a:lstStyle/>
          <a:p>
            <a:pPr lvl="1"/>
            <a:r>
              <a:rPr lang="ru-RU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представляют </a:t>
            </a: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собой проекцию световой сетки непосредственно на объект, деформация этого рисунка и представляет собой модель сканируемого </a:t>
            </a:r>
            <a:r>
              <a:rPr lang="ru-RU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предмета</a:t>
            </a:r>
          </a:p>
          <a:p>
            <a:pPr lvl="1"/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Преимущество </a:t>
            </a:r>
            <a:r>
              <a:rPr lang="ru-RU" sz="20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3D-сканеров</a:t>
            </a: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использующих структурированный свет, в их скорости и точности работы</a:t>
            </a:r>
          </a:p>
        </p:txBody>
      </p:sp>
      <p:pic>
        <p:nvPicPr>
          <p:cNvPr id="2050" name="Picture 2" descr="scan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4" y="4627999"/>
            <a:ext cx="3842318" cy="193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</TotalTime>
  <Words>355</Words>
  <Application>Microsoft Office PowerPoint</Application>
  <PresentationFormat>Экран (4:3)</PresentationFormat>
  <Paragraphs>53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 Unicode MS</vt:lpstr>
      <vt:lpstr>Arial</vt:lpstr>
      <vt:lpstr>Calibri</vt:lpstr>
      <vt:lpstr>Tw Cen MT</vt:lpstr>
      <vt:lpstr>Tw Cen MT Condensed</vt:lpstr>
      <vt:lpstr>Wingdings 3</vt:lpstr>
      <vt:lpstr>Интеграл</vt:lpstr>
      <vt:lpstr>3D-сканеры</vt:lpstr>
      <vt:lpstr>Что такое 3D-сканер</vt:lpstr>
      <vt:lpstr>Функциональные возможности</vt:lpstr>
      <vt:lpstr>Классификация по используемым технологиям</vt:lpstr>
      <vt:lpstr>Контактные 3D-сканеры</vt:lpstr>
      <vt:lpstr>Бесконтактные 3D-сканеры: Активные</vt:lpstr>
      <vt:lpstr>Времяпролетные</vt:lpstr>
      <vt:lpstr>Триангуляционные</vt:lpstr>
      <vt:lpstr>Структурированный свет</vt:lpstr>
      <vt:lpstr>Модулированный свет</vt:lpstr>
      <vt:lpstr>Компьютерная томография</vt:lpstr>
      <vt:lpstr>Бесконтактные 3D-сканеры: пассивные</vt:lpstr>
      <vt:lpstr>Процесс получения 3D модели</vt:lpstr>
      <vt:lpstr>Применение</vt:lpstr>
      <vt:lpstr>Спасибо за внимание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Русов Вячеслав</dc:creator>
  <cp:lastModifiedBy>Дарья Захарова</cp:lastModifiedBy>
  <cp:revision>30</cp:revision>
  <dcterms:created xsi:type="dcterms:W3CDTF">2017-12-03T13:01:04Z</dcterms:created>
  <dcterms:modified xsi:type="dcterms:W3CDTF">2017-12-17T17:17:17Z</dcterms:modified>
</cp:coreProperties>
</file>