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 Relay </a:t>
            </a:r>
            <a:r>
              <a:rPr lang="ru-RU" dirty="0" smtClean="0"/>
              <a:t>и </a:t>
            </a:r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группы ИВТ-42 </a:t>
            </a:r>
            <a:r>
              <a:rPr lang="ru-RU" dirty="0" err="1" smtClean="0"/>
              <a:t>Щесняк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9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ячейки АТМ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911" y="1978959"/>
            <a:ext cx="5564189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Ячейка состоит из двух частей: поле заголовка занимает 5 байт и ещё 48 байт занимает поле </a:t>
            </a:r>
            <a:r>
              <a:rPr lang="ru-RU" dirty="0" smtClean="0"/>
              <a:t>данных.</a:t>
            </a:r>
          </a:p>
          <a:p>
            <a:pPr marL="0" indent="0">
              <a:buNone/>
            </a:pPr>
            <a:r>
              <a:rPr lang="ru-RU" dirty="0"/>
              <a:t>В заголовке ячейки содержатся следующие поля: </a:t>
            </a:r>
          </a:p>
          <a:p>
            <a:r>
              <a:rPr lang="ru-RU" dirty="0" smtClean="0"/>
              <a:t>Идентификатор виртуального пути</a:t>
            </a:r>
            <a:r>
              <a:rPr lang="en-US" dirty="0" smtClean="0"/>
              <a:t>(VPI</a:t>
            </a:r>
            <a:r>
              <a:rPr lang="en-US" dirty="0"/>
              <a:t>) </a:t>
            </a:r>
          </a:p>
          <a:p>
            <a:r>
              <a:rPr lang="ru-RU" dirty="0" smtClean="0"/>
              <a:t>Идентификатор виртуального канала</a:t>
            </a:r>
            <a:r>
              <a:rPr lang="en-US" dirty="0" smtClean="0"/>
              <a:t>(VCI</a:t>
            </a:r>
            <a:r>
              <a:rPr lang="en-US" dirty="0"/>
              <a:t>) </a:t>
            </a:r>
          </a:p>
          <a:p>
            <a:r>
              <a:rPr lang="ru-RU" dirty="0" smtClean="0"/>
              <a:t>Поле типа данных </a:t>
            </a:r>
            <a:r>
              <a:rPr lang="en-US" dirty="0" smtClean="0"/>
              <a:t>(PT</a:t>
            </a:r>
            <a:r>
              <a:rPr lang="en-US" dirty="0"/>
              <a:t>) </a:t>
            </a:r>
          </a:p>
          <a:p>
            <a:r>
              <a:rPr lang="ru-RU" dirty="0" smtClean="0"/>
              <a:t>Бит понижения приоритета </a:t>
            </a:r>
            <a:r>
              <a:rPr lang="en-US" dirty="0" smtClean="0"/>
              <a:t>(CLP</a:t>
            </a:r>
            <a:r>
              <a:rPr lang="en-US" dirty="0"/>
              <a:t>) </a:t>
            </a:r>
          </a:p>
          <a:p>
            <a:r>
              <a:rPr lang="ru-RU" dirty="0" smtClean="0"/>
              <a:t>Поле контрольной суммы </a:t>
            </a:r>
            <a:r>
              <a:rPr lang="en-US" dirty="0" smtClean="0"/>
              <a:t>(HEC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1514474"/>
            <a:ext cx="54292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783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Преимущества:</a:t>
            </a:r>
          </a:p>
          <a:p>
            <a:r>
              <a:rPr lang="ru-RU" dirty="0"/>
              <a:t>одно из важнейших достоинств АТМ является обеспечение высокой скорости передачи информации;</a:t>
            </a:r>
          </a:p>
          <a:p>
            <a:r>
              <a:rPr lang="ru-RU" dirty="0"/>
              <a:t>АТМ устраняет различия между локальными и глобальными сетями, превращая их в единую интегрированную сеть;</a:t>
            </a:r>
          </a:p>
          <a:p>
            <a:r>
              <a:rPr lang="ru-RU" dirty="0"/>
              <a:t>стандарты АТМ обеспечивают передачу разнородного трафика (цифровых, голосовых и мультимедийных данных) по одним и тем же системам и линиям связи.</a:t>
            </a:r>
          </a:p>
          <a:p>
            <a:pPr marL="0" indent="0">
              <a:buNone/>
            </a:pPr>
            <a:r>
              <a:rPr lang="ru-RU" b="1" dirty="0"/>
              <a:t>Недостатки:</a:t>
            </a:r>
          </a:p>
          <a:p>
            <a:r>
              <a:rPr lang="ru-RU" dirty="0"/>
              <a:t>высокая стоимость оборудования, поэтому технологии АТМ тормозится наличием более дешевых технологий;</a:t>
            </a:r>
          </a:p>
          <a:p>
            <a:r>
              <a:rPr lang="ru-RU" dirty="0"/>
              <a:t>высокие требования к качеству линий передачи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1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relay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40218"/>
            <a:ext cx="6516689" cy="4195481"/>
          </a:xfrm>
        </p:spPr>
        <p:txBody>
          <a:bodyPr/>
          <a:lstStyle/>
          <a:p>
            <a:r>
              <a:rPr lang="en-US" b="1" dirty="0"/>
              <a:t>Frame relay</a:t>
            </a:r>
            <a:r>
              <a:rPr lang="ru-RU" dirty="0"/>
              <a:t>— протокол канального уровня сетевой модели OSI. Максимальная скорость, допускаемая протоколом FR — 34,368 мегабит/сек (каналы E3). Коммутация: точка-точка.</a:t>
            </a:r>
          </a:p>
          <a:p>
            <a:r>
              <a:rPr lang="ru-RU" dirty="0" err="1"/>
              <a:t>Frame</a:t>
            </a:r>
            <a:r>
              <a:rPr lang="ru-RU" dirty="0"/>
              <a:t> </a:t>
            </a:r>
            <a:r>
              <a:rPr lang="ru-RU" dirty="0" err="1"/>
              <a:t>Relay</a:t>
            </a:r>
            <a:r>
              <a:rPr lang="ru-RU" dirty="0"/>
              <a:t> был создан в начале 1990-х в качестве замены протоколу X.25 для быстрых надёжных каналов связи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3" b="100000" l="0" r="99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300054"/>
            <a:ext cx="4711700" cy="24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701198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Компонентами сети </a:t>
            </a:r>
            <a:r>
              <a:rPr lang="ru-RU" dirty="0" err="1"/>
              <a:t>Frame</a:t>
            </a:r>
            <a:r>
              <a:rPr lang="ru-RU" dirty="0"/>
              <a:t> </a:t>
            </a:r>
            <a:r>
              <a:rPr lang="ru-RU" dirty="0" err="1"/>
              <a:t>Relay</a:t>
            </a:r>
            <a:r>
              <a:rPr lang="ru-RU" dirty="0"/>
              <a:t> являются </a:t>
            </a:r>
            <a:r>
              <a:rPr lang="ru-RU" dirty="0" smtClean="0"/>
              <a:t>следующие устройства:</a:t>
            </a:r>
            <a:endParaRPr lang="ru-RU" dirty="0"/>
          </a:p>
          <a:p>
            <a:r>
              <a:rPr lang="ru-RU" dirty="0"/>
              <a:t>DTE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terminal</a:t>
            </a:r>
            <a:r>
              <a:rPr lang="ru-RU" dirty="0"/>
              <a:t> </a:t>
            </a:r>
            <a:r>
              <a:rPr lang="ru-RU" dirty="0" err="1"/>
              <a:t>equipment</a:t>
            </a:r>
            <a:r>
              <a:rPr lang="ru-RU" dirty="0"/>
              <a:t>) – аппаратура передачи данных (маршрутизаторы, мосты, ПК).</a:t>
            </a:r>
          </a:p>
          <a:p>
            <a:r>
              <a:rPr lang="ru-RU" dirty="0"/>
              <a:t>DCE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circuit-terminating</a:t>
            </a:r>
            <a:r>
              <a:rPr lang="ru-RU" dirty="0"/>
              <a:t> </a:t>
            </a:r>
            <a:r>
              <a:rPr lang="ru-RU" dirty="0" err="1"/>
              <a:t>equipment</a:t>
            </a:r>
            <a:r>
              <a:rPr lang="ru-RU" dirty="0"/>
              <a:t>) – </a:t>
            </a:r>
            <a:r>
              <a:rPr lang="ru-RU" dirty="0" smtClean="0"/>
              <a:t>конечное </a:t>
            </a:r>
            <a:r>
              <a:rPr lang="ru-RU" dirty="0"/>
              <a:t>оборудование канала передачи данных (телекоммуникационное оборудование, обеспечивающее доступ к сети).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9" y="1853248"/>
            <a:ext cx="43910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Коммутируемые каналы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Коммутируемые виртуальные каналы представляют собой временные соединения, которые предназначены для передачи импульсного трафика между двумя устройствами DTE в сетях </a:t>
            </a:r>
            <a:r>
              <a:rPr lang="ru-RU" dirty="0" err="1"/>
              <a:t>Frame</a:t>
            </a:r>
            <a:r>
              <a:rPr lang="ru-RU" dirty="0"/>
              <a:t> </a:t>
            </a:r>
            <a:r>
              <a:rPr lang="ru-RU" dirty="0" err="1"/>
              <a:t>Relay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Процесс </a:t>
            </a:r>
            <a:r>
              <a:rPr lang="ru-RU" dirty="0"/>
              <a:t>передачи данных </a:t>
            </a:r>
            <a:r>
              <a:rPr lang="ru-RU" dirty="0" smtClean="0"/>
              <a:t>состоит </a:t>
            </a:r>
            <a:r>
              <a:rPr lang="ru-RU" dirty="0"/>
              <a:t>из четырёх последовательных фаз: </a:t>
            </a:r>
          </a:p>
          <a:p>
            <a:pPr lvl="0"/>
            <a:r>
              <a:rPr lang="ru-RU" dirty="0"/>
              <a:t>Установление вызова (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Setup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Передача </a:t>
            </a:r>
            <a:r>
              <a:rPr lang="ru-RU" dirty="0"/>
              <a:t>данных(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 smtClean="0"/>
              <a:t>)</a:t>
            </a:r>
            <a:endParaRPr lang="ru-RU" dirty="0"/>
          </a:p>
          <a:p>
            <a:pPr lvl="0"/>
            <a:r>
              <a:rPr lang="ru-RU" dirty="0"/>
              <a:t>Ожидание(</a:t>
            </a:r>
            <a:r>
              <a:rPr lang="ru-RU" dirty="0" err="1"/>
              <a:t>Idle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Завершение вызова(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Termination</a:t>
            </a:r>
            <a:r>
              <a:rPr lang="ru-RU" dirty="0"/>
              <a:t>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Постоянные каналы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0656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Постоянные каналы представляют </a:t>
            </a:r>
            <a:r>
              <a:rPr lang="ru-RU" dirty="0"/>
              <a:t>собой постоянное соединение, которое обеспечивает информационный обмен между двумя DTE устройствами в сети </a:t>
            </a:r>
            <a:r>
              <a:rPr lang="ru-RU" dirty="0" err="1"/>
              <a:t>Frame</a:t>
            </a:r>
            <a:r>
              <a:rPr lang="ru-RU" dirty="0"/>
              <a:t> </a:t>
            </a:r>
            <a:r>
              <a:rPr lang="ru-RU" dirty="0" err="1"/>
              <a:t>Relay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Процесс </a:t>
            </a:r>
            <a:r>
              <a:rPr lang="ru-RU" dirty="0"/>
              <a:t>передачи данных по каналу PVC имеет всего две фазы: </a:t>
            </a:r>
          </a:p>
          <a:p>
            <a:pPr lvl="0"/>
            <a:r>
              <a:rPr lang="ru-RU" dirty="0"/>
              <a:t>Передача </a:t>
            </a:r>
            <a:r>
              <a:rPr lang="ru-RU" dirty="0" smtClean="0"/>
              <a:t>данных</a:t>
            </a:r>
          </a:p>
          <a:p>
            <a:pPr lvl="0"/>
            <a:r>
              <a:rPr lang="ru-RU" dirty="0" smtClean="0"/>
              <a:t>Ожидание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8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кадра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73305"/>
              </p:ext>
            </p:extLst>
          </p:nvPr>
        </p:nvGraphicFramePr>
        <p:xfrm>
          <a:off x="706807" y="4800599"/>
          <a:ext cx="97409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7613">
                  <a:extLst>
                    <a:ext uri="{9D8B030D-6E8A-4147-A177-3AD203B41FA5}">
                      <a16:colId xmlns:a16="http://schemas.microsoft.com/office/drawing/2014/main" val="3801007824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232742561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602874892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469472342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3272046784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3579174103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676209296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133237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DLCI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C/R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DLCI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FECN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BECN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EA</a:t>
                      </a:r>
                      <a:endParaRPr lang="ru-RU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0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</a:t>
                      </a:r>
                      <a:r>
                        <a:rPr lang="ru-RU" sz="1600" baseline="0" dirty="0" smtClean="0"/>
                        <a:t> бит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 бит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r>
                        <a:rPr lang="ru-RU" sz="1600" baseline="0" dirty="0" smtClean="0"/>
                        <a:t> бит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 бита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 бит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 бит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 бит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 бит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23254"/>
                  </a:ext>
                </a:extLst>
              </a:tr>
            </a:tbl>
          </a:graphicData>
        </a:graphic>
      </p:graphicFrame>
      <p:sp>
        <p:nvSpPr>
          <p:cNvPr id="9" name="Стрелка вверх 8"/>
          <p:cNvSpPr/>
          <p:nvPr/>
        </p:nvSpPr>
        <p:spPr>
          <a:xfrm>
            <a:off x="3403601" y="3057207"/>
            <a:ext cx="673100" cy="164814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0529"/>
              </p:ext>
            </p:extLst>
          </p:nvPr>
        </p:nvGraphicFramePr>
        <p:xfrm>
          <a:off x="1298759" y="1948498"/>
          <a:ext cx="809942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885">
                  <a:extLst>
                    <a:ext uri="{9D8B030D-6E8A-4147-A177-3AD203B41FA5}">
                      <a16:colId xmlns:a16="http://schemas.microsoft.com/office/drawing/2014/main" val="3801007824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23274256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602874892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469472342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3272046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Флаг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Заголовок Кадра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Флаг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0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байт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 байта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 байта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байт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2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Достоинства сети </a:t>
            </a:r>
            <a:r>
              <a:rPr lang="ru-RU" b="1" dirty="0" err="1"/>
              <a:t>Frame</a:t>
            </a:r>
            <a:r>
              <a:rPr lang="ru-RU" b="1" dirty="0"/>
              <a:t> </a:t>
            </a:r>
            <a:r>
              <a:rPr lang="ru-RU" b="1" dirty="0" err="1"/>
              <a:t>Relay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высокая надежность работы сети;</a:t>
            </a:r>
          </a:p>
          <a:p>
            <a:r>
              <a:rPr lang="ru-RU" dirty="0"/>
              <a:t>обеспечивает передачу чувствительный к временным задержкам трафик (голос, видеоизображение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Недостатки сети </a:t>
            </a:r>
            <a:r>
              <a:rPr lang="ru-RU" b="1" dirty="0" err="1"/>
              <a:t>Frame</a:t>
            </a:r>
            <a:r>
              <a:rPr lang="ru-RU" b="1" dirty="0"/>
              <a:t> </a:t>
            </a:r>
            <a:r>
              <a:rPr lang="ru-RU" b="1" dirty="0" err="1"/>
              <a:t>Relay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высокая стоимость качественных каналов связи;</a:t>
            </a:r>
          </a:p>
          <a:p>
            <a:r>
              <a:rPr lang="ru-RU" dirty="0"/>
              <a:t>не обеспечивается достоверность доставки кадров.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9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717800"/>
            <a:ext cx="8946541" cy="3174999"/>
          </a:xfrm>
        </p:spPr>
        <p:txBody>
          <a:bodyPr/>
          <a:lstStyle/>
          <a:p>
            <a:r>
              <a:rPr lang="ru-RU" b="1" dirty="0"/>
              <a:t>ATM</a:t>
            </a:r>
            <a:r>
              <a:rPr lang="ru-RU" dirty="0"/>
              <a:t> (асинхронный способ передачи данных) — сетевая высокопроизводительная технология коммутации и мультиплексирования пакетов, которые представляют собой ячейки фиксированного размера в 53 байта, где первые 5 байт используются под заголовок.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коммутации пакетов на основе виртуальных каналов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63" y="2204244"/>
            <a:ext cx="9316882" cy="4196556"/>
          </a:xfrm>
        </p:spPr>
      </p:pic>
    </p:spTree>
    <p:extLst>
      <p:ext uri="{BB962C8B-B14F-4D97-AF65-F5344CB8AC3E}">
        <p14:creationId xmlns:p14="http://schemas.microsoft.com/office/powerpoint/2010/main" val="10995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396</Words>
  <Application>Microsoft Office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Frame Relay и ATM</vt:lpstr>
      <vt:lpstr>Frame relay</vt:lpstr>
      <vt:lpstr>Основные компоненты</vt:lpstr>
      <vt:lpstr>Коммутируемые каналы</vt:lpstr>
      <vt:lpstr>Постоянные каналы</vt:lpstr>
      <vt:lpstr>Структура кадра</vt:lpstr>
      <vt:lpstr>Достоинства и недостатки</vt:lpstr>
      <vt:lpstr>ATM</vt:lpstr>
      <vt:lpstr>Принцип коммутации пакетов на основе виртуальных каналов</vt:lpstr>
      <vt:lpstr>Формат ячейки АТМ</vt:lpstr>
      <vt:lpstr>Достоинства и 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 Relay и ATM</dc:title>
  <dc:creator>Daniil Shchesnyak</dc:creator>
  <cp:lastModifiedBy>Daniil Shchesnyak</cp:lastModifiedBy>
  <cp:revision>26</cp:revision>
  <dcterms:created xsi:type="dcterms:W3CDTF">2017-12-25T16:52:01Z</dcterms:created>
  <dcterms:modified xsi:type="dcterms:W3CDTF">2017-12-26T07:38:52Z</dcterms:modified>
</cp:coreProperties>
</file>