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33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9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9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1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0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4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6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3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6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Шифр </a:t>
            </a:r>
            <a:r>
              <a:rPr lang="ru-RU" dirty="0" err="1" smtClean="0"/>
              <a:t>Плейфера</a:t>
            </a:r>
            <a:r>
              <a:rPr lang="ru-RU" dirty="0"/>
              <a:t> и </a:t>
            </a:r>
            <a:r>
              <a:rPr lang="ru-RU" dirty="0" err="1"/>
              <a:t>Уитстона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группы ИВТ-42 </a:t>
            </a:r>
            <a:r>
              <a:rPr lang="ru-RU" dirty="0" err="1" smtClean="0"/>
              <a:t>Щесняк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7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3840"/>
              </p:ext>
            </p:extLst>
          </p:nvPr>
        </p:nvGraphicFramePr>
        <p:xfrm>
          <a:off x="977900" y="2214242"/>
          <a:ext cx="7112000" cy="29419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3840">
                  <a:extLst>
                    <a:ext uri="{9D8B030D-6E8A-4147-A177-3AD203B41FA5}">
                      <a16:colId xmlns:a16="http://schemas.microsoft.com/office/drawing/2014/main" val="171164224"/>
                    </a:ext>
                  </a:extLst>
                </a:gridCol>
                <a:gridCol w="2538160">
                  <a:extLst>
                    <a:ext uri="{9D8B030D-6E8A-4147-A177-3AD203B41FA5}">
                      <a16:colId xmlns:a16="http://schemas.microsoft.com/office/drawing/2014/main" val="3315355296"/>
                    </a:ext>
                  </a:extLst>
                </a:gridCol>
              </a:tblGrid>
              <a:tr h="437399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Исходное сообщение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Hello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29288"/>
                  </a:ext>
                </a:extLst>
              </a:tr>
              <a:tr h="437399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Ключ</a:t>
                      </a:r>
                      <a:r>
                        <a:rPr lang="en-US" b="1" dirty="0" smtClean="0"/>
                        <a:t> 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Example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77587"/>
                  </a:ext>
                </a:extLst>
              </a:tr>
              <a:tr h="437399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Ключ</a:t>
                      </a:r>
                      <a:r>
                        <a:rPr lang="ru-RU" b="1" baseline="0" dirty="0" smtClean="0"/>
                        <a:t> 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Keyword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62940"/>
                  </a:ext>
                </a:extLst>
              </a:tr>
              <a:tr h="437399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Биграммы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 LL OW OR 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35336"/>
                  </a:ext>
                </a:extLst>
              </a:tr>
              <a:tr h="754962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Закодированные биграммы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XG NR SE</a:t>
                      </a:r>
                      <a:r>
                        <a:rPr lang="en-US" baseline="0" dirty="0" smtClean="0"/>
                        <a:t> ND BR</a:t>
                      </a:r>
                      <a:endParaRPr lang="en-US" dirty="0" smtClean="0"/>
                    </a:p>
                    <a:p>
                      <a:pPr algn="l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36817"/>
                  </a:ext>
                </a:extLst>
              </a:tr>
              <a:tr h="437399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Закодированное сообщение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XGNRSE</a:t>
                      </a:r>
                      <a:r>
                        <a:rPr lang="en-US" baseline="0" dirty="0" smtClean="0"/>
                        <a:t>NDBR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87216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194"/>
          <a:stretch/>
        </p:blipFill>
        <p:spPr>
          <a:xfrm>
            <a:off x="9107488" y="1790700"/>
            <a:ext cx="1821180" cy="44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6480" y="273903"/>
            <a:ext cx="10058400" cy="1450757"/>
          </a:xfrm>
        </p:spPr>
        <p:txBody>
          <a:bodyPr/>
          <a:lstStyle/>
          <a:p>
            <a:r>
              <a:rPr lang="ru-RU" dirty="0" smtClean="0"/>
              <a:t>Шифр </a:t>
            </a:r>
            <a:r>
              <a:rPr lang="ru-RU" dirty="0" err="1" smtClean="0"/>
              <a:t>Плейфера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34" y="2143760"/>
            <a:ext cx="2962931" cy="36369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98" y="2143759"/>
            <a:ext cx="290666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150000"/>
              <a:buNone/>
            </a:pPr>
            <a:r>
              <a:rPr lang="ru-RU" sz="2800" dirty="0" smtClean="0"/>
              <a:t>Первое </a:t>
            </a:r>
            <a:r>
              <a:rPr lang="ru-RU" sz="2800" dirty="0"/>
              <a:t>описание было зарегистрировано в документе, подписанном </a:t>
            </a:r>
            <a:r>
              <a:rPr lang="ru-RU" sz="2800" dirty="0" err="1"/>
              <a:t>Уитстоном</a:t>
            </a:r>
            <a:r>
              <a:rPr lang="ru-RU" sz="2800" dirty="0"/>
              <a:t> 26 марта 1854 </a:t>
            </a:r>
            <a:r>
              <a:rPr lang="ru-RU" sz="2800" dirty="0" smtClean="0"/>
              <a:t>года.</a:t>
            </a:r>
          </a:p>
          <a:p>
            <a:pPr marL="0" indent="0">
              <a:buSzPct val="150000"/>
              <a:buNone/>
            </a:pPr>
            <a:endParaRPr lang="ru-RU" sz="2800" dirty="0" smtClean="0"/>
          </a:p>
          <a:p>
            <a:pPr marL="0" indent="0">
              <a:buSzPct val="150000"/>
              <a:buNone/>
            </a:pPr>
            <a:r>
              <a:rPr lang="ru-RU" sz="2800" dirty="0"/>
              <a:t>Шифр использовался в тактических целях британскими вооруженными силами во Второй Англо-Бурской войне и в Первой мировой войне, а также австралийцами и немцами во время Второй мировой войны.</a:t>
            </a:r>
          </a:p>
        </p:txBody>
      </p:sp>
    </p:spTree>
    <p:extLst>
      <p:ext uri="{BB962C8B-B14F-4D97-AF65-F5344CB8AC3E}">
        <p14:creationId xmlns:p14="http://schemas.microsoft.com/office/powerpoint/2010/main" val="12010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7386320" cy="402336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1. Формируется матрица 5х5</a:t>
            </a:r>
            <a:r>
              <a:rPr lang="en-US" sz="2800" dirty="0" smtClean="0"/>
              <a:t>, </a:t>
            </a:r>
            <a:r>
              <a:rPr lang="ru-RU" sz="2800" dirty="0" smtClean="0"/>
              <a:t>содержащая ключевое слово и оставшиеся буквы алфавита.</a:t>
            </a:r>
          </a:p>
          <a:p>
            <a:pPr marL="0" indent="0">
              <a:buNone/>
            </a:pPr>
            <a:r>
              <a:rPr lang="ru-RU" sz="2800" dirty="0" smtClean="0"/>
              <a:t>2. Исходное сообщение разбивается на биграммы</a:t>
            </a:r>
            <a:r>
              <a:rPr lang="ru-RU" sz="2800" dirty="0"/>
              <a:t>.</a:t>
            </a:r>
            <a:r>
              <a:rPr lang="ru-RU" sz="2800" dirty="0" smtClean="0"/>
              <a:t> Пробелы и знаки препинания удаляются</a:t>
            </a:r>
          </a:p>
          <a:p>
            <a:pPr marL="0" indent="0">
              <a:buNone/>
            </a:pPr>
            <a:r>
              <a:rPr lang="ru-RU" sz="2800" dirty="0" smtClean="0"/>
              <a:t>3. Биграммы шифруются используя 4 правила шифрования.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130" y="2130425"/>
            <a:ext cx="24955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7424420" cy="4023360"/>
          </a:xfrm>
        </p:spPr>
        <p:txBody>
          <a:bodyPr>
            <a:noAutofit/>
          </a:bodyPr>
          <a:lstStyle/>
          <a:p>
            <a:r>
              <a:rPr lang="ru-RU" sz="2400" dirty="0"/>
              <a:t>1. Если два символа биграммы совпадают (или если остался один символ), добавляется после первого символа символ «Х»</a:t>
            </a:r>
            <a:r>
              <a:rPr lang="en-US" sz="2400" dirty="0"/>
              <a:t>.</a:t>
            </a:r>
          </a:p>
          <a:p>
            <a:r>
              <a:rPr lang="ru-RU" sz="2400" dirty="0"/>
              <a:t>2. Если символы биграммы исходного текста встречаются в одной строке, то эти символы замещаются на символы, расположенные в ближайших столбцах справа от соответствующих символов. Если символ является последним в строке, то он заменяется на первый символ этой же строки. </a:t>
            </a:r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74" t="558" r="77932" b="-558"/>
          <a:stretch/>
        </p:blipFill>
        <p:spPr>
          <a:xfrm>
            <a:off x="8882380" y="2122276"/>
            <a:ext cx="2395220" cy="28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7487920" cy="4023360"/>
          </a:xfrm>
        </p:spPr>
        <p:txBody>
          <a:bodyPr/>
          <a:lstStyle/>
          <a:p>
            <a:r>
              <a:rPr lang="ru-RU" sz="2400" dirty="0"/>
              <a:t>3. Если символы биграммы исходного текста встречаются в одном столбце, то они преобразуются в символы того же столбца, находящиеся непосредственно под ними. Если символ является нижним в столбце, то он заменяется на первый символ этого же столбца. </a:t>
            </a:r>
          </a:p>
          <a:p>
            <a:r>
              <a:rPr lang="ru-RU" sz="2400" dirty="0"/>
              <a:t>4. Если символы биграммы исходного текста находятся в разных столбцах и разных строках, то они заменяются на символы, находящиеся в тех же строках, но соответствующие другим углам прямоугольника.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5718" t="11446" r="51006" b="10451"/>
          <a:stretch/>
        </p:blipFill>
        <p:spPr>
          <a:xfrm>
            <a:off x="8991600" y="1943100"/>
            <a:ext cx="2057400" cy="177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1839" t="10599" r="27184"/>
          <a:stretch/>
        </p:blipFill>
        <p:spPr>
          <a:xfrm>
            <a:off x="8991600" y="3926840"/>
            <a:ext cx="1854200" cy="2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50" y="2352675"/>
            <a:ext cx="2171700" cy="268605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73289"/>
              </p:ext>
            </p:extLst>
          </p:nvPr>
        </p:nvGraphicFramePr>
        <p:xfrm>
          <a:off x="977900" y="2214242"/>
          <a:ext cx="7112000" cy="29419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3840">
                  <a:extLst>
                    <a:ext uri="{9D8B030D-6E8A-4147-A177-3AD203B41FA5}">
                      <a16:colId xmlns:a16="http://schemas.microsoft.com/office/drawing/2014/main" val="171164224"/>
                    </a:ext>
                  </a:extLst>
                </a:gridCol>
                <a:gridCol w="2538160">
                  <a:extLst>
                    <a:ext uri="{9D8B030D-6E8A-4147-A177-3AD203B41FA5}">
                      <a16:colId xmlns:a16="http://schemas.microsoft.com/office/drawing/2014/main" val="3315355296"/>
                    </a:ext>
                  </a:extLst>
                </a:gridCol>
              </a:tblGrid>
              <a:tr h="437399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Исходное сообщение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Hello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29288"/>
                  </a:ext>
                </a:extLst>
              </a:tr>
              <a:tr h="437399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Ключ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Keyword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77587"/>
                  </a:ext>
                </a:extLst>
              </a:tr>
              <a:tr h="437399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Биграммы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 LL OW OR 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35336"/>
                  </a:ext>
                </a:extLst>
              </a:tr>
              <a:tr h="437399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Биграммы</a:t>
                      </a:r>
                      <a:r>
                        <a:rPr lang="ru-RU" b="1" baseline="0" dirty="0" smtClean="0"/>
                        <a:t> с заменой дублирующих букв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 LX LO WO RL DX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2228"/>
                  </a:ext>
                </a:extLst>
              </a:tr>
              <a:tr h="754962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Закодированные биграммы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GY PT SK OK FT BU</a:t>
                      </a:r>
                    </a:p>
                    <a:p>
                      <a:pPr algn="l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36817"/>
                  </a:ext>
                </a:extLst>
              </a:tr>
              <a:tr h="437399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Закодированное сообщение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GYPTSKOKFTBU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8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</a:t>
            </a:r>
            <a:r>
              <a:rPr lang="ru-RU" dirty="0" err="1"/>
              <a:t>Уитстона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/>
              <a:t>Шифр </a:t>
            </a:r>
            <a:r>
              <a:rPr lang="ru-RU" sz="2800" b="1" dirty="0" err="1"/>
              <a:t>Уитсона</a:t>
            </a:r>
            <a:r>
              <a:rPr lang="ru-RU" sz="2800" dirty="0"/>
              <a:t> или </a:t>
            </a:r>
            <a:r>
              <a:rPr lang="ru-RU" sz="2800" b="1" dirty="0"/>
              <a:t>Шифр двойного квадрата</a:t>
            </a:r>
            <a:r>
              <a:rPr lang="ru-RU" sz="2800" dirty="0"/>
              <a:t> — ручная симметрическая техника шифрования, изобретенная английским физиком Чарльзом </a:t>
            </a:r>
            <a:r>
              <a:rPr lang="ru-RU" sz="2800" dirty="0" err="1"/>
              <a:t>Уитстоном</a:t>
            </a:r>
            <a:r>
              <a:rPr lang="ru-RU" sz="2800" dirty="0"/>
              <a:t> в 1854 </a:t>
            </a:r>
            <a:r>
              <a:rPr lang="ru-RU" sz="2800" dirty="0" smtClean="0"/>
              <a:t>году. </a:t>
            </a:r>
            <a:r>
              <a:rPr lang="ru-RU" sz="2800" dirty="0"/>
              <a:t>Свое название шифр получил из-за схожести с квадратом </a:t>
            </a:r>
            <a:r>
              <a:rPr lang="ru-RU" sz="2800" dirty="0" err="1"/>
              <a:t>Полибия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Данная </a:t>
            </a:r>
            <a:r>
              <a:rPr lang="ru-RU" sz="2800" dirty="0"/>
              <a:t>система шифрования является улучшенной версией шифра </a:t>
            </a:r>
            <a:r>
              <a:rPr lang="ru-RU" sz="2800" dirty="0" err="1"/>
              <a:t>Плейфера</a:t>
            </a:r>
            <a:r>
              <a:rPr lang="ru-RU" sz="2800" dirty="0"/>
              <a:t>, в котором аналогичным образом используется замена биграмм (пара символов), но только с помощью одного квадрата.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9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Сообщение разбивается на биграммы</a:t>
            </a:r>
            <a:endParaRPr lang="ru-RU" dirty="0"/>
          </a:p>
          <a:p>
            <a:r>
              <a:rPr lang="ru-RU" dirty="0" smtClean="0"/>
              <a:t>2.1 В </a:t>
            </a:r>
            <a:r>
              <a:rPr lang="ru-RU" dirty="0"/>
              <a:t>вертикальном способе шифрования первый символ биграммы находим в верхней матрице, второй — в нижней.</a:t>
            </a:r>
          </a:p>
          <a:p>
            <a:r>
              <a:rPr lang="ru-RU" dirty="0" smtClean="0"/>
              <a:t>2.2 В </a:t>
            </a:r>
            <a:r>
              <a:rPr lang="ru-RU" dirty="0"/>
              <a:t>горизонтальном способе шифрования первый символ находим в левой матрице, второй — в правой.</a:t>
            </a:r>
          </a:p>
          <a:p>
            <a:r>
              <a:rPr lang="ru-RU" dirty="0" smtClean="0"/>
              <a:t>3. Определяется </a:t>
            </a:r>
            <a:r>
              <a:rPr lang="ru-RU" dirty="0"/>
              <a:t>положения углов получившегося прямоугольника относительно друг друга. В случае, если буквы исходной биграммы сообщения находятся в одной строке (в горизонтально шифровании), то первую букву шифрованной биграммы берут из левой матрицы в том по счету столбце, в каком находится вторая буква исходной биграммы. Вторая же буква шифрованной биграммы берется из второй матрицы в столбце, по счету которой находится первая буква исходной биграммы сообщения. Аналогичным образом </a:t>
            </a:r>
            <a:r>
              <a:rPr lang="ru-RU" dirty="0" smtClean="0"/>
              <a:t>выполняется </a:t>
            </a:r>
            <a:r>
              <a:rPr lang="ru-RU" dirty="0"/>
              <a:t>в случае в вертикального шифрования.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3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330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Ретро</vt:lpstr>
      <vt:lpstr>Шифр Плейфера и Уитстона</vt:lpstr>
      <vt:lpstr>Шифр Плейфера</vt:lpstr>
      <vt:lpstr>История</vt:lpstr>
      <vt:lpstr>Описание</vt:lpstr>
      <vt:lpstr>Правила шифрования</vt:lpstr>
      <vt:lpstr>Презентация PowerPoint</vt:lpstr>
      <vt:lpstr>Пример</vt:lpstr>
      <vt:lpstr>Шифр Уитстона</vt:lpstr>
      <vt:lpstr>Описание</vt:lpstr>
      <vt:lpstr>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 Плейфера и Уитстона</dc:title>
  <dc:creator>Daniil Shchesnyak</dc:creator>
  <cp:lastModifiedBy>Daniil Shchesnyak</cp:lastModifiedBy>
  <cp:revision>14</cp:revision>
  <dcterms:created xsi:type="dcterms:W3CDTF">2018-03-06T16:51:51Z</dcterms:created>
  <dcterms:modified xsi:type="dcterms:W3CDTF">2018-03-07T11:57:13Z</dcterms:modified>
</cp:coreProperties>
</file>