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2850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6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8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82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9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98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64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85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12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94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67E0-5D4D-49B5-AD25-95B0B154E8A1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5DB1-2ED2-4346-96A0-7F11E0330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70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Облачные вычисления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83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Современные инфраструктурные </a:t>
            </a:r>
            <a:r>
              <a:rPr lang="ru-RU" b="1" dirty="0" smtClean="0"/>
              <a:t>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dirty="0" smtClean="0"/>
              <a:t>основные тенденции развития инфраструктурных решений: </a:t>
            </a:r>
          </a:p>
          <a:p>
            <a:pPr marL="536575" indent="-274638">
              <a:buFont typeface="Wingdings" panose="05000000000000000000" pitchFamily="2" charset="2"/>
              <a:buChar char="§"/>
            </a:pPr>
            <a:r>
              <a:rPr lang="ru-RU" sz="2400" dirty="0"/>
              <a:t>Рост производительности компьютеров. </a:t>
            </a:r>
            <a:r>
              <a:rPr lang="ru-RU" sz="2400" dirty="0"/>
              <a:t>Появление многопроцессорных и многоядерных вычислительных систем, развитие </a:t>
            </a:r>
            <a:r>
              <a:rPr lang="ru-RU" sz="2400" dirty="0" err="1" smtClean="0"/>
              <a:t>блейд</a:t>
            </a:r>
            <a:r>
              <a:rPr lang="ru-RU" sz="2400" dirty="0" smtClean="0"/>
              <a:t>-систем.</a:t>
            </a:r>
            <a:endParaRPr lang="ru-RU" sz="2400" dirty="0"/>
          </a:p>
          <a:p>
            <a:pPr marL="536575" lvl="0" indent="-274638">
              <a:buFont typeface="Wingdings" panose="05000000000000000000" pitchFamily="2" charset="2"/>
              <a:buChar char="§"/>
            </a:pPr>
            <a:r>
              <a:rPr lang="ru-RU" sz="2400" dirty="0" smtClean="0"/>
              <a:t>появление систем и сетей хранения данных, </a:t>
            </a:r>
          </a:p>
          <a:p>
            <a:pPr marL="536575" lvl="0" indent="-274638">
              <a:buFont typeface="Wingdings" panose="05000000000000000000" pitchFamily="2" charset="2"/>
              <a:buChar char="§"/>
            </a:pPr>
            <a:r>
              <a:rPr lang="ru-RU" sz="2400" dirty="0" smtClean="0"/>
              <a:t>консолидация инфраструктуры.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148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Появление </a:t>
            </a:r>
            <a:r>
              <a:rPr lang="ru-RU" b="1" dirty="0" err="1" smtClean="0"/>
              <a:t>блэйд</a:t>
            </a:r>
            <a:r>
              <a:rPr lang="ru-RU" b="1" dirty="0" smtClean="0"/>
              <a:t>-систем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872" y="5844405"/>
            <a:ext cx="8229600" cy="680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Типичный </a:t>
            </a:r>
            <a:r>
              <a:rPr lang="ru-RU" sz="2400" dirty="0" err="1"/>
              <a:t>Blade</a:t>
            </a:r>
            <a:r>
              <a:rPr lang="ru-RU" sz="2400" dirty="0"/>
              <a:t>-сервер (</a:t>
            </a:r>
            <a:r>
              <a:rPr lang="ru-RU" sz="2400" dirty="0" err="1"/>
              <a:t>Sun</a:t>
            </a:r>
            <a:r>
              <a:rPr lang="ru-RU" sz="2400" dirty="0"/>
              <a:t> </a:t>
            </a:r>
            <a:r>
              <a:rPr lang="ru-RU" sz="2400" dirty="0" err="1"/>
              <a:t>Blade</a:t>
            </a:r>
            <a:r>
              <a:rPr lang="ru-RU" sz="2400" dirty="0"/>
              <a:t> X6250)</a:t>
            </a:r>
          </a:p>
        </p:txBody>
      </p:sp>
      <p:pic>
        <p:nvPicPr>
          <p:cNvPr id="4" name="Рисунок 3" descr="Типичный Blade-сервер (Sun Blade X6250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859743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70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ru-RU" sz="2400" i="1" dirty="0" err="1"/>
              <a:t>Blade</a:t>
            </a:r>
            <a:r>
              <a:rPr lang="ru-RU" sz="2400" i="1" dirty="0"/>
              <a:t>-сервер или лезвие - это модульная одноплатная компьютерная система, включающая процессор и </a:t>
            </a:r>
            <a:r>
              <a:rPr lang="ru-RU" sz="2400" i="1" dirty="0" smtClean="0"/>
              <a:t>память.</a:t>
            </a:r>
          </a:p>
          <a:p>
            <a:r>
              <a:rPr lang="ru-RU" sz="2400" dirty="0" smtClean="0"/>
              <a:t>Шасси с лезвиями, является </a:t>
            </a:r>
            <a:r>
              <a:rPr lang="ru-RU" sz="2400" dirty="0" err="1" smtClean="0"/>
              <a:t>Blade</a:t>
            </a:r>
            <a:r>
              <a:rPr lang="ru-RU" sz="2400" dirty="0" smtClean="0"/>
              <a:t>-системой</a:t>
            </a:r>
          </a:p>
        </p:txBody>
      </p:sp>
      <p:pic>
        <p:nvPicPr>
          <p:cNvPr id="4" name="Рисунок 3" descr="Типичное 10U шасси для 10 Blade-серверов (Sun Blade 6000) используемое в УрГУ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55177"/>
            <a:ext cx="5898996" cy="46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23528" y="2204864"/>
            <a:ext cx="26642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ru-RU" sz="2000" i="1" dirty="0"/>
              <a:t>Шасси выполнено в конструктиве для установки в стандартную 19-дюймовую стойку, занимает в ней 3U, 6U или 10U (один U - </a:t>
            </a:r>
            <a:r>
              <a:rPr lang="ru-RU" sz="2000" i="1" dirty="0" err="1"/>
              <a:t>unit</a:t>
            </a:r>
            <a:r>
              <a:rPr lang="ru-RU" sz="2000" i="1" dirty="0"/>
              <a:t>, или монтажная единица, равен 1,75 дюйма).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95087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</a:t>
            </a:r>
            <a:r>
              <a:rPr lang="ru-RU" b="1" dirty="0" err="1"/>
              <a:t>Blade</a:t>
            </a:r>
            <a:r>
              <a:rPr lang="ru-RU" b="1" dirty="0"/>
              <a:t>-серверов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Уникальная физическая конструкция. </a:t>
            </a:r>
            <a:endParaRPr lang="ru-RU" sz="3000" dirty="0" smtClean="0"/>
          </a:p>
          <a:p>
            <a:r>
              <a:rPr lang="ru-RU" sz="3000" dirty="0"/>
              <a:t>Лучшие возможности управления и гибкость. </a:t>
            </a:r>
            <a:endParaRPr lang="ru-RU" sz="3000" dirty="0" smtClean="0"/>
          </a:p>
          <a:p>
            <a:r>
              <a:rPr lang="ru-RU" sz="3000" dirty="0" smtClean="0"/>
              <a:t>Масштабируемость.</a:t>
            </a:r>
          </a:p>
          <a:p>
            <a:r>
              <a:rPr lang="ru-RU" sz="3000" dirty="0"/>
              <a:t>Повышенная </a:t>
            </a:r>
            <a:r>
              <a:rPr lang="ru-RU" sz="3000" dirty="0" smtClean="0"/>
              <a:t>надежность.</a:t>
            </a:r>
          </a:p>
          <a:p>
            <a:r>
              <a:rPr lang="ru-RU" sz="3000" dirty="0"/>
              <a:t>Снижение эксплуатационных </a:t>
            </a:r>
            <a:r>
              <a:rPr lang="ru-RU" sz="3000" dirty="0" smtClean="0"/>
              <a:t>расходов.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93778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Появление систем и сетей хранения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i="1" dirty="0"/>
              <a:t>Система Хранения Данных (СХД) - это программно-аппаратное решение по организации надёжного хранения информационных ресурсов и предоставления к ним гарантированного доступа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Рисунок 3" descr="Типичная Система хранения данных начального уровня (Sun StorageTek 6140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8352928" cy="29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95536" y="6021288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Типичная Система хранения данных начального уровня (</a:t>
            </a:r>
            <a:r>
              <a:rPr lang="ru-RU" sz="2400" dirty="0" err="1"/>
              <a:t>Sun</a:t>
            </a:r>
            <a:r>
              <a:rPr lang="ru-RU" sz="2400" dirty="0"/>
              <a:t> </a:t>
            </a:r>
            <a:r>
              <a:rPr lang="ru-RU" sz="2400" dirty="0" err="1"/>
              <a:t>StorageTek</a:t>
            </a:r>
            <a:r>
              <a:rPr lang="ru-RU" sz="2400" dirty="0"/>
              <a:t> 6140)</a:t>
            </a:r>
          </a:p>
        </p:txBody>
      </p:sp>
    </p:spTree>
    <p:extLst>
      <p:ext uri="{BB962C8B-B14F-4D97-AF65-F5344CB8AC3E}">
        <p14:creationId xmlns:p14="http://schemas.microsoft.com/office/powerpoint/2010/main" val="6701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Основные </a:t>
            </a:r>
            <a:r>
              <a:rPr lang="ru-RU" b="1" dirty="0"/>
              <a:t>преимущества </a:t>
            </a:r>
            <a:r>
              <a:rPr lang="ru-RU" b="1" dirty="0" smtClean="0"/>
              <a:t>СХД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Высокая надёжность и </a:t>
            </a:r>
            <a:r>
              <a:rPr lang="ru-RU" sz="3000" dirty="0" smtClean="0"/>
              <a:t>отказоустойчивость.</a:t>
            </a:r>
          </a:p>
          <a:p>
            <a:r>
              <a:rPr lang="ru-RU" sz="3000" dirty="0"/>
              <a:t>Высокая доступность </a:t>
            </a:r>
            <a:r>
              <a:rPr lang="ru-RU" sz="3000" dirty="0" smtClean="0"/>
              <a:t>данных.</a:t>
            </a:r>
          </a:p>
          <a:p>
            <a:r>
              <a:rPr lang="ru-RU" sz="3000" dirty="0"/>
              <a:t>Мощные средства управления и </a:t>
            </a:r>
            <a:r>
              <a:rPr lang="ru-RU" sz="3000" dirty="0" smtClean="0"/>
              <a:t>контроля.</a:t>
            </a:r>
          </a:p>
          <a:p>
            <a:r>
              <a:rPr lang="ru-RU" sz="3000" dirty="0"/>
              <a:t>Высокая </a:t>
            </a:r>
            <a:r>
              <a:rPr lang="ru-RU" sz="3000" dirty="0" smtClean="0"/>
              <a:t>производительность.</a:t>
            </a:r>
          </a:p>
          <a:p>
            <a:r>
              <a:rPr lang="ru-RU" sz="3000" dirty="0"/>
              <a:t>Беспроблемная </a:t>
            </a:r>
            <a:r>
              <a:rPr lang="ru-RU" sz="3000" dirty="0" smtClean="0"/>
              <a:t>масштабируемость.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52388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Сети хранения данных (</a:t>
            </a:r>
            <a:r>
              <a:rPr lang="en-US" b="1" dirty="0"/>
              <a:t>SAN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SAN - это высокоскоростная коммутируемая сеть передачи данных, объединяющая серверы, рабочие станции, дисковые хранилища и ленточные библиотеки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Основу SAN составляет волоконно-оптическое соединение устройств по интерфейсу </a:t>
            </a:r>
            <a:r>
              <a:rPr lang="ru-RU" dirty="0" err="1"/>
              <a:t>Fibre</a:t>
            </a:r>
            <a:r>
              <a:rPr lang="ru-RU" dirty="0"/>
              <a:t> </a:t>
            </a:r>
            <a:r>
              <a:rPr lang="ru-RU" dirty="0" err="1"/>
              <a:t>Chanel</a:t>
            </a:r>
            <a:r>
              <a:rPr lang="ru-RU" dirty="0"/>
              <a:t>, обеспечивающее скорость передачи информации между объектами 1,2,4 или 8 </a:t>
            </a:r>
            <a:r>
              <a:rPr lang="ru-RU" dirty="0" err="1"/>
              <a:t>Gbit</a:t>
            </a:r>
            <a:r>
              <a:rPr lang="ru-RU" dirty="0"/>
              <a:t>/</a:t>
            </a:r>
            <a:r>
              <a:rPr lang="ru-RU" dirty="0" err="1"/>
              <a:t>sec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26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</a:t>
            </a:r>
            <a:r>
              <a:rPr lang="ru-RU" b="1" dirty="0"/>
              <a:t>преимущества SAN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Производительность.</a:t>
            </a:r>
          </a:p>
          <a:p>
            <a:r>
              <a:rPr lang="ru-RU" sz="3000" dirty="0" smtClean="0"/>
              <a:t>Масштабируемость.</a:t>
            </a:r>
          </a:p>
          <a:p>
            <a:r>
              <a:rPr lang="ru-RU" sz="3000" dirty="0" smtClean="0"/>
              <a:t>Гибкость.</a:t>
            </a:r>
          </a:p>
          <a:p>
            <a:r>
              <a:rPr lang="ru-RU" sz="3000" dirty="0"/>
              <a:t>Централизованная </a:t>
            </a:r>
            <a:r>
              <a:rPr lang="ru-RU" sz="3000" dirty="0" smtClean="0"/>
              <a:t>загрузка.</a:t>
            </a:r>
          </a:p>
          <a:p>
            <a:r>
              <a:rPr lang="ru-RU" sz="3000" dirty="0" smtClean="0"/>
              <a:t>Отказоустойчивость.</a:t>
            </a:r>
          </a:p>
          <a:p>
            <a:r>
              <a:rPr lang="ru-RU" sz="3000" dirty="0" smtClean="0"/>
              <a:t>Управление.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685131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Топологии </a:t>
            </a:r>
            <a:r>
              <a:rPr lang="ru-RU" b="1" i="1" dirty="0" smtClean="0"/>
              <a:t>SAN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ru-RU" dirty="0" err="1"/>
              <a:t>Однокоммутаторная</a:t>
            </a:r>
            <a:r>
              <a:rPr lang="ru-RU" dirty="0"/>
              <a:t> структура (англ. </a:t>
            </a:r>
            <a:r>
              <a:rPr lang="ru-RU" dirty="0" err="1"/>
              <a:t>single-switch</a:t>
            </a:r>
            <a:r>
              <a:rPr lang="ru-RU" dirty="0"/>
              <a:t> </a:t>
            </a:r>
            <a:r>
              <a:rPr lang="ru-RU" dirty="0" err="1"/>
              <a:t>fabric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4" name="Рисунок 3" descr="Однокоммутаторная структура S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4805060" cy="483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50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dirty="0" smtClean="0"/>
              <a:t>Каскадная топология</a:t>
            </a:r>
            <a:endParaRPr lang="ru-RU" dirty="0"/>
          </a:p>
        </p:txBody>
      </p:sp>
      <p:pic>
        <p:nvPicPr>
          <p:cNvPr id="4" name="Рисунок 3" descr="Каскадная структура S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29947"/>
            <a:ext cx="6768752" cy="5782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06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/>
              <a:t>Облачные вычисления представляют собой динамически масштабируемый способ доступа к внешним вычислительным ресурсам в виде сервиса, предоставляемого посредством Интернета, при этом пользователю не требуется никаких особых знаний об инфраструктуре "облака" или навыков управления этой "облачной" технологией</a:t>
            </a:r>
            <a:r>
              <a:rPr lang="ru-RU" sz="2000" dirty="0" smtClean="0"/>
              <a:t>.</a:t>
            </a:r>
          </a:p>
          <a:p>
            <a:r>
              <a:rPr lang="ru-RU" sz="2000" dirty="0" err="1" smtClean="0"/>
              <a:t>Cloud</a:t>
            </a:r>
            <a:r>
              <a:rPr lang="ru-RU" sz="2000" dirty="0" smtClean="0"/>
              <a:t> </a:t>
            </a:r>
            <a:r>
              <a:rPr lang="ru-RU" sz="2000" dirty="0" err="1" smtClean="0"/>
              <a:t>computing</a:t>
            </a:r>
            <a:r>
              <a:rPr lang="ru-RU" sz="2000" dirty="0" smtClean="0"/>
              <a:t> – это программно-аппаратное обеспечение, доступное пользователю через Интернет или локальную сеть в виде сервиса, позволяющего использовать удобный интерфейс для удаленного доступа к выделенным ресурсам .</a:t>
            </a:r>
          </a:p>
          <a:p>
            <a:r>
              <a:rPr lang="ru-RU" sz="2000" dirty="0" smtClean="0"/>
              <a:t>Облачные вычисления - это новый подход, позволяющий снизить сложность ИТ-систем, благодаря применению широкого ряда эффективных технологий, управляемых самостоятельно и доступных по требованию в рамках виртуальной инфраструктуры, а также потребляемых в качестве сервисов.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325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dirty="0"/>
              <a:t>Решетка</a:t>
            </a:r>
          </a:p>
        </p:txBody>
      </p:sp>
      <p:pic>
        <p:nvPicPr>
          <p:cNvPr id="4" name="Рисунок 3" descr="Структура Решетк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31735"/>
            <a:ext cx="5616624" cy="5627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63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ru-RU" dirty="0"/>
              <a:t>Кольцо</a:t>
            </a:r>
          </a:p>
        </p:txBody>
      </p:sp>
      <p:pic>
        <p:nvPicPr>
          <p:cNvPr id="4" name="Рисунок 3" descr="Структура Кольцо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6192688" cy="5739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08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Консолидация ИТ </a:t>
            </a:r>
            <a:r>
              <a:rPr lang="ru-RU" b="1" i="1" dirty="0" smtClean="0"/>
              <a:t>инфраструктуры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/>
              <a:t>Консолидация — это объединение вычислительных ресурсов либо структур управления в едином центре</a:t>
            </a:r>
            <a:r>
              <a:rPr lang="ru-RU" dirty="0" smtClean="0"/>
              <a:t>.</a:t>
            </a:r>
          </a:p>
          <a:p>
            <a:r>
              <a:rPr lang="ru-RU" dirty="0"/>
              <a:t>Обычно говорят о </a:t>
            </a:r>
            <a:r>
              <a:rPr lang="ru-RU" dirty="0" smtClean="0"/>
              <a:t>консолидации</a:t>
            </a:r>
          </a:p>
          <a:p>
            <a:pPr marL="1160463" indent="-347663"/>
            <a:r>
              <a:rPr lang="ru-RU" dirty="0"/>
              <a:t>серверов </a:t>
            </a:r>
            <a:endParaRPr lang="ru-RU" dirty="0" smtClean="0"/>
          </a:p>
          <a:p>
            <a:pPr marL="1160463" indent="-347663"/>
            <a:r>
              <a:rPr lang="ru-RU" dirty="0"/>
              <a:t>систем хранения </a:t>
            </a:r>
            <a:endParaRPr lang="ru-RU" dirty="0" smtClean="0"/>
          </a:p>
          <a:p>
            <a:pPr marL="1160463" indent="-347663"/>
            <a:r>
              <a:rPr lang="ru-RU" dirty="0" smtClean="0"/>
              <a:t>приложений</a:t>
            </a:r>
            <a:r>
              <a:rPr lang="ru-RU" dirty="0"/>
              <a:t> </a:t>
            </a:r>
            <a:endParaRPr lang="ru-RU" dirty="0" smtClean="0"/>
          </a:p>
          <a:p>
            <a:r>
              <a:rPr lang="ru-RU" dirty="0"/>
              <a:t>Два базовых типа консолидации — физическая и логическая. </a:t>
            </a:r>
          </a:p>
        </p:txBody>
      </p:sp>
    </p:spTree>
    <p:extLst>
      <p:ext uri="{BB962C8B-B14F-4D97-AF65-F5344CB8AC3E}">
        <p14:creationId xmlns:p14="http://schemas.microsoft.com/office/powerpoint/2010/main" val="314880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Гомогенная консолидация</a:t>
            </a:r>
            <a:endParaRPr lang="ru-RU" b="1" dirty="0"/>
          </a:p>
        </p:txBody>
      </p:sp>
      <p:pic>
        <p:nvPicPr>
          <p:cNvPr id="4" name="Рисунок 3" descr="Консолидация приложений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17922"/>
            <a:ext cx="6696744" cy="5557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3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Схема работы: </a:t>
            </a:r>
            <a:r>
              <a:rPr lang="ru-RU" sz="2400" dirty="0"/>
              <a:t>вместо приобретения, установки и управления собственными серверами </a:t>
            </a:r>
            <a:r>
              <a:rPr lang="ru-RU" sz="2400" dirty="0" smtClean="0"/>
              <a:t>происходит </a:t>
            </a:r>
            <a:r>
              <a:rPr lang="ru-RU" sz="2400" dirty="0"/>
              <a:t>аренда сервера у </a:t>
            </a:r>
            <a:r>
              <a:rPr lang="ru-RU" sz="2400" dirty="0" err="1"/>
              <a:t>Microsoft</a:t>
            </a:r>
            <a:r>
              <a:rPr lang="ru-RU" sz="2400" dirty="0"/>
              <a:t>, </a:t>
            </a:r>
            <a:r>
              <a:rPr lang="ru-RU" sz="2400" dirty="0" err="1"/>
              <a:t>Amazon</a:t>
            </a:r>
            <a:r>
              <a:rPr lang="ru-RU" sz="2400" dirty="0"/>
              <a:t>, </a:t>
            </a:r>
            <a:r>
              <a:rPr lang="ru-RU" sz="2400" dirty="0" err="1"/>
              <a:t>Google</a:t>
            </a:r>
            <a:r>
              <a:rPr lang="ru-RU" sz="2400" dirty="0"/>
              <a:t> или другой компании. Далее </a:t>
            </a:r>
            <a:r>
              <a:rPr lang="ru-RU" sz="2400" i="1" dirty="0"/>
              <a:t>пользователь</a:t>
            </a:r>
            <a:r>
              <a:rPr lang="ru-RU" sz="2400" dirty="0"/>
              <a:t> управляет своими арендованными серверами через </a:t>
            </a:r>
            <a:r>
              <a:rPr lang="ru-RU" sz="2400" i="1" dirty="0"/>
              <a:t>Интернет</a:t>
            </a:r>
            <a:r>
              <a:rPr lang="ru-RU" sz="2400" dirty="0"/>
              <a:t>, оплачивая при этом только фактическое их использование для обработки и хранения данных. </a:t>
            </a:r>
            <a:endParaRPr lang="ru-RU" sz="2400" dirty="0" smtClean="0"/>
          </a:p>
          <a:p>
            <a:r>
              <a:rPr lang="ru-RU" sz="2400" dirty="0" smtClean="0"/>
              <a:t>Концепция "облачных" вычислений явилась результатом эволюционного развития информационных технологий за последние несколько десятилетий и ответом на вызовы современного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11370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Тенденции развития современных инфраструктурных </a:t>
            </a:r>
            <a:r>
              <a:rPr lang="ru-RU" b="1" dirty="0" smtClean="0"/>
              <a:t>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Началом эволюционного развития компьютеров стал 1930 </a:t>
            </a:r>
            <a:r>
              <a:rPr lang="ru-RU" sz="2400" dirty="0" smtClean="0"/>
              <a:t>год, когда двоичная арифметика стала основой компьютерных вычислений и языков программирования.</a:t>
            </a:r>
          </a:p>
          <a:p>
            <a:r>
              <a:rPr lang="ru-RU" sz="2400" dirty="0" smtClean="0"/>
              <a:t>В </a:t>
            </a:r>
            <a:r>
              <a:rPr lang="ru-RU" sz="2400" dirty="0"/>
              <a:t>1939 году были изобретены </a:t>
            </a:r>
            <a:r>
              <a:rPr lang="ru-RU" sz="2400" i="1" dirty="0" smtClean="0"/>
              <a:t>цифровые </a:t>
            </a:r>
            <a:r>
              <a:rPr lang="ru-RU" sz="2400" dirty="0" smtClean="0"/>
              <a:t>ЭВМ.</a:t>
            </a:r>
          </a:p>
          <a:p>
            <a:r>
              <a:rPr lang="ru-RU" sz="2400" dirty="0" smtClean="0"/>
              <a:t>В 1941 году появилась </a:t>
            </a:r>
            <a:r>
              <a:rPr lang="en-US" sz="2400" dirty="0" smtClean="0"/>
              <a:t>Z3 - </a:t>
            </a:r>
            <a:r>
              <a:rPr lang="ru-RU" sz="2400" dirty="0" smtClean="0"/>
              <a:t>первая полнофункциональная программно управляемая и свободно программируемая в двоичном коде с плавающей точкой рабочая вычислительная машина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649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upload.wikimedia.org/wikipedia/commons/thumb/4/4c/Z3_Deutsches_Museum.JPG/1280px-Z3_Deutsches_Muse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8" y="346370"/>
            <a:ext cx="8255563" cy="61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63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2149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Первое поколение современных компьютеров появилось в 1943, когда были разработаны Марк I и машина </a:t>
            </a:r>
            <a:r>
              <a:rPr lang="ru-RU" sz="2400" dirty="0" err="1" smtClean="0"/>
              <a:t>Colossus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pic>
        <p:nvPicPr>
          <p:cNvPr id="3074" name="Picture 2" descr="https://upload.wikimedia.org/wikipedia/commons/thumb/1/11/Harvard_Mark_I_Computer_-_Left_Segment.jpg/1920px-Harvard_Mark_I_Computer_-_Left_Seg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23" y="1238888"/>
            <a:ext cx="8088833" cy="54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39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upload.wikimedia.org/wikipedia/commons/thumb/0/07/Harvard_Mark_I_Computer_-_Input-Output_Details.jpg/1280px-Harvard_Mark_I_Computer_-_Input-Output_Deta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7"/>
            <a:ext cx="8352928" cy="62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6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Другой компьютер общего назначения этой эры был ENIAC (Электронный Числовой Интегратор и Компьютер), который был построен в 1946. </a:t>
            </a:r>
            <a:endParaRPr lang="en-US" sz="2400" dirty="0" smtClean="0"/>
          </a:p>
          <a:p>
            <a:r>
              <a:rPr lang="ru-RU" sz="2400" dirty="0"/>
              <a:t>Компьютеры </a:t>
            </a:r>
            <a:r>
              <a:rPr lang="ru-RU" sz="2400" i="1" dirty="0" err="1"/>
              <a:t>Transistorized</a:t>
            </a:r>
            <a:r>
              <a:rPr lang="ru-RU" sz="2400" dirty="0"/>
              <a:t> отметили появление второго поколения компьютеров, которые доминировали в конце 1950-ых и в начале 1960-ых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 1958 году произведена интегральная схема (не использовалась до 1963).</a:t>
            </a:r>
            <a:endParaRPr lang="en-US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1964 году </a:t>
            </a:r>
            <a:r>
              <a:rPr lang="ru-RU" sz="2400" dirty="0" smtClean="0"/>
              <a:t> появилась универсальная компьютерная систем</a:t>
            </a:r>
            <a:r>
              <a:rPr lang="ru-RU" sz="2400" dirty="0"/>
              <a:t> </a:t>
            </a:r>
            <a:r>
              <a:rPr lang="ru-RU" sz="2400" i="1" dirty="0"/>
              <a:t>IBM</a:t>
            </a:r>
            <a:r>
              <a:rPr lang="ru-RU" sz="2400" dirty="0"/>
              <a:t> </a:t>
            </a:r>
            <a:r>
              <a:rPr lang="ru-RU" sz="2400" dirty="0" err="1" smtClean="0"/>
              <a:t>System</a:t>
            </a:r>
            <a:r>
              <a:rPr lang="ru-RU" sz="2400" dirty="0" smtClean="0"/>
              <a:t>/360 (первый </a:t>
            </a:r>
            <a:r>
              <a:rPr lang="ru-RU" sz="2400" dirty="0" err="1" smtClean="0"/>
              <a:t>мейнфрейм</a:t>
            </a:r>
            <a:r>
              <a:rPr lang="ru-RU" sz="2400" dirty="0" smtClean="0"/>
              <a:t>).</a:t>
            </a:r>
          </a:p>
          <a:p>
            <a:r>
              <a:rPr lang="ru-RU" sz="2400" i="1" dirty="0" err="1"/>
              <a:t>Мейнфрейм</a:t>
            </a:r>
            <a:r>
              <a:rPr lang="ru-RU" sz="2400" i="1" dirty="0"/>
              <a:t> - это главный компьютер вычислительного центра с большим объемом внутренней и внешней памяти</a:t>
            </a:r>
            <a:r>
              <a:rPr lang="ru-RU" sz="2400" dirty="0"/>
              <a:t>. Он предназначен для задач, требующих сложных вычислительных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289895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5194920" cy="5721499"/>
          </a:xfrm>
        </p:spPr>
        <p:txBody>
          <a:bodyPr>
            <a:normAutofit/>
          </a:bodyPr>
          <a:lstStyle/>
          <a:p>
            <a:r>
              <a:rPr lang="ru-RU" sz="2400" dirty="0"/>
              <a:t>В ноябре 1971 </a:t>
            </a:r>
            <a:r>
              <a:rPr lang="ru-RU" sz="2400" dirty="0" err="1"/>
              <a:t>Intel</a:t>
            </a:r>
            <a:r>
              <a:rPr lang="ru-RU" sz="2400" dirty="0"/>
              <a:t> выпустили первый в мире коммерческий </a:t>
            </a:r>
            <a:r>
              <a:rPr lang="ru-RU" sz="2400" i="1" dirty="0"/>
              <a:t>микропроцессор</a:t>
            </a:r>
            <a:r>
              <a:rPr lang="ru-RU" sz="2400" dirty="0"/>
              <a:t>, </a:t>
            </a:r>
            <a:r>
              <a:rPr lang="ru-RU" sz="2400" dirty="0" err="1" smtClean="0"/>
              <a:t>Intel</a:t>
            </a:r>
            <a:r>
              <a:rPr lang="ru-RU" sz="2400" dirty="0" smtClean="0"/>
              <a:t> </a:t>
            </a:r>
            <a:r>
              <a:rPr lang="ru-RU" sz="2400" dirty="0"/>
              <a:t>4004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124" name="Picture 4" descr="http://www.extremetech.com/wp-content/uploads/2011/11/intel-4004-gold-p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9406"/>
            <a:ext cx="326073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upload.wikimedia.org/wikipedia/commons/3/35/Altair_8800,_Smithsonian_Museu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50" y="3429000"/>
            <a:ext cx="616338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6461" y="2204864"/>
            <a:ext cx="8197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Первым коммерчески доступным персональным компьютером был MITS </a:t>
            </a:r>
            <a:r>
              <a:rPr lang="ru-RU" sz="2400" dirty="0" err="1" smtClean="0"/>
              <a:t>Altair</a:t>
            </a:r>
            <a:r>
              <a:rPr lang="ru-RU" sz="2400" dirty="0" smtClean="0"/>
              <a:t> 8800, выпущенный в конце 1974.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7477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505</Words>
  <Application>Microsoft Office PowerPoint</Application>
  <PresentationFormat>Экран (4:3)</PresentationFormat>
  <Paragraphs>70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Облачные вычисления</vt:lpstr>
      <vt:lpstr>Введение</vt:lpstr>
      <vt:lpstr>Презентация PowerPoint</vt:lpstr>
      <vt:lpstr>Тенденции развития современных инфраструктурных решений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Современные инфраструктурные решения</vt:lpstr>
      <vt:lpstr>Появление блэйд-систем</vt:lpstr>
      <vt:lpstr>Презентация PowerPoint</vt:lpstr>
      <vt:lpstr>Преимущества Blade-серверов</vt:lpstr>
      <vt:lpstr>Появление систем и сетей хранения данных</vt:lpstr>
      <vt:lpstr>Основные преимущества СХД</vt:lpstr>
      <vt:lpstr>Сети хранения данных (SAN)</vt:lpstr>
      <vt:lpstr>Основные преимущества SAN</vt:lpstr>
      <vt:lpstr>Топологии SAN</vt:lpstr>
      <vt:lpstr>Презентация PowerPoint</vt:lpstr>
      <vt:lpstr>Презентация PowerPoint</vt:lpstr>
      <vt:lpstr>Презентация PowerPoint</vt:lpstr>
      <vt:lpstr>Консолидация ИТ инфраструктуры</vt:lpstr>
      <vt:lpstr>Гомогенная консолидация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вычисления</dc:title>
  <dc:creator>kisupov</dc:creator>
  <cp:lastModifiedBy>kisupov</cp:lastModifiedBy>
  <cp:revision>6</cp:revision>
  <dcterms:created xsi:type="dcterms:W3CDTF">2015-09-15T04:47:17Z</dcterms:created>
  <dcterms:modified xsi:type="dcterms:W3CDTF">2015-09-15T05:43:35Z</dcterms:modified>
</cp:coreProperties>
</file>