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4256-1AE3-497D-8501-3431170357DC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07A4-AC08-4650-A435-CC9E15857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67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4256-1AE3-497D-8501-3431170357DC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07A4-AC08-4650-A435-CC9E15857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85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4256-1AE3-497D-8501-3431170357DC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07A4-AC08-4650-A435-CC9E15857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14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4256-1AE3-497D-8501-3431170357DC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07A4-AC08-4650-A435-CC9E15857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08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4256-1AE3-497D-8501-3431170357DC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07A4-AC08-4650-A435-CC9E15857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70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4256-1AE3-497D-8501-3431170357DC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07A4-AC08-4650-A435-CC9E15857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27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4256-1AE3-497D-8501-3431170357DC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07A4-AC08-4650-A435-CC9E15857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4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4256-1AE3-497D-8501-3431170357DC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07A4-AC08-4650-A435-CC9E15857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8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4256-1AE3-497D-8501-3431170357DC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07A4-AC08-4650-A435-CC9E15857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29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4256-1AE3-497D-8501-3431170357DC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07A4-AC08-4650-A435-CC9E15857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4256-1AE3-497D-8501-3431170357DC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07A4-AC08-4650-A435-CC9E15857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68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4256-1AE3-497D-8501-3431170357DC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07A4-AC08-4650-A435-CC9E15857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40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developerworks/ru/library/l-linuxvirt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Технологии виртуализации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5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Направления виртуализации серверной инфраструктуры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Эмуляция оборудования</a:t>
            </a:r>
          </a:p>
          <a:p>
            <a:r>
              <a:rPr lang="ru-RU" dirty="0" smtClean="0"/>
              <a:t>поддержка </a:t>
            </a:r>
            <a:r>
              <a:rPr lang="ru-RU" dirty="0"/>
              <a:t>неоднородных операционных </a:t>
            </a:r>
            <a:r>
              <a:rPr lang="ru-RU" dirty="0" smtClean="0"/>
              <a:t>сред (</a:t>
            </a:r>
            <a:r>
              <a:rPr lang="ru-RU" dirty="0" smtClean="0"/>
              <a:t>эмуляция оборудования, </a:t>
            </a:r>
            <a:r>
              <a:rPr lang="ru-RU" dirty="0" smtClean="0"/>
              <a:t>полная виртуализация и </a:t>
            </a:r>
            <a:r>
              <a:rPr lang="ru-RU" dirty="0" err="1" smtClean="0"/>
              <a:t>паравиртуализация</a:t>
            </a:r>
            <a:r>
              <a:rPr lang="ru-RU" dirty="0" smtClean="0"/>
              <a:t>)</a:t>
            </a:r>
          </a:p>
          <a:p>
            <a:r>
              <a:rPr lang="ru-RU" dirty="0"/>
              <a:t>поддержка однородных вычислительных сред </a:t>
            </a:r>
            <a:r>
              <a:rPr lang="ru-RU" dirty="0" smtClean="0"/>
              <a:t>(виртуализация на уровне ОС)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Эмуляция оборудования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 descr="Эмуляция оборудования использует VM, чтобы моделировать необходимые аппаратные средств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621438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67544" y="47971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Эмуляция оборудования использует VM, чтобы моделировать необходимые аппаратные средства</a:t>
            </a:r>
          </a:p>
        </p:txBody>
      </p:sp>
    </p:spTree>
    <p:extLst>
      <p:ext uri="{BB962C8B-B14F-4D97-AF65-F5344CB8AC3E}">
        <p14:creationId xmlns:p14="http://schemas.microsoft.com/office/powerpoint/2010/main" val="6533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Полная виртуализация 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Full, Native Virtualization)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32040" y="4460919"/>
            <a:ext cx="3779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VMware Workstation, VMware Server (</a:t>
            </a:r>
            <a:r>
              <a:rPr lang="ru-RU" dirty="0"/>
              <a:t>бывший</a:t>
            </a:r>
            <a:r>
              <a:rPr lang="en-US" dirty="0"/>
              <a:t> GSX Server), Parallels Desktop, Parallels Server, MS Virtual PC, MS Virtual </a:t>
            </a:r>
            <a:r>
              <a:rPr lang="en-US" i="1" dirty="0"/>
              <a:t>Server, Virtual</a:t>
            </a:r>
            <a:r>
              <a:rPr lang="en-US" dirty="0"/>
              <a:t> Iron.</a:t>
            </a:r>
            <a:endParaRPr lang="ru-RU" dirty="0"/>
          </a:p>
        </p:txBody>
      </p:sp>
      <p:pic>
        <p:nvPicPr>
          <p:cNvPr id="5" name="Рисунок 4" descr="Полная виртуализация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832648" cy="27040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471261" y="4509120"/>
            <a:ext cx="38127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 smtClean="0"/>
              <a:t>Полная виртуализация использует гипервизор, чтобы разделять основные аппаратные средства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8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Паравиртуализация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Паравиртуализация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902224" cy="27363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467544" y="450912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Модификация ядра гостевой ОС выполняется таким образом, что в нее включается новый набор API, через который она может напрямую работать с аппаратурой, не конфликтуя с другими виртуальными машинами.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0112" y="4509120"/>
            <a:ext cx="30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VMware</a:t>
            </a:r>
            <a:r>
              <a:rPr lang="ru-RU" dirty="0"/>
              <a:t> ESX </a:t>
            </a:r>
            <a:r>
              <a:rPr lang="ru-RU" dirty="0" err="1"/>
              <a:t>Server</a:t>
            </a:r>
            <a:r>
              <a:rPr lang="ru-RU" dirty="0"/>
              <a:t>, </a:t>
            </a:r>
            <a:r>
              <a:rPr lang="ru-RU" dirty="0" err="1" smtClean="0"/>
              <a:t>Xen</a:t>
            </a:r>
            <a:r>
              <a:rPr lang="ru-RU" dirty="0" smtClean="0"/>
              <a:t>,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Hyper</a:t>
            </a:r>
            <a:r>
              <a:rPr lang="ru-RU" dirty="0"/>
              <a:t>-V.</a:t>
            </a:r>
          </a:p>
        </p:txBody>
      </p:sp>
    </p:spTree>
    <p:extLst>
      <p:ext uri="{BB962C8B-B14F-4D97-AF65-F5344CB8AC3E}">
        <p14:creationId xmlns:p14="http://schemas.microsoft.com/office/powerpoint/2010/main" val="3265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Виртуализация на уровне ядра 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Виртуализация на уровне ОС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5235536" cy="28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467457" y="443711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Использование одного ядра </a:t>
            </a:r>
            <a:r>
              <a:rPr lang="ru-RU" dirty="0" err="1" smtClean="0"/>
              <a:t>хостовой</a:t>
            </a:r>
            <a:r>
              <a:rPr lang="ru-RU" dirty="0" smtClean="0"/>
              <a:t> ОС для создания независимых параллельно работающих операционных сред. Для гостевого ПО создается только собственное сетевое и аппаратное окружение.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96136" y="4437112"/>
            <a:ext cx="29878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Virtuozzo</a:t>
            </a:r>
            <a:r>
              <a:rPr lang="ru-RU" dirty="0"/>
              <a:t> (для </a:t>
            </a:r>
            <a:r>
              <a:rPr lang="ru-RU" dirty="0" err="1"/>
              <a:t>Linux</a:t>
            </a:r>
            <a:r>
              <a:rPr lang="ru-RU" dirty="0"/>
              <a:t> и </a:t>
            </a:r>
            <a:r>
              <a:rPr lang="ru-RU" dirty="0" err="1"/>
              <a:t>Windows</a:t>
            </a:r>
            <a:r>
              <a:rPr lang="ru-RU" dirty="0"/>
              <a:t>), </a:t>
            </a:r>
            <a:r>
              <a:rPr lang="ru-RU" dirty="0" err="1"/>
              <a:t>OpenVZ</a:t>
            </a:r>
            <a:r>
              <a:rPr lang="ru-RU" dirty="0"/>
              <a:t> (бесплатный вариант </a:t>
            </a:r>
            <a:r>
              <a:rPr lang="ru-RU" dirty="0" err="1"/>
              <a:t>Virtuozzo</a:t>
            </a:r>
            <a:r>
              <a:rPr lang="ru-RU" dirty="0"/>
              <a:t>) и </a:t>
            </a:r>
            <a:r>
              <a:rPr lang="ru-RU" dirty="0" err="1"/>
              <a:t>Solaris</a:t>
            </a:r>
            <a:r>
              <a:rPr lang="ru-RU" dirty="0"/>
              <a:t> </a:t>
            </a:r>
            <a:r>
              <a:rPr lang="ru-RU" dirty="0" err="1"/>
              <a:t>Containers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752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Проекты виртуализации для </a:t>
            </a:r>
            <a:r>
              <a:rPr lang="ru-RU" dirty="0" err="1" smtClean="0"/>
              <a:t>Linux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025626"/>
              </p:ext>
            </p:extLst>
          </p:nvPr>
        </p:nvGraphicFramePr>
        <p:xfrm>
          <a:off x="539552" y="1196752"/>
          <a:ext cx="8107239" cy="4198620"/>
        </p:xfrm>
        <a:graphic>
          <a:graphicData uri="http://schemas.openxmlformats.org/drawingml/2006/table">
            <a:tbl>
              <a:tblPr/>
              <a:tblGrid>
                <a:gridCol w="2702413"/>
                <a:gridCol w="2702413"/>
                <a:gridCol w="270241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000000"/>
                          </a:solidFill>
                          <a:effectLst/>
                        </a:rPr>
                        <a:t>Проект</a:t>
                      </a:r>
                    </a:p>
                  </a:txBody>
                  <a:tcPr marL="28575" marR="47625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000000"/>
                          </a:solidFill>
                          <a:effectLst/>
                        </a:rPr>
                        <a:t>Тип</a:t>
                      </a:r>
                    </a:p>
                  </a:txBody>
                  <a:tcPr marL="28575" marR="47625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000000"/>
                          </a:solidFill>
                          <a:effectLst/>
                        </a:rPr>
                        <a:t>Лицензия</a:t>
                      </a:r>
                    </a:p>
                  </a:txBody>
                  <a:tcPr marL="28575" marR="47625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Bochs</a:t>
                      </a:r>
                    </a:p>
                  </a:txBody>
                  <a:tcPr marL="28575" marR="95250" marT="76200" marB="47625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solidFill>
                            <a:srgbClr val="555555"/>
                          </a:solidFill>
                          <a:effectLst/>
                        </a:rPr>
                        <a:t>Эмуляция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555555"/>
                          </a:solidFill>
                          <a:effectLst/>
                        </a:rPr>
                        <a:t>LGPL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QEMU</a:t>
                      </a:r>
                    </a:p>
                  </a:txBody>
                  <a:tcPr marL="28575" marR="95250" marT="76200" marB="47625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solidFill>
                            <a:srgbClr val="555555"/>
                          </a:solidFill>
                          <a:effectLst/>
                        </a:rPr>
                        <a:t>Эмуляция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555555"/>
                          </a:solidFill>
                          <a:effectLst/>
                        </a:rPr>
                        <a:t>LGPL/GPL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VMware</a:t>
                      </a:r>
                    </a:p>
                  </a:txBody>
                  <a:tcPr marL="28575" marR="95250" marT="76200" marB="47625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solidFill>
                            <a:srgbClr val="555555"/>
                          </a:solidFill>
                          <a:effectLst/>
                        </a:rPr>
                        <a:t>Полная виртуализация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solidFill>
                            <a:srgbClr val="555555"/>
                          </a:solidFill>
                          <a:effectLst/>
                        </a:rPr>
                        <a:t>Проприетарное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z/VM</a:t>
                      </a:r>
                    </a:p>
                  </a:txBody>
                  <a:tcPr marL="28575" marR="95250" marT="76200" marB="47625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solidFill>
                            <a:srgbClr val="555555"/>
                          </a:solidFill>
                          <a:effectLst/>
                        </a:rPr>
                        <a:t>Полная виртуализация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solidFill>
                            <a:srgbClr val="555555"/>
                          </a:solidFill>
                          <a:effectLst/>
                        </a:rPr>
                        <a:t>Проприетарное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Xen</a:t>
                      </a:r>
                    </a:p>
                  </a:txBody>
                  <a:tcPr marL="28575" marR="95250" marT="76200" marB="47625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solidFill>
                            <a:srgbClr val="555555"/>
                          </a:solidFill>
                          <a:effectLst/>
                        </a:rPr>
                        <a:t>Паравиртуализация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555555"/>
                          </a:solidFill>
                          <a:effectLst/>
                        </a:rPr>
                        <a:t>GPL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UML</a:t>
                      </a:r>
                    </a:p>
                  </a:txBody>
                  <a:tcPr marL="28575" marR="95250" marT="76200" marB="47625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solidFill>
                            <a:srgbClr val="555555"/>
                          </a:solidFill>
                          <a:effectLst/>
                        </a:rPr>
                        <a:t>Паравиртуализация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555555"/>
                          </a:solidFill>
                          <a:effectLst/>
                        </a:rPr>
                        <a:t>GPL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Linux-VServer</a:t>
                      </a:r>
                    </a:p>
                  </a:txBody>
                  <a:tcPr marL="28575" marR="95250" marT="76200" marB="47625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solidFill>
                            <a:srgbClr val="555555"/>
                          </a:solidFill>
                          <a:effectLst/>
                        </a:rPr>
                        <a:t>Виртуализация уровня операционной системы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555555"/>
                          </a:solidFill>
                          <a:effectLst/>
                        </a:rPr>
                        <a:t>GPL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OpenVZ</a:t>
                      </a:r>
                    </a:p>
                  </a:txBody>
                  <a:tcPr marL="28575" marR="95250" marT="76200" marB="47625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solidFill>
                            <a:srgbClr val="555555"/>
                          </a:solidFill>
                          <a:effectLst/>
                        </a:rPr>
                        <a:t>Виртуализация уровня операционной системы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555555"/>
                          </a:solidFill>
                          <a:effectLst/>
                        </a:rPr>
                        <a:t>GPL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57250" y="1769823"/>
            <a:ext cx="65" cy="444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3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5733256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http://www.ibm.com/developerworks/ru/library/l-linuxvirt/index.html</a:t>
            </a:r>
            <a:endParaRPr lang="en-US" dirty="0" smtClean="0"/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72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Виртуализация приложений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Виртуализация приложений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3123474" cy="38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3744416" y="16288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Виртуализация приложений подразумевает применение модели сильной изоляции прикладных программ с управляемым взаимодействием с ОС, при которой </a:t>
            </a:r>
            <a:r>
              <a:rPr lang="ru-RU" dirty="0" err="1"/>
              <a:t>виртуализируется</a:t>
            </a:r>
            <a:r>
              <a:rPr lang="ru-RU" dirty="0"/>
              <a:t> каждый экземпляр приложений, все его основные компоненты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769171" y="364502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Такой </a:t>
            </a:r>
            <a:r>
              <a:rPr lang="ru-RU" dirty="0"/>
              <a:t>вариант виртуализации используется в </a:t>
            </a:r>
            <a:r>
              <a:rPr lang="ru-RU" dirty="0" err="1"/>
              <a:t>Sun</a:t>
            </a:r>
            <a:r>
              <a:rPr lang="ru-RU" dirty="0"/>
              <a:t> </a:t>
            </a:r>
            <a:r>
              <a:rPr lang="ru-RU" i="1" dirty="0" err="1"/>
              <a:t>Java</a:t>
            </a:r>
            <a:r>
              <a:rPr lang="ru-RU" i="1" dirty="0"/>
              <a:t> </a:t>
            </a:r>
            <a:r>
              <a:rPr lang="ru-RU" i="1" dirty="0" err="1"/>
              <a:t>Virtual</a:t>
            </a:r>
            <a:r>
              <a:rPr lang="ru-RU" i="1" dirty="0"/>
              <a:t> </a:t>
            </a:r>
            <a:r>
              <a:rPr lang="ru-RU" i="1" dirty="0" err="1"/>
              <a:t>Machine</a:t>
            </a:r>
            <a:r>
              <a:rPr lang="ru-RU" dirty="0"/>
              <a:t>, </a:t>
            </a:r>
            <a:r>
              <a:rPr lang="ru-RU" dirty="0" err="1"/>
              <a:t>Microsoft</a:t>
            </a:r>
            <a:r>
              <a:rPr lang="ru-RU" dirty="0"/>
              <a:t> </a:t>
            </a:r>
            <a:r>
              <a:rPr lang="ru-RU" i="1" dirty="0" err="1"/>
              <a:t>Application</a:t>
            </a:r>
            <a:r>
              <a:rPr lang="ru-RU" i="1" dirty="0"/>
              <a:t> </a:t>
            </a:r>
            <a:r>
              <a:rPr lang="ru-RU" i="1" dirty="0" err="1"/>
              <a:t>Virtualization</a:t>
            </a:r>
            <a:r>
              <a:rPr lang="ru-RU" dirty="0"/>
              <a:t> (ранее называлось </a:t>
            </a:r>
            <a:r>
              <a:rPr lang="ru-RU" dirty="0" err="1"/>
              <a:t>Softgrid</a:t>
            </a:r>
            <a:r>
              <a:rPr lang="ru-RU" dirty="0"/>
              <a:t>), </a:t>
            </a:r>
            <a:r>
              <a:rPr lang="ru-RU" dirty="0" err="1"/>
              <a:t>Thinstall</a:t>
            </a:r>
            <a:r>
              <a:rPr lang="ru-RU" dirty="0"/>
              <a:t> (в начале 2008 г. вошла в состав </a:t>
            </a:r>
            <a:r>
              <a:rPr lang="ru-RU" dirty="0" err="1"/>
              <a:t>VMware</a:t>
            </a:r>
            <a:r>
              <a:rPr lang="ru-RU" dirty="0"/>
              <a:t>), </a:t>
            </a:r>
            <a:r>
              <a:rPr lang="ru-RU" dirty="0" err="1"/>
              <a:t>Symantec</a:t>
            </a:r>
            <a:r>
              <a:rPr lang="ru-RU" dirty="0"/>
              <a:t>/</a:t>
            </a:r>
            <a:r>
              <a:rPr lang="ru-RU" dirty="0" err="1"/>
              <a:t>Altiris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0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Виртуализация представлений (рабочих мест)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Виртуализация представлений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3960440" cy="36655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067944" y="163764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Виртуализация </a:t>
            </a:r>
            <a:r>
              <a:rPr lang="ru-RU" dirty="0" smtClean="0"/>
              <a:t>представлений </a:t>
            </a:r>
            <a:r>
              <a:rPr lang="ru-RU" dirty="0"/>
              <a:t>подразумевает эмуляцию интерфейса пользователя</a:t>
            </a:r>
            <a:r>
              <a:rPr lang="ru-RU" dirty="0" smtClean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279876" y="3238500"/>
            <a:ext cx="3547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err="1"/>
              <a:t>Virtual</a:t>
            </a:r>
            <a:r>
              <a:rPr lang="ru-RU" i="1" dirty="0"/>
              <a:t> </a:t>
            </a:r>
            <a:r>
              <a:rPr lang="ru-RU" i="1" dirty="0" err="1"/>
              <a:t>Desktop</a:t>
            </a:r>
            <a:r>
              <a:rPr lang="ru-RU" dirty="0"/>
              <a:t> </a:t>
            </a:r>
            <a:r>
              <a:rPr lang="ru-RU" i="1" dirty="0" err="1"/>
              <a:t>Infrastructure</a:t>
            </a:r>
            <a:r>
              <a:rPr lang="ru-RU" dirty="0"/>
              <a:t> (</a:t>
            </a:r>
            <a:r>
              <a:rPr lang="ru-RU" i="1" dirty="0"/>
              <a:t>VDI</a:t>
            </a:r>
            <a:r>
              <a:rPr lang="ru-RU" dirty="0" smtClean="0"/>
              <a:t>),</a:t>
            </a:r>
          </a:p>
          <a:p>
            <a:r>
              <a:rPr lang="ru-RU" dirty="0" smtClean="0"/>
              <a:t>Терминал </a:t>
            </a:r>
            <a:r>
              <a:rPr lang="ru-RU" dirty="0" err="1"/>
              <a:t>Sun</a:t>
            </a:r>
            <a:r>
              <a:rPr lang="ru-RU" dirty="0"/>
              <a:t> </a:t>
            </a:r>
            <a:r>
              <a:rPr lang="ru-RU" dirty="0" err="1"/>
              <a:t>Ray</a:t>
            </a:r>
            <a:endParaRPr lang="ru-RU" dirty="0"/>
          </a:p>
        </p:txBody>
      </p:sp>
      <p:pic>
        <p:nvPicPr>
          <p:cNvPr id="7" name="Рисунок 6" descr="Пример тонкого клиента. Терминал Sun Ray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671" y="4085264"/>
            <a:ext cx="3831590" cy="2418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1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Виртуализация подразумевает запуск на одном физическом компьютере нескольких виртуальных компьютеров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208912" cy="51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67544" y="517728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Виртуализация подразумевает запуск на одном физическом компьютере нескольких виртуальных компьютеров</a:t>
            </a:r>
          </a:p>
        </p:txBody>
      </p:sp>
    </p:spTree>
    <p:extLst>
      <p:ext uri="{BB962C8B-B14F-4D97-AF65-F5344CB8AC3E}">
        <p14:creationId xmlns:p14="http://schemas.microsoft.com/office/powerpoint/2010/main" val="368952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Виртуализация (в широком смысле) - сокрытие </a:t>
            </a:r>
            <a:r>
              <a:rPr lang="ru-RU" dirty="0"/>
              <a:t>настоящей реализации какого-либо процесса или объекта от истинного его представления для того, кто им </a:t>
            </a:r>
            <a:r>
              <a:rPr lang="ru-RU" dirty="0" smtClean="0"/>
              <a:t>пользуется.</a:t>
            </a:r>
          </a:p>
          <a:p>
            <a:r>
              <a:rPr lang="ru-RU" i="1" dirty="0"/>
              <a:t>Виртуализация</a:t>
            </a:r>
            <a:r>
              <a:rPr lang="ru-RU" dirty="0"/>
              <a:t> призвана абстрагировать </a:t>
            </a:r>
            <a:r>
              <a:rPr lang="ru-RU" i="1" dirty="0"/>
              <a:t>программное обеспечение</a:t>
            </a:r>
            <a:r>
              <a:rPr lang="ru-RU" dirty="0"/>
              <a:t> от аппаратной части</a:t>
            </a:r>
            <a:r>
              <a:rPr lang="ru-RU" dirty="0" smtClean="0"/>
              <a:t>.</a:t>
            </a:r>
          </a:p>
          <a:p>
            <a:r>
              <a:rPr lang="ru-RU" i="1" dirty="0" smtClean="0"/>
              <a:t>Виртуализация - абстракция </a:t>
            </a:r>
            <a:r>
              <a:rPr lang="ru-RU" i="1" dirty="0"/>
              <a:t>вычислительных ресурсов и предоставление пользователю системы, которая "инкапсулирует" (скрывает в себе) собственную реализацию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64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60-х годах прошлого века </a:t>
            </a:r>
            <a:r>
              <a:rPr lang="ru-RU" i="1" dirty="0"/>
              <a:t>виртуализация </a:t>
            </a:r>
            <a:r>
              <a:rPr lang="ru-RU" dirty="0"/>
              <a:t>представляла чисто научный интерес и была оригинальным решением для изоляции компьютерных систем в рамках одного физического </a:t>
            </a:r>
            <a:r>
              <a:rPr lang="ru-RU" dirty="0" smtClean="0"/>
              <a:t>компьютера.</a:t>
            </a:r>
          </a:p>
          <a:p>
            <a:r>
              <a:rPr lang="ru-RU" dirty="0"/>
              <a:t>В 1999 г. компания </a:t>
            </a:r>
            <a:r>
              <a:rPr lang="ru-RU" dirty="0" err="1"/>
              <a:t>VMware</a:t>
            </a:r>
            <a:r>
              <a:rPr lang="ru-RU" dirty="0"/>
              <a:t> представила технологию виртуализации систем на базе </a:t>
            </a:r>
            <a:r>
              <a:rPr lang="ru-RU" i="1" dirty="0" smtClean="0"/>
              <a:t>x86.</a:t>
            </a:r>
          </a:p>
          <a:p>
            <a:r>
              <a:rPr lang="ru-RU" dirty="0" smtClean="0"/>
              <a:t>Позднее свои решения виртуализации представили компании </a:t>
            </a:r>
            <a:r>
              <a:rPr lang="ru-RU" dirty="0" err="1" smtClean="0"/>
              <a:t>Parallels</a:t>
            </a:r>
            <a:r>
              <a:rPr lang="ru-RU" dirty="0" smtClean="0"/>
              <a:t>,</a:t>
            </a:r>
            <a:r>
              <a:rPr lang="ru-RU" dirty="0"/>
              <a:t> </a:t>
            </a:r>
            <a:r>
              <a:rPr lang="ru-RU" i="1" dirty="0" err="1" smtClean="0"/>
              <a:t>Oracle</a:t>
            </a:r>
            <a:r>
              <a:rPr lang="ru-RU" dirty="0" smtClean="0"/>
              <a:t>, </a:t>
            </a:r>
            <a:r>
              <a:rPr lang="ru-RU" dirty="0" err="1"/>
              <a:t>Citrix</a:t>
            </a:r>
            <a:r>
              <a:rPr lang="ru-RU" dirty="0"/>
              <a:t> </a:t>
            </a:r>
            <a:r>
              <a:rPr lang="ru-RU" dirty="0" err="1" smtClean="0"/>
              <a:t>Systems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/>
              <a:t>вышла на рынок средств виртуализации в 2003 г. с приобретением компании </a:t>
            </a:r>
            <a:r>
              <a:rPr lang="ru-RU" dirty="0" err="1"/>
              <a:t>Connectiх</a:t>
            </a:r>
            <a:r>
              <a:rPr lang="ru-RU" dirty="0"/>
              <a:t>, выпустив свой первый продукт </a:t>
            </a:r>
            <a:r>
              <a:rPr lang="ru-RU" i="1" dirty="0" err="1"/>
              <a:t>Virtual</a:t>
            </a:r>
            <a:r>
              <a:rPr lang="ru-RU" dirty="0"/>
              <a:t> </a:t>
            </a:r>
            <a:r>
              <a:rPr lang="ru-RU" i="1" dirty="0"/>
              <a:t>PC</a:t>
            </a:r>
            <a:r>
              <a:rPr lang="ru-RU" dirty="0"/>
              <a:t> для настольных </a:t>
            </a:r>
            <a:r>
              <a:rPr lang="ru-RU" dirty="0" smtClean="0"/>
              <a:t>ПК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1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Достоинства </a:t>
            </a:r>
            <a:r>
              <a:rPr lang="ru-RU" dirty="0"/>
              <a:t>технологий виртуализации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Эффективное использование вычислительных ресурсов</a:t>
            </a:r>
          </a:p>
          <a:p>
            <a:r>
              <a:rPr lang="ru-RU" dirty="0" smtClean="0"/>
              <a:t>Сокращение расходов на инфраструктуру</a:t>
            </a:r>
          </a:p>
          <a:p>
            <a:r>
              <a:rPr lang="ru-RU" dirty="0" smtClean="0"/>
              <a:t>Снижение затрат на программное обеспечение. </a:t>
            </a:r>
          </a:p>
          <a:p>
            <a:r>
              <a:rPr lang="ru-RU" dirty="0" smtClean="0"/>
              <a:t>Повышение гибкости и скорости реагирования системы</a:t>
            </a:r>
          </a:p>
          <a:p>
            <a:r>
              <a:rPr lang="ru-RU" dirty="0" smtClean="0"/>
              <a:t>Несовместимые приложения могут работать на одном компьютере</a:t>
            </a:r>
          </a:p>
          <a:p>
            <a:r>
              <a:rPr lang="ru-RU" dirty="0" smtClean="0"/>
              <a:t>Повышение доступности приложений и обеспечение непрерывности работы предприятия</a:t>
            </a:r>
          </a:p>
          <a:p>
            <a:r>
              <a:rPr lang="ru-RU" dirty="0" smtClean="0"/>
              <a:t>Возможности легкой архивации</a:t>
            </a:r>
          </a:p>
          <a:p>
            <a:r>
              <a:rPr lang="ru-RU" dirty="0" smtClean="0"/>
              <a:t>Повышение управляемости инфраструктуры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Виртуальная машина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78112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Виртуальная машина </a:t>
            </a:r>
            <a:r>
              <a:rPr lang="ru-RU" dirty="0" smtClean="0"/>
              <a:t>– программная или аппаратная среда, которая скрывает настоящую реализацию какого-либо процесса или объекта от его видимого представления.</a:t>
            </a:r>
          </a:p>
          <a:p>
            <a:r>
              <a:rPr lang="ru-RU" b="1" dirty="0" smtClean="0"/>
              <a:t>Виртуальная машина </a:t>
            </a:r>
            <a:r>
              <a:rPr lang="ru-RU" dirty="0" smtClean="0"/>
              <a:t>— это полностью изолированный программный контейнер, который работает с собственной ОС и приложениями, подобно физическому компьютеру. </a:t>
            </a:r>
            <a:endParaRPr lang="ru-RU" dirty="0"/>
          </a:p>
        </p:txBody>
      </p:sp>
      <p:pic>
        <p:nvPicPr>
          <p:cNvPr id="4" name="Рисунок 3" descr="Виртуальная машин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2645580" cy="2712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464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</a:t>
            </a:r>
            <a:r>
              <a:rPr lang="ru-RU" dirty="0"/>
              <a:t>виртуальных машин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Совместимость</a:t>
            </a:r>
          </a:p>
          <a:p>
            <a:r>
              <a:rPr lang="ru-RU" dirty="0" smtClean="0"/>
              <a:t>Изолированность</a:t>
            </a:r>
          </a:p>
          <a:p>
            <a:r>
              <a:rPr lang="ru-RU" dirty="0" smtClean="0"/>
              <a:t>Инкапсуляция</a:t>
            </a:r>
          </a:p>
          <a:p>
            <a:r>
              <a:rPr lang="ru-RU" dirty="0"/>
              <a:t>Независимость от оборудования</a:t>
            </a:r>
          </a:p>
        </p:txBody>
      </p:sp>
    </p:spTree>
    <p:extLst>
      <p:ext uri="{BB962C8B-B14F-4D97-AF65-F5344CB8AC3E}">
        <p14:creationId xmlns:p14="http://schemas.microsoft.com/office/powerpoint/2010/main" val="42539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Разновидности </a:t>
            </a:r>
            <a:r>
              <a:rPr lang="ru-RU" dirty="0"/>
              <a:t>виртуализации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виртуализация серверов </a:t>
            </a:r>
            <a:r>
              <a:rPr lang="ru-RU" dirty="0" smtClean="0"/>
              <a:t>(эмуляция оборудования, полная </a:t>
            </a:r>
            <a:r>
              <a:rPr lang="ru-RU" dirty="0"/>
              <a:t>виртуализация и </a:t>
            </a:r>
            <a:r>
              <a:rPr lang="ru-RU" dirty="0" err="1"/>
              <a:t>паравиртуализация</a:t>
            </a:r>
            <a:r>
              <a:rPr lang="ru-RU" dirty="0"/>
              <a:t>)</a:t>
            </a:r>
          </a:p>
          <a:p>
            <a:pPr lvl="0"/>
            <a:r>
              <a:rPr lang="ru-RU" dirty="0"/>
              <a:t>виртуализация на уровне операционных систем,</a:t>
            </a:r>
          </a:p>
          <a:p>
            <a:pPr lvl="0"/>
            <a:r>
              <a:rPr lang="ru-RU" dirty="0"/>
              <a:t>виртуализация приложений,</a:t>
            </a:r>
          </a:p>
          <a:p>
            <a:pPr lvl="0"/>
            <a:r>
              <a:rPr lang="ru-RU" dirty="0"/>
              <a:t>виртуализация представлений.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8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Виртуализация серверов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Виртуализация серверов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208912" cy="37703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67544" y="518313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Виртуализация серверов подразумевает запуск на одном физическом сервере нескольких виртуальных серверов.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039544" y="5176267"/>
            <a:ext cx="3672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Типичные представители это продукты</a:t>
            </a:r>
            <a:r>
              <a:rPr lang="en-US" dirty="0"/>
              <a:t> </a:t>
            </a:r>
            <a:r>
              <a:rPr lang="en-US" dirty="0" smtClean="0"/>
              <a:t>VMware </a:t>
            </a:r>
            <a:r>
              <a:rPr lang="en-US" dirty="0"/>
              <a:t>(ESX, Server, Workstation) </a:t>
            </a:r>
            <a:r>
              <a:rPr lang="ru-RU" dirty="0"/>
              <a:t>и</a:t>
            </a:r>
            <a:r>
              <a:rPr lang="en-US" dirty="0"/>
              <a:t> Microsoft (Hyper-V, Virtual </a:t>
            </a:r>
            <a:r>
              <a:rPr lang="en-US" i="1" dirty="0"/>
              <a:t>Server, Virtual</a:t>
            </a:r>
            <a:r>
              <a:rPr lang="en-US" dirty="0"/>
              <a:t> PC).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4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428</Words>
  <Application>Microsoft Office PowerPoint</Application>
  <PresentationFormat>Экран (4:3)</PresentationFormat>
  <Paragraphs>91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Технологии виртуализации</vt:lpstr>
      <vt:lpstr>Презентация PowerPoint</vt:lpstr>
      <vt:lpstr>Презентация PowerPoint</vt:lpstr>
      <vt:lpstr>История</vt:lpstr>
      <vt:lpstr>Достоинства технологий виртуализации</vt:lpstr>
      <vt:lpstr>Виртуальная машина</vt:lpstr>
      <vt:lpstr>Особенности виртуальных машин </vt:lpstr>
      <vt:lpstr>Разновидности виртуализации</vt:lpstr>
      <vt:lpstr>Виртуализация серверов</vt:lpstr>
      <vt:lpstr>Направления виртуализации серверной инфраструктуры</vt:lpstr>
      <vt:lpstr>Эмуляция оборудования</vt:lpstr>
      <vt:lpstr>Полная виртуализация  (Full, Native Virtualization)</vt:lpstr>
      <vt:lpstr>Паравиртуализация</vt:lpstr>
      <vt:lpstr>Виртуализация на уровне ядра ОС</vt:lpstr>
      <vt:lpstr>Проекты виртуализации для Linux </vt:lpstr>
      <vt:lpstr>Виртуализация приложений </vt:lpstr>
      <vt:lpstr>Виртуализация представлений (рабочих мест)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виртуализации</dc:title>
  <dc:creator>Konstantin Isupov</dc:creator>
  <cp:lastModifiedBy>Konstantin Isupov</cp:lastModifiedBy>
  <cp:revision>7</cp:revision>
  <dcterms:created xsi:type="dcterms:W3CDTF">2015-10-13T04:23:24Z</dcterms:created>
  <dcterms:modified xsi:type="dcterms:W3CDTF">2015-10-13T05:22:46Z</dcterms:modified>
</cp:coreProperties>
</file>