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2DA-1DF8-479D-9AD6-E42CF55B7995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43C-9053-480C-BD1E-B7BEBCD09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59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2DA-1DF8-479D-9AD6-E42CF55B7995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43C-9053-480C-BD1E-B7BEBCD09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63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2DA-1DF8-479D-9AD6-E42CF55B7995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43C-9053-480C-BD1E-B7BEBCD09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93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2DA-1DF8-479D-9AD6-E42CF55B7995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43C-9053-480C-BD1E-B7BEBCD09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69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2DA-1DF8-479D-9AD6-E42CF55B7995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43C-9053-480C-BD1E-B7BEBCD09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0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2DA-1DF8-479D-9AD6-E42CF55B7995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43C-9053-480C-BD1E-B7BEBCD09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62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2DA-1DF8-479D-9AD6-E42CF55B7995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43C-9053-480C-BD1E-B7BEBCD09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2DA-1DF8-479D-9AD6-E42CF55B7995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43C-9053-480C-BD1E-B7BEBCD09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43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2DA-1DF8-479D-9AD6-E42CF55B7995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43C-9053-480C-BD1E-B7BEBCD09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41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2DA-1DF8-479D-9AD6-E42CF55B7995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43C-9053-480C-BD1E-B7BEBCD09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59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2DA-1DF8-479D-9AD6-E42CF55B7995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43C-9053-480C-BD1E-B7BEBCD09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26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42DA-1DF8-479D-9AD6-E42CF55B7995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543C-9053-480C-BD1E-B7BEBCD09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41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облачных вычислений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5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16632"/>
            <a:ext cx="8964488" cy="672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SaaS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приложение приспособлено для удаленного использования;</a:t>
            </a:r>
          </a:p>
          <a:p>
            <a:pPr lvl="0"/>
            <a:r>
              <a:rPr lang="ru-RU" dirty="0"/>
              <a:t>одним приложением могут пользоваться несколько клиентов;</a:t>
            </a:r>
          </a:p>
          <a:p>
            <a:pPr lvl="0"/>
            <a:r>
              <a:rPr lang="ru-RU" dirty="0"/>
              <a:t>оплата за услугу взимается либо как ежемесячная абонентская плата, либо на основе суммарного объема транзакций;</a:t>
            </a:r>
          </a:p>
          <a:p>
            <a:pPr lvl="0"/>
            <a:r>
              <a:rPr lang="ru-RU" dirty="0"/>
              <a:t>поддержка приложения входит уже в состав оплаты;</a:t>
            </a:r>
          </a:p>
          <a:p>
            <a:pPr lvl="0"/>
            <a:r>
              <a:rPr lang="ru-RU" dirty="0"/>
              <a:t>модернизация приложения может производиться обслуживающим персоналом плавно и прозрачно для клиентов.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0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SaaS</a:t>
            </a:r>
            <a:r>
              <a:rPr lang="ru-RU" dirty="0" smtClean="0"/>
              <a:t>-приложения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ru-RU" dirty="0"/>
              <a:t>Почта</a:t>
            </a:r>
          </a:p>
          <a:p>
            <a:pPr lvl="0"/>
            <a:r>
              <a:rPr lang="ru-RU" dirty="0"/>
              <a:t>Коммуникации (</a:t>
            </a:r>
            <a:r>
              <a:rPr lang="ru-RU" dirty="0" err="1"/>
              <a:t>VoIP</a:t>
            </a:r>
            <a:r>
              <a:rPr lang="ru-RU" dirty="0"/>
              <a:t>)</a:t>
            </a:r>
          </a:p>
          <a:p>
            <a:pPr lvl="0"/>
            <a:r>
              <a:rPr lang="ru-RU" dirty="0" err="1"/>
              <a:t>Антиспам</a:t>
            </a:r>
            <a:r>
              <a:rPr lang="ru-RU" dirty="0"/>
              <a:t> и антивирус</a:t>
            </a:r>
          </a:p>
          <a:p>
            <a:pPr lvl="0"/>
            <a:r>
              <a:rPr lang="ru-RU" dirty="0" err="1"/>
              <a:t>Helpdesk</a:t>
            </a:r>
            <a:endParaRPr lang="ru-RU" dirty="0"/>
          </a:p>
          <a:p>
            <a:pPr lvl="0"/>
            <a:r>
              <a:rPr lang="ru-RU" dirty="0"/>
              <a:t>Управление проектами</a:t>
            </a:r>
          </a:p>
          <a:p>
            <a:pPr lvl="0"/>
            <a:r>
              <a:rPr lang="ru-RU" dirty="0"/>
              <a:t>Дистанционное обучение</a:t>
            </a:r>
          </a:p>
          <a:p>
            <a:pPr lvl="0"/>
            <a:r>
              <a:rPr lang="ru-RU" dirty="0"/>
              <a:t>CRM</a:t>
            </a:r>
          </a:p>
          <a:p>
            <a:pPr lvl="0"/>
            <a:r>
              <a:rPr lang="ru-RU" dirty="0"/>
              <a:t>Хранение и резервирование </a:t>
            </a:r>
            <a:r>
              <a:rPr lang="ru-RU" dirty="0" smtClean="0"/>
              <a:t>данных (</a:t>
            </a:r>
            <a:r>
              <a:rPr lang="en-US" dirty="0" err="1" smtClean="0"/>
              <a:t>Gdrive</a:t>
            </a:r>
            <a:r>
              <a:rPr lang="en-US" dirty="0" smtClean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8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SaaS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 smtClean="0"/>
              <a:t>Docs</a:t>
            </a:r>
            <a:endParaRPr lang="ru-RU" dirty="0" smtClean="0"/>
          </a:p>
          <a:p>
            <a:r>
              <a:rPr lang="ru-RU" dirty="0" err="1"/>
              <a:t>Office</a:t>
            </a:r>
            <a:r>
              <a:rPr lang="ru-RU" dirty="0"/>
              <a:t> </a:t>
            </a:r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 smtClean="0"/>
              <a:t>Apps</a:t>
            </a:r>
            <a:endParaRPr lang="ru-RU" dirty="0" smtClean="0"/>
          </a:p>
          <a:p>
            <a:r>
              <a:rPr lang="en-US" dirty="0" smtClean="0"/>
              <a:t>Apple </a:t>
            </a:r>
            <a:r>
              <a:rPr lang="ru-RU" dirty="0" err="1"/>
              <a:t>MobileMe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1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Вложенная структура облачных 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641881" cy="49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2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Варианты </a:t>
            </a:r>
            <a:r>
              <a:rPr lang="ru-RU" dirty="0"/>
              <a:t>развёртывания облачных 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ru-RU" sz="2600" dirty="0"/>
              <a:t>Частное облако (</a:t>
            </a:r>
            <a:r>
              <a:rPr lang="ru-RU" sz="2600" dirty="0" err="1"/>
              <a:t>private</a:t>
            </a:r>
            <a:r>
              <a:rPr lang="ru-RU" sz="2600" dirty="0"/>
              <a:t> </a:t>
            </a:r>
            <a:r>
              <a:rPr lang="ru-RU" sz="2600" dirty="0" err="1" smtClean="0"/>
              <a:t>cloud</a:t>
            </a:r>
            <a:r>
              <a:rPr lang="ru-RU" sz="2600" dirty="0" smtClean="0"/>
              <a:t>).</a:t>
            </a:r>
          </a:p>
          <a:p>
            <a:r>
              <a:rPr lang="ru-RU" sz="2600" dirty="0" smtClean="0"/>
              <a:t>Публичное облако.</a:t>
            </a:r>
          </a:p>
          <a:p>
            <a:r>
              <a:rPr lang="ru-RU" sz="2600" dirty="0"/>
              <a:t>Смешанное (гибридное) </a:t>
            </a:r>
            <a:r>
              <a:rPr lang="ru-RU" sz="2600" dirty="0" smtClean="0"/>
              <a:t>облако.</a:t>
            </a:r>
            <a:endParaRPr lang="ru-RU" sz="26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924944"/>
            <a:ext cx="5946934" cy="38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Достоинства облачных вычислений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Доступность и отказоустойчивость </a:t>
            </a:r>
          </a:p>
          <a:p>
            <a:pPr marL="722313" indent="-368300"/>
            <a:r>
              <a:rPr lang="ru-RU" sz="2800" i="1" dirty="0"/>
              <a:t>Клиентские </a:t>
            </a:r>
            <a:r>
              <a:rPr lang="ru-RU" sz="2800" i="1" dirty="0" smtClean="0"/>
              <a:t>компьютеры</a:t>
            </a:r>
          </a:p>
          <a:p>
            <a:pPr marL="722313" indent="-368300"/>
            <a:r>
              <a:rPr lang="ru-RU" sz="2800" i="1" dirty="0"/>
              <a:t>Доступ к </a:t>
            </a:r>
            <a:r>
              <a:rPr lang="ru-RU" sz="2800" i="1" dirty="0" smtClean="0"/>
              <a:t>документам</a:t>
            </a:r>
          </a:p>
          <a:p>
            <a:pPr marL="722313" indent="-368300"/>
            <a:r>
              <a:rPr lang="ru-RU" sz="2800" i="1" dirty="0"/>
              <a:t>Устойчивость к потере данных или краже </a:t>
            </a:r>
            <a:r>
              <a:rPr lang="ru-RU" sz="2800" i="1" dirty="0" smtClean="0"/>
              <a:t>оборудования</a:t>
            </a:r>
          </a:p>
          <a:p>
            <a:pPr marL="722313" indent="-368300"/>
            <a:r>
              <a:rPr lang="ru-RU" sz="2800" i="1" dirty="0" smtClean="0"/>
              <a:t>Надежность</a:t>
            </a:r>
            <a:endParaRPr lang="ru-RU" sz="2800" dirty="0" smtClean="0"/>
          </a:p>
          <a:p>
            <a:r>
              <a:rPr lang="ru-RU" dirty="0" smtClean="0"/>
              <a:t>Экономичность и эффективность </a:t>
            </a:r>
            <a:endParaRPr lang="ru-RU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1399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Достоинства облачных вычислений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Простота </a:t>
            </a:r>
            <a:endParaRPr lang="ru-RU" dirty="0" smtClean="0"/>
          </a:p>
          <a:p>
            <a:pPr marL="722313" indent="-368300">
              <a:tabLst>
                <a:tab pos="530225" algn="l"/>
              </a:tabLst>
            </a:pPr>
            <a:r>
              <a:rPr lang="ru-RU" sz="2800" i="1" dirty="0" smtClean="0"/>
              <a:t>Обслуживание</a:t>
            </a:r>
          </a:p>
          <a:p>
            <a:pPr marL="722313" indent="-368300">
              <a:tabLst>
                <a:tab pos="530225" algn="l"/>
              </a:tabLst>
            </a:pPr>
            <a:r>
              <a:rPr lang="ru-RU" sz="2800" i="1" dirty="0"/>
              <a:t>Совместная </a:t>
            </a:r>
            <a:r>
              <a:rPr lang="ru-RU" sz="2800" i="1" dirty="0" smtClean="0"/>
              <a:t>работа</a:t>
            </a:r>
          </a:p>
          <a:p>
            <a:pPr marL="722313" indent="-368300">
              <a:tabLst>
                <a:tab pos="530225" algn="l"/>
              </a:tabLst>
            </a:pPr>
            <a:r>
              <a:rPr lang="ru-RU" sz="2800" i="1" dirty="0"/>
              <a:t>Открытые </a:t>
            </a:r>
            <a:r>
              <a:rPr lang="ru-RU" sz="2800" i="1" dirty="0" smtClean="0"/>
              <a:t>интерфейсы</a:t>
            </a:r>
          </a:p>
          <a:p>
            <a:r>
              <a:rPr lang="ru-RU" dirty="0"/>
              <a:t>Гибкость и масштабируемость </a:t>
            </a:r>
          </a:p>
          <a:p>
            <a:pPr marL="722313" indent="-368300">
              <a:tabLst>
                <a:tab pos="530225" algn="l"/>
              </a:tabLst>
            </a:pPr>
            <a:r>
              <a:rPr lang="ru-RU" sz="2800" i="1" dirty="0"/>
              <a:t>Производительные вычисления</a:t>
            </a:r>
          </a:p>
          <a:p>
            <a:pPr marL="722313" indent="-368300">
              <a:tabLst>
                <a:tab pos="530225" algn="l"/>
              </a:tabLst>
            </a:pPr>
            <a:r>
              <a:rPr lang="ru-RU" sz="2800" i="1" dirty="0"/>
              <a:t>Хранение данных</a:t>
            </a:r>
          </a:p>
          <a:p>
            <a:r>
              <a:rPr lang="ru-RU" dirty="0"/>
              <a:t>Инструмент для </a:t>
            </a:r>
            <a:r>
              <a:rPr lang="ru-RU" dirty="0" err="1"/>
              <a:t>стартапов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46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Недостатки  и проблемы облачных вычислений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Постоянное соединение с сетью</a:t>
            </a:r>
          </a:p>
          <a:p>
            <a:r>
              <a:rPr lang="ru-RU" dirty="0" smtClean="0"/>
              <a:t>Безопасность</a:t>
            </a:r>
          </a:p>
          <a:p>
            <a:r>
              <a:rPr lang="ru-RU" dirty="0" smtClean="0"/>
              <a:t>Функциональность «облачных» приложений</a:t>
            </a:r>
          </a:p>
          <a:p>
            <a:r>
              <a:rPr lang="ru-RU" dirty="0" smtClean="0"/>
              <a:t>Зависимость от «облачного» провайдера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5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Препятствия развитию облачных технологий в России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Недостаточное доверие потребителей облачных услуг</a:t>
            </a:r>
          </a:p>
          <a:p>
            <a:r>
              <a:rPr lang="ru-RU" dirty="0" smtClean="0"/>
              <a:t>Каналы связи </a:t>
            </a:r>
          </a:p>
          <a:p>
            <a:r>
              <a:rPr lang="ru-RU" dirty="0"/>
              <a:t>Безопасность</a:t>
            </a:r>
          </a:p>
          <a:p>
            <a:r>
              <a:rPr lang="ru-RU" dirty="0"/>
              <a:t>Отсутствие надежных </a:t>
            </a:r>
            <a:r>
              <a:rPr lang="ru-RU" dirty="0" err="1"/>
              <a:t>ЦОДов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55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Три основных компонента </a:t>
            </a:r>
            <a:r>
              <a:rPr lang="ru-RU" dirty="0" err="1"/>
              <a:t>Cloud</a:t>
            </a:r>
            <a:r>
              <a:rPr lang="ru-RU" dirty="0"/>
              <a:t> </a:t>
            </a:r>
            <a:r>
              <a:rPr lang="ru-RU" dirty="0" err="1"/>
              <a:t>Computing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консолидация </a:t>
            </a:r>
            <a:endParaRPr lang="ru-RU" dirty="0" smtClean="0"/>
          </a:p>
          <a:p>
            <a:r>
              <a:rPr lang="ru-RU" dirty="0"/>
              <a:t>виртуализация </a:t>
            </a:r>
            <a:endParaRPr lang="ru-RU" dirty="0" smtClean="0"/>
          </a:p>
          <a:p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a </a:t>
            </a:r>
            <a:r>
              <a:rPr lang="ru-RU" dirty="0" err="1"/>
              <a:t>Service</a:t>
            </a:r>
            <a:r>
              <a:rPr lang="ru-RU" dirty="0"/>
              <a:t> (</a:t>
            </a:r>
            <a:r>
              <a:rPr lang="ru-RU" dirty="0" err="1"/>
              <a:t>SaaS</a:t>
            </a:r>
            <a:r>
              <a:rPr lang="ru-RU" dirty="0"/>
              <a:t>)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425132"/>
            <a:ext cx="5096858" cy="3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Распределенные вычисления (</a:t>
            </a:r>
            <a:r>
              <a:rPr lang="en-US" dirty="0" smtClean="0"/>
              <a:t>grid computing)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ru-RU" dirty="0" err="1" smtClean="0"/>
              <a:t>rid</a:t>
            </a:r>
            <a:r>
              <a:rPr lang="ru-RU" dirty="0" smtClean="0"/>
              <a:t> </a:t>
            </a:r>
            <a:r>
              <a:rPr lang="ru-RU" dirty="0" err="1" smtClean="0"/>
              <a:t>computing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большая </a:t>
            </a:r>
            <a:r>
              <a:rPr lang="ru-RU" dirty="0"/>
              <a:t>ресурсоёмкая вычислительная задача распределяется для выполнения между множеством компьютеров, объединённых в мощный вычислительный кластер сетью в общем случае или интернетом в частности.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истории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1960 – первые идеи об использовании вычислений как публичной услуги (</a:t>
            </a:r>
            <a:r>
              <a:rPr lang="ru-RU" dirty="0" err="1"/>
              <a:t>John</a:t>
            </a:r>
            <a:r>
              <a:rPr lang="ru-RU" dirty="0"/>
              <a:t> </a:t>
            </a:r>
            <a:r>
              <a:rPr lang="ru-RU" dirty="0" err="1"/>
              <a:t>McCarthy</a:t>
            </a:r>
            <a:r>
              <a:rPr lang="ru-RU" dirty="0" smtClean="0"/>
              <a:t>)</a:t>
            </a:r>
          </a:p>
          <a:p>
            <a:r>
              <a:rPr lang="ru-RU" dirty="0" smtClean="0"/>
              <a:t>1999 – первый реальный </a:t>
            </a:r>
            <a:r>
              <a:rPr lang="en-US" dirty="0" smtClean="0"/>
              <a:t>SaaS</a:t>
            </a:r>
            <a:r>
              <a:rPr lang="ru-RU" dirty="0" smtClean="0"/>
              <a:t> проект (</a:t>
            </a:r>
            <a:r>
              <a:rPr lang="ru-RU" dirty="0"/>
              <a:t>Salesforce.com</a:t>
            </a:r>
            <a:r>
              <a:rPr lang="ru-RU" dirty="0" smtClean="0"/>
              <a:t>)</a:t>
            </a:r>
          </a:p>
          <a:p>
            <a:r>
              <a:rPr lang="ru-RU" dirty="0"/>
              <a:t>2005 </a:t>
            </a:r>
            <a:r>
              <a:rPr lang="ru-RU" dirty="0" smtClean="0"/>
              <a:t>- </a:t>
            </a:r>
            <a:r>
              <a:rPr lang="ru-RU" dirty="0" err="1"/>
              <a:t>Amazon</a:t>
            </a:r>
            <a:r>
              <a:rPr lang="ru-RU" dirty="0"/>
              <a:t> </a:t>
            </a:r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 smtClean="0"/>
              <a:t>Services</a:t>
            </a:r>
            <a:endParaRPr lang="en-US" dirty="0" smtClean="0"/>
          </a:p>
          <a:p>
            <a:r>
              <a:rPr lang="ru-RU" dirty="0"/>
              <a:t>2006 </a:t>
            </a:r>
            <a:r>
              <a:rPr lang="en-US" dirty="0" smtClean="0"/>
              <a:t> -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 smtClean="0"/>
              <a:t>Apps</a:t>
            </a:r>
            <a:endParaRPr lang="en-US" dirty="0" smtClean="0"/>
          </a:p>
          <a:p>
            <a:r>
              <a:rPr lang="ru-RU" dirty="0"/>
              <a:t>2008 </a:t>
            </a:r>
            <a:r>
              <a:rPr lang="en-US" dirty="0" smtClean="0"/>
              <a:t>- </a:t>
            </a:r>
            <a:r>
              <a:rPr lang="ru-RU" dirty="0" err="1"/>
              <a:t>Azure</a:t>
            </a:r>
            <a:r>
              <a:rPr lang="ru-RU" dirty="0"/>
              <a:t> </a:t>
            </a:r>
            <a:r>
              <a:rPr lang="ru-RU" dirty="0" err="1"/>
              <a:t>Services</a:t>
            </a:r>
            <a:r>
              <a:rPr lang="ru-RU" dirty="0"/>
              <a:t> </a:t>
            </a:r>
            <a:r>
              <a:rPr lang="ru-RU" dirty="0" err="1"/>
              <a:t>Platform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5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облачных </a:t>
            </a:r>
            <a:r>
              <a:rPr lang="ru-RU" dirty="0" smtClean="0"/>
              <a:t>вычислений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«</a:t>
            </a:r>
            <a:r>
              <a:rPr lang="ru-RU" b="1" dirty="0"/>
              <a:t>Инфраструктура как сервис</a:t>
            </a:r>
            <a:r>
              <a:rPr lang="en-US" dirty="0"/>
              <a:t>» (“Infrastructure as a Service” </a:t>
            </a:r>
            <a:r>
              <a:rPr lang="ru-RU" dirty="0"/>
              <a:t>или</a:t>
            </a:r>
            <a:r>
              <a:rPr lang="en-US" dirty="0"/>
              <a:t> “</a:t>
            </a:r>
            <a:r>
              <a:rPr lang="en-US" dirty="0" err="1"/>
              <a:t>IaaS</a:t>
            </a:r>
            <a:r>
              <a:rPr lang="en-US" dirty="0"/>
              <a:t>”) </a:t>
            </a:r>
            <a:endParaRPr lang="ru-RU" dirty="0"/>
          </a:p>
          <a:p>
            <a:pPr lvl="0"/>
            <a:r>
              <a:rPr lang="en-US" dirty="0"/>
              <a:t>«</a:t>
            </a:r>
            <a:r>
              <a:rPr lang="ru-RU" b="1" dirty="0"/>
              <a:t>Платформа как сервис</a:t>
            </a:r>
            <a:r>
              <a:rPr lang="en-US" dirty="0"/>
              <a:t>» (“</a:t>
            </a:r>
            <a:r>
              <a:rPr lang="en-US" dirty="0" err="1"/>
              <a:t>Plaatform</a:t>
            </a:r>
            <a:r>
              <a:rPr lang="en-US" dirty="0"/>
              <a:t> as a Service”, “</a:t>
            </a:r>
            <a:r>
              <a:rPr lang="en-US" dirty="0" err="1"/>
              <a:t>PaaS</a:t>
            </a:r>
            <a:r>
              <a:rPr lang="en-US" dirty="0"/>
              <a:t>”) </a:t>
            </a:r>
            <a:endParaRPr lang="ru-RU" dirty="0"/>
          </a:p>
          <a:p>
            <a:pPr lvl="0"/>
            <a:r>
              <a:rPr lang="ru-RU" dirty="0"/>
              <a:t>«</a:t>
            </a:r>
            <a:r>
              <a:rPr lang="ru-RU" b="1" dirty="0"/>
              <a:t>Программное обеспечение как сервис</a:t>
            </a:r>
            <a:r>
              <a:rPr lang="ru-RU" dirty="0"/>
              <a:t>» (“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a </a:t>
            </a:r>
            <a:r>
              <a:rPr lang="ru-RU" dirty="0" err="1"/>
              <a:t>Service</a:t>
            </a:r>
            <a:r>
              <a:rPr lang="ru-RU" dirty="0"/>
              <a:t>” или “</a:t>
            </a:r>
            <a:r>
              <a:rPr lang="ru-RU" dirty="0" err="1"/>
              <a:t>SaaS</a:t>
            </a:r>
            <a:r>
              <a:rPr lang="ru-RU" dirty="0"/>
              <a:t>”).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8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Инфраструктура как сервис (</a:t>
            </a:r>
            <a:r>
              <a:rPr lang="ru-RU" dirty="0" err="1"/>
              <a:t>IaaS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IaaS</a:t>
            </a:r>
            <a:r>
              <a:rPr lang="ru-RU" dirty="0" smtClean="0"/>
              <a:t> - это предоставление компьютерной инфраструктуры как услуги на основе концепции облачных вычислений. </a:t>
            </a:r>
          </a:p>
          <a:p>
            <a:r>
              <a:rPr lang="ru-RU" dirty="0" smtClean="0"/>
              <a:t>Компоненты: </a:t>
            </a:r>
          </a:p>
          <a:p>
            <a:pPr marL="900113" indent="-546100">
              <a:buFont typeface="+mj-lt"/>
              <a:buAutoNum type="arabicPeriod"/>
            </a:pPr>
            <a:r>
              <a:rPr lang="ru-RU" dirty="0" smtClean="0"/>
              <a:t>Аппаратные средства, </a:t>
            </a:r>
          </a:p>
          <a:p>
            <a:pPr marL="900113" indent="-546100">
              <a:buFont typeface="+mj-lt"/>
              <a:buAutoNum type="arabicPeriod"/>
            </a:pPr>
            <a:r>
              <a:rPr lang="ru-RU" dirty="0" smtClean="0"/>
              <a:t>Операционные </a:t>
            </a:r>
            <a:r>
              <a:rPr lang="ru-RU" dirty="0"/>
              <a:t>системы и системное </a:t>
            </a:r>
            <a:r>
              <a:rPr lang="ru-RU" dirty="0" smtClean="0"/>
              <a:t>ПО </a:t>
            </a:r>
          </a:p>
          <a:p>
            <a:pPr marL="900113" indent="-546100">
              <a:buFont typeface="+mj-lt"/>
              <a:buAutoNum type="arabicPeriod"/>
            </a:pPr>
            <a:r>
              <a:rPr lang="ru-RU" dirty="0" smtClean="0"/>
              <a:t>Связующее </a:t>
            </a:r>
            <a:r>
              <a:rPr lang="ru-RU" dirty="0"/>
              <a:t>ПО</a:t>
            </a:r>
          </a:p>
        </p:txBody>
      </p:sp>
    </p:spTree>
    <p:extLst>
      <p:ext uri="{BB962C8B-B14F-4D97-AF65-F5344CB8AC3E}">
        <p14:creationId xmlns:p14="http://schemas.microsoft.com/office/powerpoint/2010/main" val="9153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Инфраструктура как сервис (</a:t>
            </a:r>
            <a:r>
              <a:rPr lang="ru-RU" dirty="0" err="1" smtClean="0"/>
              <a:t>IaaS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Основана </a:t>
            </a:r>
            <a:r>
              <a:rPr lang="ru-RU" dirty="0"/>
              <a:t>на технологии </a:t>
            </a:r>
            <a:r>
              <a:rPr lang="ru-RU" dirty="0" smtClean="0"/>
              <a:t>виртуализации</a:t>
            </a:r>
          </a:p>
          <a:p>
            <a:r>
              <a:rPr lang="ru-RU" dirty="0" smtClean="0"/>
              <a:t>Избавляет от </a:t>
            </a:r>
            <a:r>
              <a:rPr lang="ru-RU" dirty="0"/>
              <a:t>необходимости </a:t>
            </a:r>
            <a:r>
              <a:rPr lang="ru-RU" dirty="0" smtClean="0"/>
              <a:t>поддержки ЦОД, </a:t>
            </a:r>
            <a:r>
              <a:rPr lang="ru-RU" dirty="0"/>
              <a:t>клиентских и сетевых </a:t>
            </a:r>
            <a:r>
              <a:rPr lang="ru-RU" dirty="0" smtClean="0"/>
              <a:t>инфраструктур</a:t>
            </a:r>
          </a:p>
          <a:p>
            <a:r>
              <a:rPr lang="ru-RU" dirty="0" err="1" smtClean="0"/>
              <a:t>Amazon</a:t>
            </a:r>
            <a:r>
              <a:rPr lang="ru-RU" dirty="0" smtClean="0"/>
              <a:t> – основной поставщик </a:t>
            </a:r>
            <a:r>
              <a:rPr lang="ru-RU" dirty="0" err="1" smtClean="0"/>
              <a:t>IaaS</a:t>
            </a:r>
            <a:r>
              <a:rPr lang="ru-RU" dirty="0" smtClean="0"/>
              <a:t>:</a:t>
            </a:r>
          </a:p>
          <a:p>
            <a:pPr marL="857250" indent="-514350">
              <a:buFont typeface="+mj-lt"/>
              <a:buAutoNum type="arabicPeriod"/>
            </a:pPr>
            <a:r>
              <a:rPr lang="ru-RU" dirty="0"/>
              <a:t>EC2 (</a:t>
            </a:r>
            <a:r>
              <a:rPr lang="ru-RU" dirty="0" err="1"/>
              <a:t>Elastic</a:t>
            </a:r>
            <a:r>
              <a:rPr lang="ru-RU" dirty="0"/>
              <a:t> </a:t>
            </a:r>
            <a:r>
              <a:rPr lang="ru-RU" dirty="0" err="1"/>
              <a:t>Compute</a:t>
            </a:r>
            <a:r>
              <a:rPr lang="ru-RU" dirty="0"/>
              <a:t> </a:t>
            </a:r>
            <a:r>
              <a:rPr lang="ru-RU" dirty="0" err="1"/>
              <a:t>Cloud</a:t>
            </a:r>
            <a:r>
              <a:rPr lang="ru-RU" dirty="0" smtClean="0"/>
              <a:t>)</a:t>
            </a:r>
          </a:p>
          <a:p>
            <a:pPr marL="857250" indent="-514350">
              <a:buFont typeface="+mj-lt"/>
              <a:buAutoNum type="arabicPeriod"/>
            </a:pPr>
            <a:r>
              <a:rPr lang="ru-RU" dirty="0"/>
              <a:t>S3 (</a:t>
            </a:r>
            <a:r>
              <a:rPr lang="ru-RU" dirty="0" err="1"/>
              <a:t>Simple</a:t>
            </a:r>
            <a:r>
              <a:rPr lang="ru-RU" dirty="0"/>
              <a:t> </a:t>
            </a:r>
            <a:r>
              <a:rPr lang="ru-RU" dirty="0" err="1"/>
              <a:t>Storage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 smtClean="0"/>
              <a:t>)</a:t>
            </a:r>
            <a:endParaRPr lang="en-US" dirty="0" smtClean="0"/>
          </a:p>
          <a:p>
            <a:pPr marL="354013" indent="-354013"/>
            <a:r>
              <a:rPr lang="ru-RU" dirty="0" err="1"/>
              <a:t>GoGrid</a:t>
            </a:r>
            <a:r>
              <a:rPr lang="ru-RU" dirty="0"/>
              <a:t> </a:t>
            </a:r>
            <a:r>
              <a:rPr lang="ru-RU" dirty="0" smtClean="0"/>
              <a:t>, </a:t>
            </a:r>
            <a:r>
              <a:rPr lang="ru-RU" dirty="0" err="1" smtClean="0"/>
              <a:t>Enomaly</a:t>
            </a:r>
            <a:r>
              <a:rPr lang="ru-RU" dirty="0" smtClean="0"/>
              <a:t>, </a:t>
            </a:r>
            <a:r>
              <a:rPr lang="ru-RU" dirty="0" err="1"/>
              <a:t>Eucalyptus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26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Платформа как сервис (</a:t>
            </a:r>
            <a:r>
              <a:rPr lang="en-US" dirty="0" err="1"/>
              <a:t>PaaS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 smtClean="0"/>
              <a:t>PaaS</a:t>
            </a:r>
            <a:r>
              <a:rPr lang="ru-RU" dirty="0" smtClean="0"/>
              <a:t> - это предоставление интегрированной платформы для разработки, тестирования, развертывания и поддержки веб-приложений как услуги. </a:t>
            </a:r>
          </a:p>
          <a:p>
            <a:r>
              <a:rPr lang="ru-RU" dirty="0" smtClean="0"/>
              <a:t>Достоинства:</a:t>
            </a:r>
          </a:p>
          <a:p>
            <a:pPr marL="868363" lvl="0" indent="-514350">
              <a:buFont typeface="+mj-lt"/>
              <a:buAutoNum type="arabicPeriod"/>
            </a:pPr>
            <a:r>
              <a:rPr lang="ru-RU" dirty="0"/>
              <a:t>масштабируемость; </a:t>
            </a:r>
          </a:p>
          <a:p>
            <a:pPr marL="868363" lvl="0" indent="-514350">
              <a:buFont typeface="+mj-lt"/>
              <a:buAutoNum type="arabicPeriod"/>
            </a:pPr>
            <a:r>
              <a:rPr lang="ru-RU" dirty="0"/>
              <a:t>отказоустойчивость; </a:t>
            </a:r>
          </a:p>
          <a:p>
            <a:pPr marL="868363" lvl="0" indent="-514350">
              <a:buFont typeface="+mj-lt"/>
              <a:buAutoNum type="arabicPeriod"/>
            </a:pPr>
            <a:r>
              <a:rPr lang="ru-RU" dirty="0"/>
              <a:t>виртуализация;</a:t>
            </a:r>
          </a:p>
          <a:p>
            <a:pPr marL="868363" lvl="0" indent="-514350">
              <a:buFont typeface="+mj-lt"/>
              <a:buAutoNum type="arabicPeriod"/>
            </a:pPr>
            <a:r>
              <a:rPr lang="ru-RU" dirty="0"/>
              <a:t>безопасность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1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Платформа как сервис (</a:t>
            </a:r>
            <a:r>
              <a:rPr lang="en-US" dirty="0" err="1"/>
              <a:t>PaaS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известный пример - </a:t>
            </a:r>
            <a:r>
              <a:rPr lang="ru-RU" dirty="0" err="1"/>
              <a:t>AppEngine</a:t>
            </a:r>
            <a:r>
              <a:rPr lang="ru-RU" dirty="0"/>
              <a:t> от </a:t>
            </a:r>
            <a:r>
              <a:rPr lang="ru-RU" dirty="0" err="1" smtClean="0"/>
              <a:t>Google</a:t>
            </a:r>
            <a:endParaRPr lang="ru-RU" dirty="0" smtClean="0"/>
          </a:p>
          <a:p>
            <a:r>
              <a:rPr lang="ru-RU" dirty="0" err="1"/>
              <a:t>Cloud</a:t>
            </a:r>
            <a:r>
              <a:rPr lang="ru-RU" dirty="0"/>
              <a:t> </a:t>
            </a:r>
            <a:r>
              <a:rPr lang="ru-RU" dirty="0" err="1" smtClean="0"/>
              <a:t>Sites</a:t>
            </a:r>
            <a:r>
              <a:rPr lang="ru-RU" dirty="0" smtClean="0"/>
              <a:t>, </a:t>
            </a:r>
            <a:r>
              <a:rPr lang="ru-RU" dirty="0" err="1"/>
              <a:t>Cloud</a:t>
            </a:r>
            <a:r>
              <a:rPr lang="ru-RU" dirty="0"/>
              <a:t> </a:t>
            </a:r>
            <a:r>
              <a:rPr lang="ru-RU" dirty="0" err="1" smtClean="0"/>
              <a:t>Files</a:t>
            </a:r>
            <a:r>
              <a:rPr lang="ru-RU" dirty="0" smtClean="0"/>
              <a:t>, </a:t>
            </a:r>
            <a:r>
              <a:rPr lang="ru-RU" dirty="0" err="1"/>
              <a:t>Cloud</a:t>
            </a:r>
            <a:r>
              <a:rPr lang="ru-RU" dirty="0"/>
              <a:t> </a:t>
            </a:r>
            <a:r>
              <a:rPr lang="ru-RU" dirty="0" err="1" smtClean="0"/>
              <a:t>Servers</a:t>
            </a:r>
            <a:r>
              <a:rPr lang="ru-RU" dirty="0" smtClean="0"/>
              <a:t> (</a:t>
            </a:r>
            <a:r>
              <a:rPr lang="en-US" dirty="0" err="1" smtClean="0"/>
              <a:t>Mosso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Microsoft (Windows) Azure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9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Программное обеспечение как сервис (</a:t>
            </a:r>
            <a:r>
              <a:rPr lang="ru-RU" dirty="0" err="1" smtClean="0"/>
              <a:t>SaaS</a:t>
            </a:r>
            <a:r>
              <a:rPr lang="ru-RU" dirty="0" smtClean="0"/>
              <a:t>).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/>
              <a:t>SaaS</a:t>
            </a:r>
            <a:r>
              <a:rPr lang="ru-RU" sz="2800" dirty="0"/>
              <a:t> – </a:t>
            </a:r>
            <a:r>
              <a:rPr lang="ru-RU" sz="2800" dirty="0" smtClean="0"/>
              <a:t>модель развертывания приложения, которая подразумевает предоставление приложения конечному пользователю как услуги по требованию.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378420"/>
            <a:ext cx="5040560" cy="33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483</Words>
  <Application>Microsoft Office PowerPoint</Application>
  <PresentationFormat>Экран (4:3)</PresentationFormat>
  <Paragraphs>93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Основы облачных вычислений</vt:lpstr>
      <vt:lpstr>Три основных компонента Cloud Computing </vt:lpstr>
      <vt:lpstr>Немного истории</vt:lpstr>
      <vt:lpstr>Виды облачных вычислений</vt:lpstr>
      <vt:lpstr>Инфраструктура как сервис (IaaS)</vt:lpstr>
      <vt:lpstr>Инфраструктура как сервис (IaaS)</vt:lpstr>
      <vt:lpstr>Платформа как сервис (PaaS)</vt:lpstr>
      <vt:lpstr>Платформа как сервис (PaaS)</vt:lpstr>
      <vt:lpstr>Программное обеспечение как сервис (SaaS). </vt:lpstr>
      <vt:lpstr>Презентация PowerPoint</vt:lpstr>
      <vt:lpstr>SaaS</vt:lpstr>
      <vt:lpstr>SaaS-приложения</vt:lpstr>
      <vt:lpstr>SaaS</vt:lpstr>
      <vt:lpstr>Вложенная структура облачных сервисов</vt:lpstr>
      <vt:lpstr>Варианты развёртывания облачных систем</vt:lpstr>
      <vt:lpstr>Достоинства облачных вычислений</vt:lpstr>
      <vt:lpstr>Достоинства облачных вычислений</vt:lpstr>
      <vt:lpstr>Недостатки  и проблемы облачных вычислений</vt:lpstr>
      <vt:lpstr>Препятствия развитию облачных технологий в России</vt:lpstr>
      <vt:lpstr>Распределенные вычисления (grid computing)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облачных вычислений</dc:title>
  <dc:creator>Konstantin Isupov</dc:creator>
  <cp:lastModifiedBy>Konstantin Isupov</cp:lastModifiedBy>
  <cp:revision>8</cp:revision>
  <dcterms:created xsi:type="dcterms:W3CDTF">2015-10-27T04:37:07Z</dcterms:created>
  <dcterms:modified xsi:type="dcterms:W3CDTF">2015-10-27T06:11:27Z</dcterms:modified>
</cp:coreProperties>
</file>