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32C0-BEBA-4335-8BB7-D2EF5276138D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CB610-6EE7-452E-ABAB-D963492A1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6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3E27-267F-488D-96E8-3C0D9CAE6B32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97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DEF2-8122-406A-AF10-E430E63A6292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66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A98-8E0C-44B0-9858-6871F6B2E452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6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87D-8274-48D5-91A6-3E6B226D79C9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1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3E5F-0F0D-4DFF-8074-F4054160618F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8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CD0-B3F9-477B-B56B-20F2FA6CB2E6}" type="datetime1">
              <a:rPr lang="ru-RU" smtClean="0"/>
              <a:t>10.11.2015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9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9067-45B3-40ED-B63A-E33ABC5C1BC6}" type="datetime1">
              <a:rPr lang="ru-RU" smtClean="0"/>
              <a:t>10.11.2015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44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5BCC-DFCC-4C6F-B000-BFB2CACC0D06}" type="datetime1">
              <a:rPr lang="ru-RU" smtClean="0"/>
              <a:t>10.11.2015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6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5600-441D-4B7D-A32F-14905EC31859}" type="datetime1">
              <a:rPr lang="ru-RU" smtClean="0"/>
              <a:t>10.11.2015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02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3C96-4104-4B93-AF19-9D33D17D4361}" type="datetime1">
              <a:rPr lang="ru-RU" smtClean="0"/>
              <a:t>10.11.2015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2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D5E3-B215-498C-BBE3-37F3625F5643}" type="datetime1">
              <a:rPr lang="ru-RU" smtClean="0"/>
              <a:t>10.11.2015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0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2A2A-FB1B-4526-BF36-29A9C2BD989C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312C-CA26-4B21-BF7F-FF5579B5F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Облачные вычисления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4. Технические возможности платформы </a:t>
            </a:r>
            <a:br>
              <a:rPr lang="ru-RU" dirty="0" smtClean="0"/>
            </a:b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1.3. </a:t>
            </a:r>
            <a:r>
              <a:rPr lang="en-US" dirty="0" smtClean="0"/>
              <a:t>VM-</a:t>
            </a:r>
            <a:r>
              <a:rPr lang="ru-RU" dirty="0" smtClean="0"/>
              <a:t>роль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VM-роль</a:t>
            </a:r>
            <a:r>
              <a:rPr lang="ru-RU" dirty="0" smtClean="0"/>
              <a:t> — это роль в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r>
              <a:rPr lang="ru-RU" dirty="0" smtClean="0"/>
              <a:t>, предоставляющая сервисы на уровне инфраструктуры (</a:t>
            </a:r>
            <a:r>
              <a:rPr lang="ru-RU" dirty="0" err="1" smtClean="0"/>
              <a:t>Infrastructure</a:t>
            </a:r>
            <a:r>
              <a:rPr lang="ru-RU" dirty="0" smtClean="0"/>
              <a:t> </a:t>
            </a:r>
            <a:r>
              <a:rPr lang="ru-RU" dirty="0" err="1" smtClean="0"/>
              <a:t>As</a:t>
            </a:r>
            <a:r>
              <a:rPr lang="ru-RU" dirty="0" smtClean="0"/>
              <a:t> A </a:t>
            </a:r>
            <a:r>
              <a:rPr lang="ru-RU" dirty="0" err="1" smtClean="0"/>
              <a:t>Service</a:t>
            </a:r>
            <a:r>
              <a:rPr lang="ru-RU" dirty="0" smtClean="0"/>
              <a:t>, </a:t>
            </a:r>
            <a:r>
              <a:rPr lang="ru-RU" dirty="0" err="1" smtClean="0"/>
              <a:t>IaaS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Основное назначение VM-роли — миграция в облачную инфраструктуру существующих решений, работающих под управлением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.</a:t>
            </a: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10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66322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1.3. </a:t>
            </a:r>
            <a:r>
              <a:rPr lang="en-US" dirty="0" smtClean="0"/>
              <a:t>VM-</a:t>
            </a:r>
            <a:r>
              <a:rPr lang="ru-RU" dirty="0" smtClean="0"/>
              <a:t>роль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Ограничения </a:t>
            </a:r>
            <a:r>
              <a:rPr lang="en-US" b="1" dirty="0" smtClean="0"/>
              <a:t>VM-</a:t>
            </a:r>
            <a:r>
              <a:rPr lang="ru-RU" b="1" dirty="0" smtClean="0"/>
              <a:t>роли:</a:t>
            </a:r>
            <a:endParaRPr lang="ru-RU" b="1" dirty="0"/>
          </a:p>
          <a:p>
            <a:r>
              <a:rPr lang="ru-RU" dirty="0" smtClean="0"/>
              <a:t>для обеспечения соответствующего уровня доступности требуется наличие двух одинаковых экземпляров виртуальной машины</a:t>
            </a:r>
          </a:p>
          <a:p>
            <a:r>
              <a:rPr lang="ru-RU" dirty="0" smtClean="0"/>
              <a:t>не поддерживается сохранение образов при аппаратных сбоях</a:t>
            </a:r>
          </a:p>
          <a:p>
            <a:r>
              <a:rPr lang="ru-RU" dirty="0" smtClean="0"/>
              <a:t>каждый сервис может иметь только один внешний IP-адрес</a:t>
            </a:r>
          </a:p>
          <a:p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r>
              <a:rPr lang="ru-RU" dirty="0" smtClean="0"/>
              <a:t> не управляет образами </a:t>
            </a:r>
          </a:p>
          <a:p>
            <a:r>
              <a:rPr lang="ru-RU" dirty="0" smtClean="0"/>
              <a:t>не поддерживается автоматический мониторинг приложений, работающих внутри виртуальной машины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11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5709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 Сервисы хранения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/>
              <a:t>Таблицы</a:t>
            </a:r>
            <a:r>
              <a:rPr lang="ru-RU" dirty="0" smtClean="0"/>
              <a:t> — представляют собой структурированное хранилище.</a:t>
            </a:r>
          </a:p>
          <a:p>
            <a:r>
              <a:rPr lang="ru-RU" b="1" dirty="0" smtClean="0"/>
              <a:t>Бинарные объекты </a:t>
            </a:r>
            <a:r>
              <a:rPr lang="ru-RU" dirty="0" smtClean="0"/>
              <a:t>— используется для хранения больших бинарных объектов (файлов).</a:t>
            </a:r>
          </a:p>
          <a:p>
            <a:r>
              <a:rPr lang="ru-RU" b="1" dirty="0" smtClean="0"/>
              <a:t>Очереди</a:t>
            </a:r>
            <a:r>
              <a:rPr lang="ru-RU" dirty="0" smtClean="0"/>
              <a:t> — надежное хранилище сообщений. 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Диски</a:t>
            </a:r>
            <a:r>
              <a:rPr lang="ru-RU" dirty="0" smtClean="0"/>
              <a:t> — тома NTFS, доступные для приложений, выполняющихся в инфраструктуре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12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44955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 Сервисы хранения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13</a:t>
            </a:fld>
            <a:endParaRPr lang="ru-RU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136904" cy="456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8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 Сервисы хранения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4997152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Примеры использования СХД:</a:t>
            </a:r>
          </a:p>
          <a:p>
            <a:pPr marL="717550" indent="-354013">
              <a:buFont typeface="+mj-lt"/>
              <a:buAutoNum type="arabicPeriod"/>
            </a:pPr>
            <a:r>
              <a:rPr lang="ru-RU" sz="2200" i="1" dirty="0" smtClean="0"/>
              <a:t>Хранилище бинарных объектов </a:t>
            </a:r>
            <a:r>
              <a:rPr lang="ru-RU" sz="2200" dirty="0" smtClean="0"/>
              <a:t>- возможность хранения резервных копий, отчетов и пр. для их быстрого получения в случае необходимости.</a:t>
            </a:r>
          </a:p>
          <a:p>
            <a:pPr marL="717550" indent="-354013">
              <a:buFont typeface="+mj-lt"/>
              <a:buAutoNum type="arabicPeriod"/>
            </a:pPr>
            <a:r>
              <a:rPr lang="ru-RU" sz="2200" i="1" dirty="0" smtClean="0"/>
              <a:t>Табличное хранилище </a:t>
            </a:r>
            <a:r>
              <a:rPr lang="ru-RU" sz="2200" dirty="0" smtClean="0"/>
              <a:t>- возможность хранения состояний веб-приложений, например, в случае электронной коммерции — хранение покупательской корзины или текущего состояния заказа.</a:t>
            </a:r>
          </a:p>
          <a:p>
            <a:pPr marL="717550" indent="-354013">
              <a:buFont typeface="+mj-lt"/>
              <a:buAutoNum type="arabicPeriod"/>
            </a:pPr>
            <a:r>
              <a:rPr lang="ru-RU" sz="2200" i="1" dirty="0" smtClean="0"/>
              <a:t>Очереди</a:t>
            </a:r>
            <a:r>
              <a:rPr lang="ru-RU" sz="2200" dirty="0" smtClean="0"/>
              <a:t> - Веб-приложение может вызывать сервисы, располагаемые на платформе </a:t>
            </a:r>
            <a:r>
              <a:rPr lang="ru-RU" sz="2200" dirty="0" err="1" smtClean="0"/>
              <a:t>Windows</a:t>
            </a:r>
            <a:r>
              <a:rPr lang="ru-RU" sz="2200" dirty="0" smtClean="0"/>
              <a:t> </a:t>
            </a:r>
            <a:r>
              <a:rPr lang="ru-RU" sz="2200" dirty="0" err="1" smtClean="0"/>
              <a:t>Azure</a:t>
            </a:r>
            <a:r>
              <a:rPr lang="ru-RU" sz="2200" dirty="0" smtClean="0"/>
              <a:t> и осуществлять коммуникации между веб-ролями и прикладными ролями в рамках одного или нескольких приложений.</a:t>
            </a:r>
          </a:p>
          <a:p>
            <a:pPr marL="717550" indent="-354013">
              <a:buFont typeface="+mj-lt"/>
              <a:buAutoNum type="arabicPeriod"/>
            </a:pPr>
            <a:r>
              <a:rPr lang="ru-RU" sz="2200" i="1" dirty="0" smtClean="0"/>
              <a:t>Диски</a:t>
            </a:r>
            <a:r>
              <a:rPr lang="ru-RU" sz="2200" dirty="0" smtClean="0"/>
              <a:t> - За счет поддержки файловой системы, NTFS могут использоваться сервисами для обеспечения поддержки традиционных файловых операций.</a:t>
            </a:r>
            <a:endParaRPr lang="ru-RU" sz="22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14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89916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1.5. Архитектура сервиса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15</a:t>
            </a:fld>
            <a:endParaRPr lang="ru-RU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2" y="1474043"/>
            <a:ext cx="7418608" cy="490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en-US" dirty="0" smtClean="0"/>
              <a:t>SQL 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SQL </a:t>
            </a:r>
            <a:r>
              <a:rPr lang="ru-RU" b="1" dirty="0" err="1" smtClean="0"/>
              <a:t>Azure</a:t>
            </a:r>
            <a:r>
              <a:rPr lang="ru-RU" b="1" dirty="0" smtClean="0"/>
              <a:t> </a:t>
            </a:r>
            <a:r>
              <a:rPr lang="ru-RU" dirty="0" smtClean="0"/>
              <a:t>— это способ предоставления </a:t>
            </a:r>
            <a:r>
              <a:rPr lang="ru-RU" i="1" dirty="0" smtClean="0"/>
              <a:t>реляционной</a:t>
            </a:r>
            <a:r>
              <a:rPr lang="ru-RU" dirty="0" smtClean="0"/>
              <a:t> базы данных </a:t>
            </a:r>
            <a:r>
              <a:rPr lang="ru-RU" dirty="0" err="1" smtClean="0"/>
              <a:t>Microsoft</a:t>
            </a:r>
            <a:r>
              <a:rPr lang="ru-RU" dirty="0" smtClean="0"/>
              <a:t> как сервиса.</a:t>
            </a:r>
            <a:endParaRPr lang="en-US" dirty="0" smtClean="0"/>
          </a:p>
          <a:p>
            <a:r>
              <a:rPr lang="ru-RU" dirty="0" smtClean="0"/>
              <a:t>Основан на технологиях </a:t>
            </a:r>
            <a:r>
              <a:rPr lang="ru-RU" dirty="0" err="1" smtClean="0"/>
              <a:t>Microsoft</a:t>
            </a:r>
            <a:r>
              <a:rPr lang="ru-RU" dirty="0" smtClean="0"/>
              <a:t> SQL </a:t>
            </a:r>
            <a:r>
              <a:rPr lang="ru-RU" dirty="0" err="1" smtClean="0"/>
              <a:t>Server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Работа SQL </a:t>
            </a:r>
            <a:r>
              <a:rPr lang="ru-RU" dirty="0" err="1" smtClean="0"/>
              <a:t>Azure</a:t>
            </a:r>
            <a:r>
              <a:rPr lang="ru-RU" dirty="0" smtClean="0"/>
              <a:t> базируется на компоненте 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Fabric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16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8947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2.1. 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Экземпляр базы SQL </a:t>
            </a:r>
            <a:r>
              <a:rPr lang="ru-RU" sz="2800" dirty="0" err="1" smtClean="0"/>
              <a:t>Azure</a:t>
            </a:r>
            <a:r>
              <a:rPr lang="ru-RU" sz="2800" dirty="0" smtClean="0"/>
              <a:t> реализован как три реплики в рамках серверной инфраструктуры, поддерживаемой </a:t>
            </a:r>
            <a:r>
              <a:rPr lang="ru-RU" sz="2800" dirty="0" err="1" smtClean="0"/>
              <a:t>Cloud</a:t>
            </a:r>
            <a:r>
              <a:rPr lang="ru-RU" sz="2800" dirty="0" smtClean="0"/>
              <a:t> </a:t>
            </a:r>
            <a:r>
              <a:rPr lang="ru-RU" sz="2800" dirty="0" err="1" smtClean="0"/>
              <a:t>Fabric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17</a:t>
            </a:fld>
            <a:endParaRPr lang="ru-RU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68752"/>
            <a:ext cx="7924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.2 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Ограничения на административном уровне:</a:t>
            </a:r>
          </a:p>
          <a:p>
            <a:pPr marL="711200" indent="-347663">
              <a:buFont typeface="+mj-lt"/>
              <a:buAutoNum type="arabicPeriod"/>
            </a:pPr>
            <a:r>
              <a:rPr lang="ru-RU" dirty="0" smtClean="0"/>
              <a:t>SQL </a:t>
            </a:r>
            <a:r>
              <a:rPr lang="ru-RU" dirty="0" err="1" smtClean="0"/>
              <a:t>Azure</a:t>
            </a:r>
            <a:r>
              <a:rPr lang="ru-RU" dirty="0" smtClean="0"/>
              <a:t> сервер баз данных не доступен на физическом уровне.</a:t>
            </a:r>
          </a:p>
          <a:p>
            <a:pPr marL="711200" indent="-347663">
              <a:buFont typeface="+mj-lt"/>
              <a:buAutoNum type="arabicPeriod"/>
            </a:pPr>
            <a:r>
              <a:rPr lang="ru-RU" dirty="0" smtClean="0"/>
              <a:t>Предоставляется доступ к базе данных MASTER, но не к конструкциям уровня сервера.</a:t>
            </a:r>
          </a:p>
          <a:p>
            <a:r>
              <a:rPr lang="ru-RU" b="1" dirty="0" smtClean="0"/>
              <a:t>Ограничения на программном уровне:</a:t>
            </a:r>
          </a:p>
          <a:p>
            <a:pPr marL="711200" indent="-347663">
              <a:buFont typeface="+mj-lt"/>
              <a:buAutoNum type="arabicPeriod"/>
            </a:pPr>
            <a:r>
              <a:rPr lang="ru-RU" dirty="0" smtClean="0"/>
              <a:t>Ряд функциональности </a:t>
            </a:r>
            <a:r>
              <a:rPr lang="ru-RU" dirty="0" err="1" smtClean="0"/>
              <a:t>Microsoft</a:t>
            </a:r>
            <a:r>
              <a:rPr lang="ru-RU" dirty="0" smtClean="0"/>
              <a:t> SQL </a:t>
            </a:r>
            <a:r>
              <a:rPr lang="ru-RU" dirty="0" err="1" smtClean="0"/>
              <a:t>Server</a:t>
            </a:r>
            <a:r>
              <a:rPr lang="ru-RU" dirty="0" smtClean="0"/>
              <a:t> только частично реализован (поддержка USE, обработка XML и пр.).</a:t>
            </a:r>
          </a:p>
          <a:p>
            <a:pPr marL="711200" indent="-347663">
              <a:buFont typeface="+mj-lt"/>
              <a:buAutoNum type="arabicPeriod"/>
            </a:pPr>
            <a:r>
              <a:rPr lang="ru-RU" dirty="0" smtClean="0"/>
              <a:t>Ряд функциональности </a:t>
            </a:r>
            <a:r>
              <a:rPr lang="ru-RU" dirty="0" err="1" smtClean="0"/>
              <a:t>Microsoft</a:t>
            </a:r>
            <a:r>
              <a:rPr lang="ru-RU" dirty="0" smtClean="0"/>
              <a:t> SQL </a:t>
            </a:r>
            <a:r>
              <a:rPr lang="ru-RU" dirty="0" err="1" smtClean="0"/>
              <a:t>Server</a:t>
            </a:r>
            <a:r>
              <a:rPr lang="ru-RU" dirty="0" smtClean="0"/>
              <a:t> не реализован (полнотекстовый поиск, удаленный доступ к данным и пр.)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18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.3 Поддерживаемые механизмы 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SQL </a:t>
            </a:r>
            <a:r>
              <a:rPr lang="ru-RU" dirty="0" err="1" smtClean="0"/>
              <a:t>Azure</a:t>
            </a:r>
            <a:r>
              <a:rPr lang="ru-RU" dirty="0" smtClean="0"/>
              <a:t> поддерживает выполнение конструкций на языке </a:t>
            </a:r>
            <a:r>
              <a:rPr lang="ru-RU" dirty="0" err="1" smtClean="0"/>
              <a:t>Transact</a:t>
            </a:r>
            <a:r>
              <a:rPr lang="ru-RU" dirty="0" smtClean="0"/>
              <a:t>-SQL (T-SQL) через протокол </a:t>
            </a:r>
            <a:r>
              <a:rPr lang="ru-RU" dirty="0" err="1" smtClean="0"/>
              <a:t>Tabular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Stream</a:t>
            </a:r>
            <a:r>
              <a:rPr lang="ru-RU" dirty="0" smtClean="0"/>
              <a:t> (TDS) и обращение по протоколу ODBC.</a:t>
            </a:r>
          </a:p>
          <a:p>
            <a:r>
              <a:rPr lang="ru-RU" dirty="0" smtClean="0"/>
              <a:t>Другие поддерживаемые технологии: </a:t>
            </a:r>
            <a:r>
              <a:rPr lang="en-US" dirty="0" smtClean="0"/>
              <a:t>ADO.NET</a:t>
            </a:r>
            <a:r>
              <a:rPr lang="ru-RU" dirty="0" smtClean="0"/>
              <a:t>, </a:t>
            </a:r>
            <a:r>
              <a:rPr lang="en-US" dirty="0" smtClean="0"/>
              <a:t>LINQ, WCF Data Services </a:t>
            </a:r>
            <a:r>
              <a:rPr lang="ru-RU" dirty="0" smtClean="0"/>
              <a:t>и </a:t>
            </a:r>
            <a:r>
              <a:rPr lang="en-US" dirty="0" smtClean="0"/>
              <a:t>ADO.NET Entity Framework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19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en-US" dirty="0" smtClean="0"/>
              <a:t>Azure </a:t>
            </a:r>
            <a:r>
              <a:rPr lang="en-US" dirty="0"/>
              <a:t>Platform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Платформа </a:t>
            </a:r>
            <a:r>
              <a:rPr lang="ru-RU" sz="2400" b="1" dirty="0" err="1"/>
              <a:t>Microsoft</a:t>
            </a:r>
            <a:r>
              <a:rPr lang="ru-RU" sz="2400" dirty="0"/>
              <a:t> </a:t>
            </a:r>
            <a:r>
              <a:rPr lang="ru-RU" sz="2400" b="1" dirty="0" err="1" smtClean="0"/>
              <a:t>Azure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Platform</a:t>
            </a:r>
            <a:r>
              <a:rPr lang="ru-RU" sz="2400" b="1" dirty="0" smtClean="0"/>
              <a:t> </a:t>
            </a:r>
            <a:r>
              <a:rPr lang="ru-RU" sz="2400" dirty="0" smtClean="0"/>
              <a:t>— это платформа </a:t>
            </a:r>
            <a:r>
              <a:rPr lang="ru-RU" sz="2400" dirty="0" err="1" smtClean="0"/>
              <a:t>Microsoft</a:t>
            </a:r>
            <a:r>
              <a:rPr lang="ru-RU" sz="2400" dirty="0" smtClean="0"/>
              <a:t> для разработки и выполнения облачных сервисов, реализующая модель </a:t>
            </a:r>
            <a:r>
              <a:rPr lang="ru-RU" sz="2400" dirty="0" err="1" smtClean="0"/>
              <a:t>Platform</a:t>
            </a:r>
            <a:r>
              <a:rPr lang="ru-RU" sz="2400" dirty="0" smtClean="0"/>
              <a:t> </a:t>
            </a:r>
            <a:r>
              <a:rPr lang="ru-RU" sz="2400" dirty="0" err="1" smtClean="0"/>
              <a:t>As</a:t>
            </a:r>
            <a:r>
              <a:rPr lang="ru-RU" sz="2400" dirty="0" smtClean="0"/>
              <a:t> A </a:t>
            </a:r>
            <a:r>
              <a:rPr lang="ru-RU" sz="2400" dirty="0" err="1" smtClean="0"/>
              <a:t>Service</a:t>
            </a:r>
            <a:r>
              <a:rPr lang="ru-RU" sz="2400" dirty="0" smtClean="0"/>
              <a:t> (</a:t>
            </a:r>
            <a:r>
              <a:rPr lang="ru-RU" sz="2400" dirty="0" err="1" smtClean="0"/>
              <a:t>PaaS</a:t>
            </a:r>
            <a:r>
              <a:rPr lang="ru-RU" sz="2400" dirty="0" smtClean="0"/>
              <a:t>) и состоящая из следующих компонентов:</a:t>
            </a:r>
          </a:p>
          <a:p>
            <a:pPr marL="711200" indent="-347663">
              <a:buFont typeface="+mj-lt"/>
              <a:buAutoNum type="arabicPeriod"/>
            </a:pPr>
            <a:r>
              <a:rPr lang="ru-RU" sz="2400" b="1" dirty="0" err="1" smtClean="0"/>
              <a:t>Windows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Azure</a:t>
            </a:r>
            <a:r>
              <a:rPr lang="ru-RU" sz="2400" b="1" dirty="0" smtClean="0"/>
              <a:t> </a:t>
            </a:r>
            <a:r>
              <a:rPr lang="ru-RU" sz="2400" dirty="0" smtClean="0"/>
              <a:t>— эластичная, масштабируемая, безопасная и высоко доступная операционная система в облаке.</a:t>
            </a:r>
          </a:p>
          <a:p>
            <a:pPr marL="711200" indent="-347663">
              <a:buFont typeface="+mj-lt"/>
              <a:buAutoNum type="arabicPeriod"/>
            </a:pPr>
            <a:r>
              <a:rPr lang="ru-RU" sz="2400" b="1" dirty="0" smtClean="0"/>
              <a:t>SQL </a:t>
            </a:r>
            <a:r>
              <a:rPr lang="ru-RU" sz="2400" b="1" dirty="0" err="1" smtClean="0"/>
              <a:t>Azure</a:t>
            </a:r>
            <a:r>
              <a:rPr lang="ru-RU" sz="2400" b="1" dirty="0" smtClean="0"/>
              <a:t> </a:t>
            </a:r>
            <a:r>
              <a:rPr lang="ru-RU" sz="2400" dirty="0" smtClean="0"/>
              <a:t>— реляционная база данных, доступная как сервис.</a:t>
            </a:r>
          </a:p>
          <a:p>
            <a:pPr marL="711200" indent="-347663">
              <a:buFont typeface="+mj-lt"/>
              <a:buAutoNum type="arabicPeriod"/>
            </a:pPr>
            <a:r>
              <a:rPr lang="ru-RU" sz="2400" b="1" dirty="0" err="1" smtClean="0"/>
              <a:t>Windows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Azure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AppFabric</a:t>
            </a:r>
            <a:r>
              <a:rPr lang="ru-RU" sz="2400" b="1" dirty="0" smtClean="0"/>
              <a:t> </a:t>
            </a:r>
            <a:r>
              <a:rPr lang="ru-RU" sz="2400" dirty="0" smtClean="0"/>
              <a:t>— программные модули (сервисы) для обеспечения коммуникаций (</a:t>
            </a:r>
            <a:r>
              <a:rPr lang="ru-RU" sz="2400" dirty="0" err="1" smtClean="0"/>
              <a:t>Service</a:t>
            </a:r>
            <a:r>
              <a:rPr lang="ru-RU" sz="2400" dirty="0" smtClean="0"/>
              <a:t> </a:t>
            </a:r>
            <a:r>
              <a:rPr lang="ru-RU" sz="2400" dirty="0" err="1" smtClean="0"/>
              <a:t>Bus</a:t>
            </a:r>
            <a:r>
              <a:rPr lang="ru-RU" sz="2400" dirty="0" smtClean="0"/>
              <a:t>) и контроля доступа (</a:t>
            </a:r>
            <a:r>
              <a:rPr lang="ru-RU" sz="2400" dirty="0" err="1" smtClean="0"/>
              <a:t>Access</a:t>
            </a:r>
            <a:r>
              <a:rPr lang="ru-RU" sz="2400" dirty="0" smtClean="0"/>
              <a:t> </a:t>
            </a:r>
            <a:r>
              <a:rPr lang="ru-RU" sz="2400" dirty="0" err="1" smtClean="0"/>
              <a:t>Control</a:t>
            </a:r>
            <a:r>
              <a:rPr lang="ru-RU" sz="2400" dirty="0" smtClean="0"/>
              <a:t>). </a:t>
            </a:r>
            <a:endParaRPr lang="ru-RU" sz="24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99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2.4. Ключевые </a:t>
            </a:r>
            <a:r>
              <a:rPr lang="ru-RU" dirty="0"/>
              <a:t>сценарии использования SQL </a:t>
            </a:r>
            <a:r>
              <a:rPr lang="ru-RU" dirty="0" err="1"/>
              <a:t>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/>
              <a:t>SQL </a:t>
            </a:r>
            <a:r>
              <a:rPr lang="ru-RU" dirty="0" err="1"/>
              <a:t>Azure</a:t>
            </a:r>
            <a:r>
              <a:rPr lang="ru-RU" dirty="0"/>
              <a:t> приложениями, которым требуется </a:t>
            </a:r>
            <a:r>
              <a:rPr lang="ru-RU" dirty="0" smtClean="0"/>
              <a:t>обеспечение </a:t>
            </a:r>
            <a:r>
              <a:rPr lang="ru-RU" dirty="0"/>
              <a:t>совместной работы пользователей, находящихся внутри и вне «границ» организации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SQL </a:t>
            </a:r>
            <a:r>
              <a:rPr lang="ru-RU" dirty="0" err="1"/>
              <a:t>Azure</a:t>
            </a:r>
            <a:r>
              <a:rPr lang="ru-RU" dirty="0"/>
              <a:t> приложениями, расположенными в </a:t>
            </a:r>
            <a:r>
              <a:rPr lang="ru-RU" dirty="0" smtClean="0"/>
              <a:t>инфраструктуре </a:t>
            </a:r>
            <a:r>
              <a:rPr lang="en-US" dirty="0"/>
              <a:t>Windows Azure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ru-RU" dirty="0"/>
              <a:t>SQL </a:t>
            </a:r>
            <a:r>
              <a:rPr lang="ru-RU" dirty="0" err="1"/>
              <a:t>Azure</a:t>
            </a:r>
            <a:r>
              <a:rPr lang="ru-RU" dirty="0"/>
              <a:t> как основы для создания средств </a:t>
            </a:r>
            <a:r>
              <a:rPr lang="ru-RU" dirty="0" smtClean="0"/>
              <a:t>консолидации </a:t>
            </a:r>
            <a:r>
              <a:rPr lang="ru-RU" dirty="0"/>
              <a:t>данных из различных </a:t>
            </a:r>
            <a:r>
              <a:rPr lang="ru-RU" dirty="0" smtClean="0"/>
              <a:t>источников.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SQL </a:t>
            </a:r>
            <a:r>
              <a:rPr lang="ru-RU" dirty="0" err="1"/>
              <a:t>Azure</a:t>
            </a:r>
            <a:r>
              <a:rPr lang="ru-RU" dirty="0"/>
              <a:t> совместно с веб-приложениями с </a:t>
            </a:r>
            <a:r>
              <a:rPr lang="ru-RU" dirty="0" smtClean="0"/>
              <a:t>высокой </a:t>
            </a:r>
            <a:r>
              <a:rPr lang="ru-RU" dirty="0"/>
              <a:t>нагрузкой, использующими для хранения данных реляционные структуры.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20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2.5. Механизмы </a:t>
            </a:r>
            <a:r>
              <a:rPr lang="ru-RU" dirty="0"/>
              <a:t>организации хранения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Учетная </a:t>
            </a:r>
            <a:r>
              <a:rPr lang="ru-RU" dirty="0" smtClean="0"/>
              <a:t>запись</a:t>
            </a:r>
          </a:p>
          <a:p>
            <a:r>
              <a:rPr lang="ru-RU" dirty="0" smtClean="0"/>
              <a:t>Сервер</a:t>
            </a:r>
          </a:p>
          <a:p>
            <a:r>
              <a:rPr lang="ru-RU" dirty="0" smtClean="0"/>
              <a:t>База </a:t>
            </a:r>
            <a:r>
              <a:rPr lang="ru-RU" dirty="0"/>
              <a:t>данных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21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2.5. Механизмы </a:t>
            </a:r>
            <a:r>
              <a:rPr lang="ru-RU" dirty="0"/>
              <a:t>синхронизации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22</a:t>
            </a:fld>
            <a:endParaRPr lang="ru-RU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3" y="1343833"/>
            <a:ext cx="7416824" cy="51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2.5. Сценарии синхронизации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Синхронизация между данными, хранящимися в SQL </a:t>
            </a:r>
            <a:r>
              <a:rPr lang="ru-RU" dirty="0" err="1"/>
              <a:t>Server</a:t>
            </a:r>
            <a:r>
              <a:rPr lang="ru-RU" dirty="0"/>
              <a:t> и SQL </a:t>
            </a:r>
            <a:r>
              <a:rPr lang="ru-RU" dirty="0" err="1"/>
              <a:t>Azure</a:t>
            </a:r>
            <a:r>
              <a:rPr lang="ru-RU" dirty="0" smtClean="0"/>
              <a:t>.</a:t>
            </a:r>
          </a:p>
          <a:p>
            <a:r>
              <a:rPr lang="ru-RU" dirty="0"/>
              <a:t>Синхронизация между данными, хранящимися в SQL </a:t>
            </a:r>
            <a:r>
              <a:rPr lang="ru-RU" dirty="0" err="1"/>
              <a:t>Azure</a:t>
            </a:r>
            <a:r>
              <a:rPr lang="ru-RU" dirty="0"/>
              <a:t> и у сторонних поставщиков</a:t>
            </a:r>
            <a:r>
              <a:rPr lang="ru-RU" dirty="0" smtClean="0"/>
              <a:t>.</a:t>
            </a:r>
          </a:p>
          <a:p>
            <a:pPr marL="711200" indent="-347663">
              <a:buFont typeface="+mj-lt"/>
              <a:buAutoNum type="arabicPeriod"/>
            </a:pPr>
            <a:r>
              <a:rPr lang="ru-RU" dirty="0" smtClean="0"/>
              <a:t>Интеграция </a:t>
            </a:r>
            <a:r>
              <a:rPr lang="ru-RU" dirty="0"/>
              <a:t>корпоративных приложений</a:t>
            </a:r>
            <a:r>
              <a:rPr lang="ru-RU" dirty="0" smtClean="0"/>
              <a:t>.</a:t>
            </a:r>
          </a:p>
          <a:p>
            <a:pPr marL="711200" indent="-347663">
              <a:buFont typeface="+mj-lt"/>
              <a:buAutoNum type="arabicPeriod"/>
            </a:pPr>
            <a:r>
              <a:rPr lang="ru-RU" dirty="0" smtClean="0"/>
              <a:t>Интеграция </a:t>
            </a:r>
            <a:r>
              <a:rPr lang="ru-RU" dirty="0"/>
              <a:t>данных и процессов между различными организациями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Синхронизация </a:t>
            </a:r>
            <a:r>
              <a:rPr lang="ru-RU" dirty="0"/>
              <a:t>между данными, хранящимися в SQL </a:t>
            </a:r>
            <a:r>
              <a:rPr lang="ru-RU" dirty="0" err="1"/>
              <a:t>Azure</a:t>
            </a:r>
            <a:r>
              <a:rPr lang="ru-RU" dirty="0"/>
              <a:t> и </a:t>
            </a:r>
            <a:r>
              <a:rPr lang="ru-RU" dirty="0" smtClean="0"/>
              <a:t>приложениями</a:t>
            </a:r>
            <a:r>
              <a:rPr lang="ru-RU" dirty="0"/>
              <a:t>, поддерживающими работу в отсоединенном режиме</a:t>
            </a:r>
            <a:r>
              <a:rPr lang="ru-RU" dirty="0" smtClean="0"/>
              <a:t>.</a:t>
            </a:r>
            <a:endParaRPr lang="ru-RU" dirty="0"/>
          </a:p>
          <a:p>
            <a:pPr marL="711200" indent="-347663">
              <a:buFont typeface="+mj-lt"/>
              <a:buAutoNum type="arabicPeriod"/>
              <a:tabLst>
                <a:tab pos="711200" algn="l"/>
              </a:tabLst>
            </a:pPr>
            <a:r>
              <a:rPr lang="ru-RU" dirty="0"/>
              <a:t>Распределенные мобильные </a:t>
            </a:r>
            <a:r>
              <a:rPr lang="ru-RU" dirty="0" smtClean="0"/>
              <a:t>решения</a:t>
            </a:r>
          </a:p>
          <a:p>
            <a:pPr marL="711200" indent="-347663">
              <a:buFont typeface="+mj-lt"/>
              <a:buAutoNum type="arabicPeriod"/>
              <a:tabLst>
                <a:tab pos="711200" algn="l"/>
              </a:tabLst>
            </a:pPr>
            <a:r>
              <a:rPr lang="ru-RU" dirty="0"/>
              <a:t>Обеспечение работы в отсоединенном </a:t>
            </a:r>
            <a:r>
              <a:rPr lang="ru-RU" dirty="0" smtClean="0"/>
              <a:t>режиме</a:t>
            </a:r>
          </a:p>
          <a:p>
            <a:pPr marL="711200" indent="-347663">
              <a:buFont typeface="+mj-lt"/>
              <a:buAutoNum type="arabicPeriod"/>
              <a:tabLst>
                <a:tab pos="711200" algn="l"/>
              </a:tabLst>
            </a:pPr>
            <a:r>
              <a:rPr lang="ru-RU" dirty="0"/>
              <a:t>Динамическая масштабируемость при пиковых нагрузках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23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2.6. Топологии </a:t>
            </a:r>
            <a:r>
              <a:rPr lang="ru-RU" dirty="0"/>
              <a:t>приложений, использующих SQL </a:t>
            </a:r>
            <a:r>
              <a:rPr lang="ru-RU" dirty="0" err="1"/>
              <a:t>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Приложения </a:t>
            </a:r>
            <a:r>
              <a:rPr lang="ru-RU" b="1" dirty="0"/>
              <a:t>с «близким» </a:t>
            </a:r>
            <a:r>
              <a:rPr lang="ru-RU" b="1" dirty="0" smtClean="0"/>
              <a:t>кодом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smtClean="0"/>
              <a:t>доступ </a:t>
            </a:r>
            <a:r>
              <a:rPr lang="ru-RU" dirty="0"/>
              <a:t>к SQL </a:t>
            </a:r>
            <a:r>
              <a:rPr lang="ru-RU" dirty="0" err="1"/>
              <a:t>Azure</a:t>
            </a:r>
            <a:r>
              <a:rPr lang="ru-RU" dirty="0"/>
              <a:t> из кода, работающего на инфраструктуре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en-US" dirty="0"/>
              <a:t>Azure.</a:t>
            </a:r>
            <a:endParaRPr lang="ru-RU" dirty="0" smtClean="0"/>
          </a:p>
          <a:p>
            <a:r>
              <a:rPr lang="ru-RU" b="1" dirty="0" smtClean="0"/>
              <a:t>Приложения </a:t>
            </a:r>
            <a:r>
              <a:rPr lang="ru-RU" b="1" dirty="0"/>
              <a:t>с «далеким» </a:t>
            </a:r>
            <a:r>
              <a:rPr lang="ru-RU" b="1" dirty="0" smtClean="0"/>
              <a:t>кодом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smtClean="0"/>
              <a:t>доступ </a:t>
            </a:r>
            <a:r>
              <a:rPr lang="ru-RU" dirty="0"/>
              <a:t>к SQL </a:t>
            </a:r>
            <a:r>
              <a:rPr lang="ru-RU" dirty="0" err="1"/>
              <a:t>Azure</a:t>
            </a:r>
            <a:r>
              <a:rPr lang="ru-RU" dirty="0"/>
              <a:t> из кода, работающего </a:t>
            </a:r>
            <a:r>
              <a:rPr lang="ru-RU" dirty="0" smtClean="0"/>
              <a:t>на инфраструктуре заказчика.</a:t>
            </a:r>
          </a:p>
          <a:p>
            <a:r>
              <a:rPr lang="ru-RU" dirty="0" smtClean="0"/>
              <a:t> </a:t>
            </a:r>
            <a:r>
              <a:rPr lang="ru-RU" b="1" dirty="0"/>
              <a:t>Гибридные </a:t>
            </a:r>
            <a:r>
              <a:rPr lang="ru-RU" b="1" dirty="0" smtClean="0"/>
              <a:t>приложения</a:t>
            </a:r>
            <a:r>
              <a:rPr lang="ru-RU" dirty="0" smtClean="0"/>
              <a:t> - доступ </a:t>
            </a:r>
            <a:r>
              <a:rPr lang="ru-RU" dirty="0"/>
              <a:t>к SQL </a:t>
            </a:r>
            <a:r>
              <a:rPr lang="ru-RU" dirty="0" err="1"/>
              <a:t>Azure</a:t>
            </a:r>
            <a:r>
              <a:rPr lang="ru-RU" dirty="0"/>
              <a:t> как из кода, работающего на инфраструктуре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Azure</a:t>
            </a:r>
            <a:r>
              <a:rPr lang="ru-RU" dirty="0"/>
              <a:t>, так и из кода, работающего на инфраструктуре заказчика.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24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2.6. Топологии </a:t>
            </a:r>
            <a:r>
              <a:rPr lang="ru-RU" dirty="0"/>
              <a:t>приложений, использующих SQL </a:t>
            </a:r>
            <a:r>
              <a:rPr lang="ru-RU" dirty="0" err="1"/>
              <a:t>Azure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25</a:t>
            </a:fld>
            <a:endParaRPr lang="ru-RU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526452"/>
            <a:ext cx="6912768" cy="533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2.6. Топологии </a:t>
            </a:r>
            <a:r>
              <a:rPr lang="ru-RU" dirty="0"/>
              <a:t>приложений, использующих SQL </a:t>
            </a:r>
            <a:r>
              <a:rPr lang="ru-RU" dirty="0" err="1"/>
              <a:t>Azure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26</a:t>
            </a:fld>
            <a:endParaRPr lang="ru-RU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628800"/>
            <a:ext cx="3034133" cy="52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</a:t>
            </a:r>
            <a:r>
              <a:rPr lang="en-US" dirty="0" smtClean="0"/>
              <a:t>Windows </a:t>
            </a:r>
            <a:r>
              <a:rPr lang="en-US" dirty="0"/>
              <a:t>Azure </a:t>
            </a:r>
            <a:r>
              <a:rPr lang="en-US" dirty="0" err="1"/>
              <a:t>AppFabric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Windows</a:t>
            </a:r>
            <a:r>
              <a:rPr lang="ru-RU" b="1" dirty="0"/>
              <a:t> </a:t>
            </a:r>
            <a:r>
              <a:rPr lang="ru-RU" b="1" dirty="0" err="1"/>
              <a:t>Azure</a:t>
            </a:r>
            <a:r>
              <a:rPr lang="ru-RU" b="1" dirty="0"/>
              <a:t> </a:t>
            </a:r>
            <a:r>
              <a:rPr lang="ru-RU" b="1" dirty="0" err="1"/>
              <a:t>AppFabric</a:t>
            </a:r>
            <a:r>
              <a:rPr lang="ru-RU" b="1" dirty="0"/>
              <a:t> </a:t>
            </a:r>
            <a:r>
              <a:rPr lang="ru-RU" dirty="0"/>
              <a:t>— это набор сервисов для разработчиков, кото-</a:t>
            </a:r>
            <a:r>
              <a:rPr lang="ru-RU" dirty="0" err="1"/>
              <a:t>рые</a:t>
            </a:r>
            <a:r>
              <a:rPr lang="ru-RU" dirty="0"/>
              <a:t> могут использоваться для создания коммуникационных приложений, работающих как в облачной среде, так и в инфраструктуре заказчика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2 основных сервиса:</a:t>
            </a:r>
          </a:p>
          <a:p>
            <a:pPr marL="900113" indent="-536575">
              <a:buFont typeface="+mj-lt"/>
              <a:buAutoNum type="arabicPeriod"/>
            </a:pPr>
            <a:r>
              <a:rPr lang="ru-RU" dirty="0" err="1"/>
              <a:t>AppFabric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Bus</a:t>
            </a:r>
            <a:r>
              <a:rPr lang="ru-RU" dirty="0"/>
              <a:t> </a:t>
            </a:r>
            <a:endParaRPr lang="ru-RU" dirty="0" smtClean="0"/>
          </a:p>
          <a:p>
            <a:pPr marL="900113" indent="-536575">
              <a:buFont typeface="+mj-lt"/>
              <a:buAutoNum type="arabicPeriod"/>
            </a:pPr>
            <a:r>
              <a:rPr lang="ru-RU" dirty="0" err="1" smtClean="0"/>
              <a:t>AppFabric</a:t>
            </a:r>
            <a:r>
              <a:rPr lang="ru-RU" dirty="0" smtClean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 smtClean="0"/>
              <a:t>Control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27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3.1. </a:t>
            </a:r>
            <a:r>
              <a:rPr lang="en-US" dirty="0" err="1"/>
              <a:t>AppFabric</a:t>
            </a:r>
            <a:r>
              <a:rPr lang="en-US" dirty="0"/>
              <a:t> Service Bus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22425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/>
              <a:t>AppFabric</a:t>
            </a:r>
            <a:r>
              <a:rPr lang="ru-RU" sz="2400" dirty="0"/>
              <a:t> </a:t>
            </a:r>
            <a:r>
              <a:rPr lang="ru-RU" sz="2400" dirty="0" err="1"/>
              <a:t>Service</a:t>
            </a:r>
            <a:r>
              <a:rPr lang="ru-RU" sz="2400" dirty="0"/>
              <a:t> </a:t>
            </a:r>
            <a:r>
              <a:rPr lang="ru-RU" sz="2400" dirty="0" err="1"/>
              <a:t>Bus</a:t>
            </a:r>
            <a:r>
              <a:rPr lang="ru-RU" sz="2400" dirty="0"/>
              <a:t> обеспечивает безопасные коммуникации между сервисами и приложениями и позволяет обращаться к сервисам, находящимся за сетевыми </a:t>
            </a:r>
            <a:r>
              <a:rPr lang="ru-RU" sz="2400" dirty="0" smtClean="0"/>
              <a:t>экранами</a:t>
            </a:r>
            <a:endParaRPr lang="ru-RU" sz="24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28</a:t>
            </a:fld>
            <a:endParaRPr lang="ru-RU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628800"/>
            <a:ext cx="65722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3.1. Сценарии </a:t>
            </a:r>
            <a:r>
              <a:rPr lang="ru-RU" dirty="0"/>
              <a:t>использования </a:t>
            </a:r>
            <a:r>
              <a:rPr lang="en-US" dirty="0"/>
              <a:t>Service Bus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000" b="1" dirty="0"/>
              <a:t>Удаленное использование сервисов </a:t>
            </a:r>
            <a:endParaRPr lang="ru-RU" sz="4000" b="1" dirty="0" smtClean="0"/>
          </a:p>
          <a:p>
            <a:pPr marL="714375" indent="-447675">
              <a:buFont typeface="+mj-lt"/>
              <a:buAutoNum type="arabicPeriod"/>
            </a:pPr>
            <a:r>
              <a:rPr lang="ru-RU" dirty="0"/>
              <a:t>Расширение функциональности сервисов в облако</a:t>
            </a:r>
            <a:r>
              <a:rPr lang="ru-RU" dirty="0" smtClean="0"/>
              <a:t>.</a:t>
            </a:r>
          </a:p>
          <a:p>
            <a:pPr marL="714375" indent="-447675">
              <a:buFont typeface="+mj-lt"/>
              <a:buAutoNum type="arabicPeriod"/>
            </a:pPr>
            <a:r>
              <a:rPr lang="ru-RU" dirty="0" smtClean="0"/>
              <a:t>Доступ </a:t>
            </a:r>
            <a:r>
              <a:rPr lang="ru-RU" dirty="0"/>
              <a:t>к веб-сервисам через Интернет</a:t>
            </a:r>
            <a:r>
              <a:rPr lang="ru-RU" dirty="0" smtClean="0"/>
              <a:t>.</a:t>
            </a:r>
          </a:p>
          <a:p>
            <a:pPr marL="714375" indent="-447675">
              <a:buFont typeface="+mj-lt"/>
              <a:buAutoNum type="arabicPeriod"/>
            </a:pPr>
            <a:r>
              <a:rPr lang="ru-RU" dirty="0"/>
              <a:t>Публикация сервисов</a:t>
            </a:r>
            <a:r>
              <a:rPr lang="ru-RU" dirty="0" smtClean="0"/>
              <a:t>.</a:t>
            </a:r>
          </a:p>
          <a:p>
            <a:r>
              <a:rPr lang="ru-RU" sz="4000" b="1" dirty="0" smtClean="0"/>
              <a:t>События</a:t>
            </a:r>
          </a:p>
          <a:p>
            <a:pPr marL="714375" indent="-447675">
              <a:buFont typeface="+mj-lt"/>
              <a:buAutoNum type="arabicPeriod"/>
            </a:pPr>
            <a:r>
              <a:rPr lang="ru-RU" dirty="0"/>
              <a:t>Распределение событий</a:t>
            </a:r>
            <a:r>
              <a:rPr lang="ru-RU" dirty="0" smtClean="0"/>
              <a:t>.</a:t>
            </a:r>
          </a:p>
          <a:p>
            <a:pPr marL="714375" indent="-447675">
              <a:buFont typeface="+mj-lt"/>
              <a:buAutoNum type="arabicPeriod"/>
            </a:pPr>
            <a:r>
              <a:rPr lang="ru-RU" dirty="0"/>
              <a:t>Получение уведомлений удаленными пользователями</a:t>
            </a:r>
            <a:r>
              <a:rPr lang="ru-RU" dirty="0" smtClean="0"/>
              <a:t>.</a:t>
            </a:r>
          </a:p>
          <a:p>
            <a:pPr marL="714375" indent="-447675">
              <a:buFont typeface="+mj-lt"/>
              <a:buAutoNum type="arabicPeriod"/>
            </a:pPr>
            <a:r>
              <a:rPr lang="ru-RU" dirty="0"/>
              <a:t>Рассылка информации подписчикам</a:t>
            </a:r>
            <a:r>
              <a:rPr lang="ru-RU" dirty="0" smtClean="0"/>
              <a:t>.</a:t>
            </a:r>
          </a:p>
          <a:p>
            <a:r>
              <a:rPr lang="ru-RU" sz="4000" b="1" dirty="0" err="1"/>
              <a:t>Тунеллирование</a:t>
            </a:r>
            <a:r>
              <a:rPr lang="ru-RU" sz="4000" b="1" dirty="0"/>
              <a:t> </a:t>
            </a:r>
            <a:r>
              <a:rPr lang="ru-RU" sz="4000" b="1" dirty="0" smtClean="0"/>
              <a:t>протоколов</a:t>
            </a:r>
          </a:p>
          <a:p>
            <a:pPr marL="714375" indent="-447675">
              <a:buFont typeface="+mj-lt"/>
              <a:buAutoNum type="arabicPeriod"/>
            </a:pPr>
            <a:r>
              <a:rPr lang="ru-RU" dirty="0"/>
              <a:t>Связь с приложениями, которые не являются сервисами</a:t>
            </a:r>
            <a:r>
              <a:rPr lang="ru-RU" dirty="0" smtClean="0"/>
              <a:t>.</a:t>
            </a:r>
          </a:p>
          <a:p>
            <a:pPr marL="714375" indent="-447675">
              <a:buFont typeface="+mj-lt"/>
              <a:buAutoNum type="arabicPeriod"/>
            </a:pPr>
            <a:r>
              <a:rPr lang="ru-RU" dirty="0"/>
              <a:t>Передача по стандартным протоколам через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Bus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29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717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en-US" dirty="0" smtClean="0"/>
              <a:t>Azure Platform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12C-CA26-4B21-BF7F-FF5579B5FF92}" type="slidenum">
              <a:rPr lang="ru-RU" sz="2000" b="1" smtClean="0"/>
              <a:t>3</a:t>
            </a:fld>
            <a:endParaRPr lang="ru-RU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66875"/>
            <a:ext cx="79533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1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3.2. Сервис </a:t>
            </a:r>
            <a:r>
              <a:rPr lang="en-US" dirty="0" err="1"/>
              <a:t>AppFabric</a:t>
            </a:r>
            <a:r>
              <a:rPr lang="en-US" dirty="0"/>
              <a:t> Access Control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245861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err="1"/>
              <a:t>AppFabric</a:t>
            </a:r>
            <a:r>
              <a:rPr lang="ru-RU" sz="2400" dirty="0"/>
              <a:t> </a:t>
            </a:r>
            <a:r>
              <a:rPr lang="ru-RU" sz="2400" dirty="0" err="1"/>
              <a:t>Access</a:t>
            </a:r>
            <a:r>
              <a:rPr lang="ru-RU" sz="2400" dirty="0"/>
              <a:t> </a:t>
            </a:r>
            <a:r>
              <a:rPr lang="ru-RU" sz="2400" dirty="0" err="1"/>
              <a:t>Control</a:t>
            </a:r>
            <a:r>
              <a:rPr lang="ru-RU" sz="2400" dirty="0"/>
              <a:t> упрощает обеспечение безопасности сервисов, используя механизмы федеративной авторизации и обработку запросов на основе декларативных правил</a:t>
            </a:r>
            <a:endParaRPr lang="ru-RU" sz="24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30</a:t>
            </a:fld>
            <a:endParaRPr lang="ru-RU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27" y="1700808"/>
            <a:ext cx="6463047" cy="383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5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4. </a:t>
            </a:r>
            <a:r>
              <a:rPr lang="en-US" dirty="0" smtClean="0"/>
              <a:t>Windows </a:t>
            </a:r>
            <a:r>
              <a:rPr lang="en-US" dirty="0"/>
              <a:t>Azure Content Delivery Network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Сеть распределения контента 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Azure</a:t>
            </a:r>
            <a:r>
              <a:rPr lang="ru-RU" dirty="0"/>
              <a:t> </a:t>
            </a:r>
            <a:r>
              <a:rPr lang="ru-RU" dirty="0" err="1"/>
              <a:t>Content</a:t>
            </a:r>
            <a:r>
              <a:rPr lang="ru-RU" dirty="0"/>
              <a:t> </a:t>
            </a:r>
            <a:r>
              <a:rPr lang="ru-RU" dirty="0" err="1"/>
              <a:t>Delivery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, CDN) предоставляет в распоряжение разработчиков глобальное и на-</a:t>
            </a:r>
            <a:r>
              <a:rPr lang="ru-RU" dirty="0" err="1"/>
              <a:t>дежное</a:t>
            </a:r>
            <a:r>
              <a:rPr lang="ru-RU" dirty="0"/>
              <a:t> решение для доставки контента, требующего высокой пропуск-ной способности (</a:t>
            </a:r>
            <a:r>
              <a:rPr lang="ru-RU" dirty="0" err="1"/>
              <a:t>high-bandwidth</a:t>
            </a:r>
            <a:r>
              <a:rPr lang="ru-RU" dirty="0"/>
              <a:t> </a:t>
            </a:r>
            <a:r>
              <a:rPr lang="ru-RU" dirty="0" err="1"/>
              <a:t>content</a:t>
            </a:r>
            <a:r>
              <a:rPr lang="ru-RU" dirty="0"/>
              <a:t>).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31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4295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5. Программные </a:t>
            </a:r>
            <a:r>
              <a:rPr lang="ru-RU" dirty="0"/>
              <a:t>интерфейсы для управления </a:t>
            </a:r>
            <a:r>
              <a:rPr lang="en-US" dirty="0"/>
              <a:t>Windows 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err="1"/>
              <a:t>Windows</a:t>
            </a:r>
            <a:r>
              <a:rPr lang="ru-RU" b="1" dirty="0"/>
              <a:t> </a:t>
            </a:r>
            <a:r>
              <a:rPr lang="ru-RU" b="1" dirty="0" err="1"/>
              <a:t>Azure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 API </a:t>
            </a:r>
            <a:r>
              <a:rPr lang="ru-RU" dirty="0"/>
              <a:t>используются для управления развернутыми сер-висами (просмотр, создание, удаление, изменение конфигурации, </a:t>
            </a:r>
            <a:r>
              <a:rPr lang="ru-RU" dirty="0" smtClean="0"/>
              <a:t>изменение </a:t>
            </a:r>
            <a:r>
              <a:rPr lang="ru-RU" dirty="0"/>
              <a:t>числа экземпляров и обновление), учетными записями облачного хранилища и другой </a:t>
            </a:r>
            <a:r>
              <a:rPr lang="ru-RU" dirty="0" smtClean="0"/>
              <a:t>функциональности.</a:t>
            </a:r>
          </a:p>
          <a:p>
            <a:r>
              <a:rPr lang="ru-RU" dirty="0" smtClean="0"/>
              <a:t>Реализованы </a:t>
            </a:r>
            <a:r>
              <a:rPr lang="ru-RU" dirty="0"/>
              <a:t>как </a:t>
            </a:r>
            <a:r>
              <a:rPr lang="en-US" dirty="0"/>
              <a:t>REST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ru-RU" dirty="0" smtClean="0"/>
              <a:t>Могут </a:t>
            </a:r>
            <a:r>
              <a:rPr lang="ru-RU" dirty="0"/>
              <a:t>использоваться либо из кода, работающего на платформе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Azure</a:t>
            </a:r>
            <a:r>
              <a:rPr lang="ru-RU" dirty="0"/>
              <a:t>, либо из любых клиентских приложений, общающихся с сервисами через протокол HTTPS.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32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4295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6. Программные </a:t>
            </a:r>
            <a:r>
              <a:rPr lang="ru-RU" dirty="0"/>
              <a:t>интерфейсы для диагностики и отладки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r>
              <a:rPr lang="ru-RU" dirty="0" smtClean="0"/>
              <a:t> поддерживает механизмы трассировки и протоколирования, основанные на инфраструктуре </a:t>
            </a:r>
            <a:r>
              <a:rPr lang="ru-RU" dirty="0" err="1" smtClean="0"/>
              <a:t>Event</a:t>
            </a:r>
            <a:r>
              <a:rPr lang="ru-RU" dirty="0" smtClean="0"/>
              <a:t> </a:t>
            </a:r>
            <a:r>
              <a:rPr lang="ru-RU" dirty="0" err="1" smtClean="0"/>
              <a:t>Tracing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 (ETW).</a:t>
            </a:r>
          </a:p>
          <a:p>
            <a:r>
              <a:rPr lang="ru-RU" dirty="0" smtClean="0"/>
              <a:t>Механизм трассировки данных может управляться либо через конфигурационные файлы сервисов, либо удаленно, через протокол REST. 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33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396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7. Средства </a:t>
            </a:r>
            <a:r>
              <a:rPr lang="ru-RU" dirty="0"/>
              <a:t>для </a:t>
            </a:r>
            <a:r>
              <a:rPr lang="ru-RU" dirty="0" smtClean="0"/>
              <a:t>разработчиков.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Development </a:t>
            </a:r>
            <a:r>
              <a:rPr lang="en-US" b="1" dirty="0" smtClean="0"/>
              <a:t>Fabric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smtClean="0"/>
              <a:t>средство</a:t>
            </a:r>
            <a:r>
              <a:rPr lang="ru-RU" dirty="0"/>
              <a:t>, позволяющее локально разрабатывать код для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 smtClean="0"/>
              <a:t>Azure</a:t>
            </a:r>
            <a:r>
              <a:rPr lang="ru-RU" dirty="0" smtClean="0"/>
              <a:t>.</a:t>
            </a:r>
          </a:p>
          <a:p>
            <a:r>
              <a:rPr lang="en-US" b="1" dirty="0"/>
              <a:t>Development </a:t>
            </a:r>
            <a:r>
              <a:rPr lang="en-US" b="1" dirty="0" smtClean="0"/>
              <a:t>Storage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smtClean="0"/>
              <a:t>средство</a:t>
            </a:r>
            <a:r>
              <a:rPr lang="ru-RU" dirty="0"/>
              <a:t>, позволяющее эмулировать использование SQL </a:t>
            </a:r>
            <a:r>
              <a:rPr lang="ru-RU" dirty="0" err="1"/>
              <a:t>Azure</a:t>
            </a:r>
            <a:r>
              <a:rPr lang="ru-RU" dirty="0"/>
              <a:t> на локальном </a:t>
            </a:r>
            <a:r>
              <a:rPr lang="ru-RU" dirty="0" smtClean="0"/>
              <a:t>компьютере.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34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1347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7. Средства </a:t>
            </a:r>
            <a:r>
              <a:rPr lang="ru-RU" dirty="0"/>
              <a:t>для </a:t>
            </a:r>
            <a:r>
              <a:rPr lang="ru-RU" dirty="0" smtClean="0"/>
              <a:t>разработчиков.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800" dirty="0" smtClean="0"/>
              <a:t>Состав </a:t>
            </a:r>
            <a:r>
              <a:rPr lang="en-US" sz="3800" b="1" dirty="0" smtClean="0"/>
              <a:t>Windows Azure Tools for Microsoft Visual Studio </a:t>
            </a:r>
            <a:r>
              <a:rPr lang="ru-RU" sz="3800" dirty="0" smtClean="0"/>
              <a:t>:</a:t>
            </a:r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Проекты для С# и VB.NET, позволяющие создавать сервисы для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en-US" dirty="0" smtClean="0"/>
              <a:t>Azure (Windows Azure Cloud Service) </a:t>
            </a:r>
            <a:r>
              <a:rPr lang="ru-RU" dirty="0" smtClean="0"/>
              <a:t>для различных ролей.</a:t>
            </a:r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Средства для добавления/удаления ролей для облачных сервисов.</a:t>
            </a:r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Средства для конфигурации каждой роли.</a:t>
            </a:r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Интегрированные средства для локальной разработки</a:t>
            </a:r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Средства отладки облачных сервисов</a:t>
            </a:r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Средства просмотра облачных хранилищ через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 </a:t>
            </a:r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Средства создания пакетов для развертывания сервисов (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en-US" dirty="0" smtClean="0"/>
              <a:t>Packages).</a:t>
            </a:r>
            <a:endParaRPr lang="ru-RU" dirty="0" smtClean="0"/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Средства развертывания сервисов в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r>
              <a:rPr lang="ru-RU" dirty="0" smtClean="0"/>
              <a:t>.</a:t>
            </a:r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Средства мониторинга состояния сервисов через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.</a:t>
            </a:r>
          </a:p>
          <a:p>
            <a:pPr marL="723900" indent="-368300">
              <a:buFont typeface="+mj-lt"/>
              <a:buAutoNum type="arabicPeriod"/>
            </a:pPr>
            <a:r>
              <a:rPr lang="ru-RU" dirty="0" smtClean="0"/>
              <a:t>Средства отладки непосредственно в облаке 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35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814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7. Средства </a:t>
            </a:r>
            <a:r>
              <a:rPr lang="ru-RU" dirty="0"/>
              <a:t>для </a:t>
            </a:r>
            <a:r>
              <a:rPr lang="ru-RU" dirty="0" smtClean="0"/>
              <a:t>разработчиков.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Windows Azure Tools for Eclipse</a:t>
            </a:r>
          </a:p>
          <a:p>
            <a:r>
              <a:rPr lang="en-US" sz="3800" dirty="0"/>
              <a:t>Windows Azure SDK for PHP</a:t>
            </a:r>
          </a:p>
          <a:p>
            <a:r>
              <a:rPr lang="en-US" sz="3800" dirty="0"/>
              <a:t>Windows Azure SDK for Java</a:t>
            </a: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36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940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Windows 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Windows</a:t>
            </a:r>
            <a:r>
              <a:rPr lang="ru-RU" b="1" dirty="0" smtClean="0"/>
              <a:t> </a:t>
            </a:r>
            <a:r>
              <a:rPr lang="ru-RU" b="1" dirty="0" err="1" smtClean="0"/>
              <a:t>Azure</a:t>
            </a:r>
            <a:r>
              <a:rPr lang="ru-RU" b="1" dirty="0" smtClean="0"/>
              <a:t> </a:t>
            </a:r>
            <a:r>
              <a:rPr lang="ru-RU" dirty="0" smtClean="0"/>
              <a:t>— это операционная система </a:t>
            </a:r>
            <a:r>
              <a:rPr lang="ru-RU" dirty="0" err="1" smtClean="0"/>
              <a:t>Microsoft</a:t>
            </a:r>
            <a:r>
              <a:rPr lang="ru-RU" dirty="0" smtClean="0"/>
              <a:t>, предоставляемая как сервис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4</a:t>
            </a:fld>
            <a:endParaRPr lang="ru-RU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212976"/>
            <a:ext cx="5590579" cy="320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294986" y="5085184"/>
            <a:ext cx="2520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Компоненты </a:t>
            </a:r>
            <a:r>
              <a:rPr lang="en-US" sz="2800" dirty="0" smtClean="0"/>
              <a:t>Windows Azure</a:t>
            </a:r>
          </a:p>
        </p:txBody>
      </p:sp>
    </p:spTree>
    <p:extLst>
      <p:ext uri="{BB962C8B-B14F-4D97-AF65-F5344CB8AC3E}">
        <p14:creationId xmlns:p14="http://schemas.microsoft.com/office/powerpoint/2010/main" val="14225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Windows 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Предоставляемые сервисы:</a:t>
            </a:r>
          </a:p>
          <a:p>
            <a:pPr marL="812800" indent="-449263">
              <a:buFont typeface="+mj-lt"/>
              <a:buAutoNum type="arabicPeriod"/>
            </a:pPr>
            <a:r>
              <a:rPr lang="ru-RU" dirty="0" smtClean="0"/>
              <a:t>Вычислительные сервисы</a:t>
            </a:r>
          </a:p>
          <a:p>
            <a:pPr marL="812800" indent="-449263">
              <a:buFont typeface="+mj-lt"/>
              <a:buAutoNum type="arabicPeriod"/>
            </a:pPr>
            <a:r>
              <a:rPr lang="ru-RU" dirty="0" smtClean="0"/>
              <a:t>Сервисы хранения данных</a:t>
            </a:r>
          </a:p>
          <a:p>
            <a:pPr marL="812800" indent="-449263">
              <a:buFont typeface="+mj-lt"/>
              <a:buAutoNum type="arabicPeriod"/>
            </a:pPr>
            <a:r>
              <a:rPr lang="ru-RU" dirty="0" smtClean="0"/>
              <a:t>Коммуникационные сервисы</a:t>
            </a:r>
          </a:p>
          <a:p>
            <a:pPr marL="812800" indent="-449263">
              <a:buFont typeface="+mj-lt"/>
              <a:buAutoNum type="arabicPeriod"/>
            </a:pPr>
            <a:r>
              <a:rPr lang="ru-RU" dirty="0" smtClean="0"/>
              <a:t>Сервисы обеспечения безопасности</a:t>
            </a:r>
          </a:p>
          <a:p>
            <a:pPr marL="812800" indent="-449263">
              <a:buFont typeface="+mj-lt"/>
              <a:buAutoNum type="arabicPeriod"/>
            </a:pPr>
            <a:r>
              <a:rPr lang="ru-RU" dirty="0" smtClean="0"/>
              <a:t>Прикладные сервисы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5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70980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Windows 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Экземпляр</a:t>
            </a:r>
            <a:r>
              <a:rPr lang="ru-RU" dirty="0" smtClean="0"/>
              <a:t> в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r>
              <a:rPr lang="ru-RU" dirty="0" smtClean="0"/>
              <a:t> представляет собой единицу развертывания и отражается на ту или иную виртуальную машину, для которой поддерживается ряд предопределенных конфигураций.</a:t>
            </a:r>
          </a:p>
          <a:p>
            <a:r>
              <a:rPr lang="ru-RU" dirty="0" smtClean="0"/>
              <a:t> </a:t>
            </a:r>
            <a:r>
              <a:rPr lang="ru-RU" b="1" dirty="0" err="1" smtClean="0"/>
              <a:t>Windows</a:t>
            </a:r>
            <a:r>
              <a:rPr lang="ru-RU" b="1" dirty="0" smtClean="0"/>
              <a:t> </a:t>
            </a:r>
            <a:r>
              <a:rPr lang="ru-RU" b="1" dirty="0" err="1" smtClean="0"/>
              <a:t>Azure</a:t>
            </a:r>
            <a:r>
              <a:rPr lang="ru-RU" b="1" dirty="0" smtClean="0"/>
              <a:t> </a:t>
            </a:r>
            <a:r>
              <a:rPr lang="ru-RU" b="1" dirty="0" err="1" smtClean="0"/>
              <a:t>Fabric</a:t>
            </a:r>
            <a:r>
              <a:rPr lang="ru-RU" b="1" dirty="0" smtClean="0"/>
              <a:t> </a:t>
            </a:r>
            <a:r>
              <a:rPr lang="ru-RU" b="1" dirty="0" err="1" smtClean="0"/>
              <a:t>Controller</a:t>
            </a:r>
            <a:r>
              <a:rPr lang="ru-RU" b="1" dirty="0" smtClean="0"/>
              <a:t> </a:t>
            </a:r>
            <a:r>
              <a:rPr lang="ru-RU" dirty="0" smtClean="0"/>
              <a:t>отвечает за физическое развертывание необходимых виртуальных машин, </a:t>
            </a:r>
            <a:r>
              <a:rPr lang="ru-RU" dirty="0" err="1" smtClean="0"/>
              <a:t>беспечивает</a:t>
            </a:r>
            <a:r>
              <a:rPr lang="ru-RU" dirty="0" smtClean="0"/>
              <a:t> автоматическое управление жизненным циклом экземпляров виртуальных машин.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6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1694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Windows 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r>
              <a:rPr lang="ru-RU" dirty="0" smtClean="0"/>
              <a:t> поддерживается и </a:t>
            </a:r>
            <a:r>
              <a:rPr lang="ru-RU" b="1" dirty="0" smtClean="0"/>
              <a:t>модель развертывания виртуальных машин</a:t>
            </a:r>
            <a:r>
              <a:rPr lang="ru-RU" dirty="0" smtClean="0"/>
              <a:t> — эта опция обеспечивает поддержку модели инфраструктуры, предоставляемой как сервис (</a:t>
            </a:r>
            <a:r>
              <a:rPr lang="ru-RU" dirty="0" err="1" smtClean="0"/>
              <a:t>IaaS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7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1068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.1. Роли в </a:t>
            </a:r>
            <a:r>
              <a:rPr lang="en-US" dirty="0" smtClean="0"/>
              <a:t>Windows Azure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Веб-роль (</a:t>
            </a:r>
            <a:r>
              <a:rPr lang="en-US" sz="2800" b="1" dirty="0" smtClean="0"/>
              <a:t>Web role)</a:t>
            </a:r>
            <a:r>
              <a:rPr lang="ru-RU" sz="2800" b="1" dirty="0" smtClean="0"/>
              <a:t> </a:t>
            </a:r>
            <a:r>
              <a:rPr lang="ru-RU" sz="2800" dirty="0" smtClean="0"/>
              <a:t>обеспечивает поддержку протоколов HTTP и HTTPS через открытые точки входа (</a:t>
            </a:r>
            <a:r>
              <a:rPr lang="ru-RU" sz="2800" dirty="0" err="1" smtClean="0"/>
              <a:t>endpoints</a:t>
            </a:r>
            <a:r>
              <a:rPr lang="ru-RU" sz="2800" dirty="0" smtClean="0"/>
              <a:t>). </a:t>
            </a:r>
          </a:p>
          <a:p>
            <a:r>
              <a:rPr lang="ru-RU" sz="2800" b="1" dirty="0" smtClean="0"/>
              <a:t>Прикладная роль </a:t>
            </a:r>
            <a:r>
              <a:rPr lang="ru-RU" sz="2800" dirty="0" smtClean="0"/>
              <a:t>обеспечивает внешние точки входа, доступные через TCP/IP и порты, отличные от 80 (HTTP) и 443 (HTTPS). </a:t>
            </a:r>
            <a:endParaRPr lang="ru-RU" sz="28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8</a:t>
            </a:fld>
            <a:endParaRPr lang="ru-RU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970487"/>
            <a:ext cx="79724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01038" y="6135687"/>
            <a:ext cx="3056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Роли в </a:t>
            </a:r>
            <a:r>
              <a:rPr lang="en-US" sz="2400" dirty="0" smtClean="0"/>
              <a:t>Windows Azure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126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1.2. Виртуальные машины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 том уровне, который не контролируется из прикладных сервисов, для каждой роли выделяется отдельная виртуальная машина. </a:t>
            </a:r>
          </a:p>
          <a:p>
            <a:r>
              <a:rPr lang="ru-RU" sz="2800" dirty="0" smtClean="0"/>
              <a:t>4 предопределенных типа виртуальных машин:</a:t>
            </a:r>
            <a:endParaRPr lang="ru-RU" sz="28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12312C-CA26-4B21-BF7F-FF5579B5FF92}" type="slidenum">
              <a:rPr lang="ru-RU" sz="2000" b="1" smtClean="0"/>
              <a:t>9</a:t>
            </a:fld>
            <a:endParaRPr lang="ru-RU" sz="2000" b="1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3602856"/>
            <a:ext cx="8348691" cy="26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83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1447</Words>
  <Application>Microsoft Office PowerPoint</Application>
  <PresentationFormat>Экран (4:3)</PresentationFormat>
  <Paragraphs>178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Облачные вычисления</vt:lpstr>
      <vt:lpstr>Microsoft Azure Platform</vt:lpstr>
      <vt:lpstr>Microsoft Azure Platform</vt:lpstr>
      <vt:lpstr>1. Windows Azure</vt:lpstr>
      <vt:lpstr>1. Windows Azure</vt:lpstr>
      <vt:lpstr>1. Windows Azure</vt:lpstr>
      <vt:lpstr>1. Windows Azure</vt:lpstr>
      <vt:lpstr>1.1. Роли в Windows Azure</vt:lpstr>
      <vt:lpstr>1.2. Виртуальные машины</vt:lpstr>
      <vt:lpstr>1.3. VM-роль</vt:lpstr>
      <vt:lpstr>1.3. VM-роль</vt:lpstr>
      <vt:lpstr>1.4. Сервисы хранения данных</vt:lpstr>
      <vt:lpstr>1.4. Сервисы хранения данных</vt:lpstr>
      <vt:lpstr>1.4. Сервисы хранения данных</vt:lpstr>
      <vt:lpstr>1.5. Архитектура сервиса</vt:lpstr>
      <vt:lpstr>2. SQL Azure</vt:lpstr>
      <vt:lpstr>2.1. Структура</vt:lpstr>
      <vt:lpstr>2.2 Ограничения</vt:lpstr>
      <vt:lpstr>2.3 Поддерживаемые механизмы доступа</vt:lpstr>
      <vt:lpstr>2.4. Ключевые сценарии использования SQL Azure</vt:lpstr>
      <vt:lpstr>2.5. Механизмы организации хранения данных</vt:lpstr>
      <vt:lpstr>2.5. Механизмы синхронизации</vt:lpstr>
      <vt:lpstr>2.5. Сценарии синхронизации</vt:lpstr>
      <vt:lpstr>2.6. Топологии приложений, использующих SQL Azure</vt:lpstr>
      <vt:lpstr>2.6. Топологии приложений, использующих SQL Azure</vt:lpstr>
      <vt:lpstr>2.6. Топологии приложений, использующих SQL Azure</vt:lpstr>
      <vt:lpstr>3. Windows Azure AppFabric</vt:lpstr>
      <vt:lpstr>3.1. AppFabric Service Bus</vt:lpstr>
      <vt:lpstr>3.1. Сценарии использования Service Bus</vt:lpstr>
      <vt:lpstr>3.2. Сервис AppFabric Access Control</vt:lpstr>
      <vt:lpstr>4. Windows Azure Content Delivery Network</vt:lpstr>
      <vt:lpstr>5. Программные интерфейсы для управления Windows Azure</vt:lpstr>
      <vt:lpstr>6. Программные интерфейсы для диагностики и отладки</vt:lpstr>
      <vt:lpstr>7. Средства для разработчиков.</vt:lpstr>
      <vt:lpstr>7. Средства для разработчиков.</vt:lpstr>
      <vt:lpstr>7. Средства для разработчиков.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вычисления</dc:title>
  <dc:creator>Konstantin Isupov</dc:creator>
  <cp:lastModifiedBy>Konstantin Isupov</cp:lastModifiedBy>
  <cp:revision>13</cp:revision>
  <dcterms:created xsi:type="dcterms:W3CDTF">2015-11-09T22:48:50Z</dcterms:created>
  <dcterms:modified xsi:type="dcterms:W3CDTF">2015-11-10T05:47:27Z</dcterms:modified>
</cp:coreProperties>
</file>