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CA3B7-7096-4CA5-8ABF-09840BD95D68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8195B-2A76-4800-A78C-1883CEC32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960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8195B-2A76-4800-A78C-1883CEC32C5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85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7104-2945-4FBA-AD6B-49E85D6D5601}" type="datetime1">
              <a:rPr lang="ru-RU" smtClean="0"/>
              <a:t>08.12.2015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D842-FDC7-4C56-833E-888C640FD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36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F836-15E6-4621-A1D6-EFF9657DB7A5}" type="datetime1">
              <a:rPr lang="ru-RU" smtClean="0"/>
              <a:t>08.12.2015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D842-FDC7-4C56-833E-888C640FD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72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EEEB-14CF-444C-AA78-6AB7426EE42E}" type="datetime1">
              <a:rPr lang="ru-RU" smtClean="0"/>
              <a:t>08.12.2015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D842-FDC7-4C56-833E-888C640FD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14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C1E5-E6C5-4408-8A03-A7A1100FA4DB}" type="datetime1">
              <a:rPr lang="ru-RU" smtClean="0"/>
              <a:t>08.12.2015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D842-FDC7-4C56-833E-888C640FD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28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1FBF-9098-4749-9CA0-7A6669DAFFFB}" type="datetime1">
              <a:rPr lang="ru-RU" smtClean="0"/>
              <a:t>08.12.2015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D842-FDC7-4C56-833E-888C640FD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42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90C6-6CE7-4E91-B195-C25FC6260439}" type="datetime1">
              <a:rPr lang="ru-RU" smtClean="0"/>
              <a:t>08.12.2015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D842-FDC7-4C56-833E-888C640FD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25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C8DA-D451-4969-9092-E8BE981597FB}" type="datetime1">
              <a:rPr lang="ru-RU" smtClean="0"/>
              <a:t>08.12.2015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D842-FDC7-4C56-833E-888C640FD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13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E316-C8CC-4C00-B528-7A5D70F22DA4}" type="datetime1">
              <a:rPr lang="ru-RU" smtClean="0"/>
              <a:t>08.12.2015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D842-FDC7-4C56-833E-888C640FD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73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7110-4F8A-42DE-BD8A-9835CC25E910}" type="datetime1">
              <a:rPr lang="ru-RU" smtClean="0"/>
              <a:t>08.12.2015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D842-FDC7-4C56-833E-888C640FD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51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AD1E-4FF1-4FD0-8C42-2692ED6E2851}" type="datetime1">
              <a:rPr lang="ru-RU" smtClean="0"/>
              <a:t>08.12.2015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D842-FDC7-4C56-833E-888C640FD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16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CB18-A331-4FCD-92F5-7B1B317B4441}" type="datetime1">
              <a:rPr lang="ru-RU" smtClean="0"/>
              <a:t>08.12.2015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D842-FDC7-4C56-833E-888C640FD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97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DB5B-BA9F-4FC1-96CE-2272F1EAF20E}" type="datetime1">
              <a:rPr lang="ru-RU" smtClean="0"/>
              <a:t>08.12.2015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8D842-FDC7-4C56-833E-888C640FD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20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Облачные вычисления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Лекция 5. </a:t>
            </a:r>
            <a:r>
              <a:rPr lang="ru-RU" dirty="0"/>
              <a:t>Архитектура</a:t>
            </a:r>
          </a:p>
          <a:p>
            <a:r>
              <a:rPr lang="ru-RU" dirty="0" smtClean="0"/>
              <a:t>приложений в облаке. </a:t>
            </a:r>
          </a:p>
          <a:p>
            <a:r>
              <a:rPr lang="ru-RU" dirty="0" smtClean="0"/>
              <a:t>Часть 1. Особенности проектирования</a:t>
            </a:r>
          </a:p>
          <a:p>
            <a:r>
              <a:rPr lang="ru-RU" dirty="0" smtClean="0"/>
              <a:t>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017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Отличия серверных и облачных технологий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r>
              <a:rPr lang="ru-RU" dirty="0"/>
              <a:t>Инфраструктурные блоки </a:t>
            </a:r>
            <a:r>
              <a:rPr lang="ru-RU" dirty="0" err="1" smtClean="0"/>
              <a:t>Windows</a:t>
            </a:r>
            <a:r>
              <a:rPr lang="ru-RU" dirty="0" smtClean="0"/>
              <a:t> </a:t>
            </a:r>
            <a:r>
              <a:rPr lang="ru-RU" dirty="0" err="1" smtClean="0"/>
              <a:t>Azure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D842-FDC7-4C56-833E-888C640FD904}" type="slidenum">
              <a:rPr lang="ru-RU" smtClean="0"/>
              <a:t>10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88840"/>
            <a:ext cx="606742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85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Отличия серверных и облачных технологий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Инфраструктурные блоки </a:t>
            </a:r>
            <a:r>
              <a:rPr lang="ru-RU" dirty="0" err="1" smtClean="0"/>
              <a:t>Windows</a:t>
            </a:r>
            <a:r>
              <a:rPr lang="ru-RU" dirty="0" smtClean="0"/>
              <a:t> </a:t>
            </a:r>
            <a:r>
              <a:rPr lang="ru-RU" dirty="0" err="1" smtClean="0"/>
              <a:t>Server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D842-FDC7-4C56-833E-888C640FD904}" type="slidenum">
              <a:rPr lang="ru-RU" smtClean="0"/>
              <a:t>11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073" y="2218534"/>
            <a:ext cx="5942215" cy="463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8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Отличия серверных и облачных технологий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D842-FDC7-4C56-833E-888C640FD904}" type="slidenum">
              <a:rPr lang="ru-RU" smtClean="0"/>
              <a:t>12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628800"/>
            <a:ext cx="679132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33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</a:t>
            </a:r>
            <a:r>
              <a:rPr lang="ru-RU" dirty="0"/>
              <a:t>платформы </a:t>
            </a:r>
            <a:r>
              <a:rPr lang="en-US" dirty="0"/>
              <a:t>Windows Azure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Приложение в облаке — это всегда </a:t>
            </a:r>
            <a:r>
              <a:rPr lang="ru-RU" dirty="0" smtClean="0"/>
              <a:t>сервис.</a:t>
            </a:r>
          </a:p>
          <a:p>
            <a:r>
              <a:rPr lang="ru-RU" dirty="0"/>
              <a:t>Динамичная </a:t>
            </a:r>
            <a:r>
              <a:rPr lang="ru-RU" dirty="0" smtClean="0"/>
              <a:t>инфраструктура.</a:t>
            </a:r>
          </a:p>
          <a:p>
            <a:r>
              <a:rPr lang="ru-RU" dirty="0"/>
              <a:t>Платформенные </a:t>
            </a:r>
            <a:r>
              <a:rPr lang="ru-RU" dirty="0" smtClean="0"/>
              <a:t>сервисы.</a:t>
            </a:r>
          </a:p>
          <a:p>
            <a:r>
              <a:rPr lang="ru-RU" dirty="0"/>
              <a:t>Автоматизация управления </a:t>
            </a:r>
            <a:r>
              <a:rPr lang="ru-RU" dirty="0" smtClean="0"/>
              <a:t>приложением.</a:t>
            </a:r>
          </a:p>
          <a:p>
            <a:r>
              <a:rPr lang="ru-RU" dirty="0"/>
              <a:t>Отличия серверных и облачных </a:t>
            </a:r>
            <a:r>
              <a:rPr lang="ru-RU" dirty="0" smtClean="0"/>
              <a:t>технологий.</a:t>
            </a:r>
          </a:p>
          <a:p>
            <a:r>
              <a:rPr lang="ru-RU" dirty="0"/>
              <a:t>«Цена» </a:t>
            </a:r>
            <a:r>
              <a:rPr lang="ru-RU" dirty="0" smtClean="0"/>
              <a:t>архитектуры.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D842-FDC7-4C56-833E-888C640FD904}" type="slidenum">
              <a:rPr lang="ru-RU" sz="1600" b="1" smtClean="0"/>
              <a:t>2</a:t>
            </a:fld>
            <a:endParaRPr lang="ru-RU" sz="1600" b="1"/>
          </a:p>
        </p:txBody>
      </p:sp>
    </p:spTree>
    <p:extLst>
      <p:ext uri="{BB962C8B-B14F-4D97-AF65-F5344CB8AC3E}">
        <p14:creationId xmlns:p14="http://schemas.microsoft.com/office/powerpoint/2010/main" val="4162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«Цена» архитектуры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Трафик - </a:t>
            </a:r>
            <a:r>
              <a:rPr lang="ru-RU" dirty="0"/>
              <a:t>объем данных, переданный или </a:t>
            </a:r>
            <a:r>
              <a:rPr lang="ru-RU" dirty="0" smtClean="0"/>
              <a:t>полученный центром </a:t>
            </a:r>
            <a:r>
              <a:rPr lang="ru-RU" dirty="0"/>
              <a:t>обработки данных, в котором расположено </a:t>
            </a:r>
            <a:r>
              <a:rPr lang="ru-RU" dirty="0" smtClean="0"/>
              <a:t>приложение.</a:t>
            </a:r>
          </a:p>
          <a:p>
            <a:pPr marL="400050" lvl="1" indent="0">
              <a:buNone/>
            </a:pPr>
            <a:r>
              <a:rPr lang="ru-RU" u="sng" dirty="0" smtClean="0"/>
              <a:t>Способы  уменьшения трафика: </a:t>
            </a:r>
          </a:p>
          <a:p>
            <a:pPr lvl="1"/>
            <a:r>
              <a:rPr lang="ru-RU" dirty="0"/>
              <a:t>Расположение интенсивно работающего с данными кода рядом </a:t>
            </a:r>
            <a:r>
              <a:rPr lang="ru-RU" dirty="0" smtClean="0"/>
              <a:t>с хранилищем </a:t>
            </a:r>
            <a:r>
              <a:rPr lang="ru-RU" dirty="0"/>
              <a:t>или базой </a:t>
            </a:r>
            <a:r>
              <a:rPr lang="ru-RU" dirty="0" smtClean="0"/>
              <a:t>данных.</a:t>
            </a:r>
          </a:p>
          <a:p>
            <a:pPr lvl="1"/>
            <a:r>
              <a:rPr lang="ru-RU" dirty="0"/>
              <a:t>Отказ от клиент-серверной архитектуры в пользу </a:t>
            </a:r>
            <a:r>
              <a:rPr lang="ru-RU" dirty="0" smtClean="0"/>
              <a:t>сервис-ориентированной.</a:t>
            </a:r>
            <a:endParaRPr lang="ru-RU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FD8D842-FDC7-4C56-833E-888C640FD904}" type="slidenum">
              <a:rPr lang="ru-RU" sz="1600" b="1" smtClean="0"/>
              <a:t>3</a:t>
            </a:fld>
            <a:endParaRPr lang="ru-RU" sz="1600" b="1"/>
          </a:p>
        </p:txBody>
      </p:sp>
    </p:spTree>
    <p:extLst>
      <p:ext uri="{BB962C8B-B14F-4D97-AF65-F5344CB8AC3E}">
        <p14:creationId xmlns:p14="http://schemas.microsoft.com/office/powerpoint/2010/main" val="187535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«Цена» архитектуры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Вычислительные ресурсы – </a:t>
            </a:r>
            <a:r>
              <a:rPr lang="ru-RU" dirty="0" smtClean="0"/>
              <a:t>стоимость вычислительных </a:t>
            </a:r>
            <a:r>
              <a:rPr lang="ru-RU" dirty="0"/>
              <a:t>ресурсов определяется временем </a:t>
            </a:r>
            <a:r>
              <a:rPr lang="ru-RU" dirty="0" smtClean="0"/>
              <a:t>работы приложения </a:t>
            </a:r>
            <a:r>
              <a:rPr lang="ru-RU" dirty="0"/>
              <a:t>и измеряется с момента развертывания в облаке с </a:t>
            </a:r>
            <a:r>
              <a:rPr lang="ru-RU" dirty="0" smtClean="0"/>
              <a:t>учетом мощности </a:t>
            </a:r>
            <a:r>
              <a:rPr lang="ru-RU" dirty="0"/>
              <a:t>выделяемых виртуальных машин</a:t>
            </a:r>
            <a:r>
              <a:rPr lang="ru-RU" dirty="0" smtClean="0"/>
              <a:t>.</a:t>
            </a:r>
          </a:p>
          <a:p>
            <a:pPr marL="400050" lvl="1" indent="0">
              <a:buNone/>
            </a:pPr>
            <a:r>
              <a:rPr lang="ru-RU" sz="3000" u="sng" dirty="0"/>
              <a:t>Оптимизация потребления </a:t>
            </a:r>
            <a:r>
              <a:rPr lang="ru-RU" sz="3000" u="sng" dirty="0" err="1"/>
              <a:t>выч</a:t>
            </a:r>
            <a:r>
              <a:rPr lang="ru-RU" sz="3000" u="sng" dirty="0"/>
              <a:t>. ресурсов: </a:t>
            </a:r>
          </a:p>
          <a:p>
            <a:pPr lvl="1"/>
            <a:r>
              <a:rPr lang="ru-RU" dirty="0"/>
              <a:t>Проведение нагрузочного </a:t>
            </a:r>
            <a:r>
              <a:rPr lang="ru-RU" dirty="0" smtClean="0"/>
              <a:t>тестирования.</a:t>
            </a:r>
          </a:p>
          <a:p>
            <a:pPr lvl="1"/>
            <a:r>
              <a:rPr lang="ru-RU" dirty="0"/>
              <a:t>Определение профиля </a:t>
            </a:r>
            <a:r>
              <a:rPr lang="ru-RU" dirty="0" smtClean="0"/>
              <a:t>нагрузки.</a:t>
            </a:r>
          </a:p>
          <a:p>
            <a:pPr lvl="1"/>
            <a:r>
              <a:rPr lang="ru-RU" dirty="0"/>
              <a:t>Динамическое изменение количества и мощности </a:t>
            </a:r>
            <a:r>
              <a:rPr lang="ru-RU" dirty="0" smtClean="0"/>
              <a:t>экземпляров.</a:t>
            </a:r>
          </a:p>
          <a:p>
            <a:pPr lvl="1"/>
            <a:r>
              <a:rPr lang="ru-RU" dirty="0"/>
              <a:t>Постоянный сбор статистики </a:t>
            </a:r>
            <a:r>
              <a:rPr lang="ru-RU" dirty="0" smtClean="0"/>
              <a:t>использования.</a:t>
            </a:r>
            <a:endParaRPr lang="ru-RU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FD8D842-FDC7-4C56-833E-888C640FD904}" type="slidenum">
              <a:rPr lang="ru-RU" sz="1600" b="1" smtClean="0"/>
              <a:t>4</a:t>
            </a:fld>
            <a:endParaRPr lang="ru-RU" sz="1600" b="1"/>
          </a:p>
        </p:txBody>
      </p:sp>
    </p:spTree>
    <p:extLst>
      <p:ext uri="{BB962C8B-B14F-4D97-AF65-F5344CB8AC3E}">
        <p14:creationId xmlns:p14="http://schemas.microsoft.com/office/powerpoint/2010/main" val="30551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«Цена» архитектуры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Хранилище </a:t>
            </a:r>
            <a:r>
              <a:rPr lang="ru-RU" b="1" dirty="0" smtClean="0"/>
              <a:t>данных – </a:t>
            </a:r>
            <a:r>
              <a:rPr lang="ru-RU" dirty="0" smtClean="0"/>
              <a:t>стоимость </a:t>
            </a:r>
            <a:r>
              <a:rPr lang="ru-RU" dirty="0"/>
              <a:t>хранения и обработки транзакций определяется </a:t>
            </a:r>
            <a:r>
              <a:rPr lang="ru-RU" dirty="0" smtClean="0"/>
              <a:t>объемом фактически </a:t>
            </a:r>
            <a:r>
              <a:rPr lang="ru-RU" dirty="0"/>
              <a:t>сохраненных данных </a:t>
            </a:r>
            <a:r>
              <a:rPr lang="ru-RU" dirty="0" smtClean="0"/>
              <a:t>и количеством </a:t>
            </a:r>
            <a:r>
              <a:rPr lang="ru-RU" dirty="0"/>
              <a:t>операций с </a:t>
            </a:r>
            <a:r>
              <a:rPr lang="ru-RU" dirty="0" smtClean="0"/>
              <a:t>этими данными.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ru-RU" sz="3000" u="sng" dirty="0" smtClean="0"/>
              <a:t>Особенности:</a:t>
            </a:r>
            <a:endParaRPr lang="ru-RU" sz="3000" u="sng" dirty="0"/>
          </a:p>
          <a:p>
            <a:pPr lvl="1"/>
            <a:r>
              <a:rPr lang="ru-RU" dirty="0" smtClean="0"/>
              <a:t>Значительная разница между стоимостью </a:t>
            </a:r>
            <a:r>
              <a:rPr lang="en-US" dirty="0" smtClean="0"/>
              <a:t>SQL Azure </a:t>
            </a:r>
            <a:r>
              <a:rPr lang="ru-RU" dirty="0" smtClean="0"/>
              <a:t>и </a:t>
            </a:r>
            <a:r>
              <a:rPr lang="en-US" dirty="0"/>
              <a:t>Azure </a:t>
            </a:r>
            <a:r>
              <a:rPr lang="en-US" dirty="0" smtClean="0"/>
              <a:t>Storage</a:t>
            </a:r>
            <a:r>
              <a:rPr lang="ru-RU" dirty="0" smtClean="0"/>
              <a:t>.</a:t>
            </a:r>
          </a:p>
          <a:p>
            <a:pPr lvl="1"/>
            <a:r>
              <a:rPr lang="ru-RU" sz="2900" dirty="0"/>
              <a:t>SQL </a:t>
            </a:r>
            <a:r>
              <a:rPr lang="ru-RU" sz="2900" dirty="0" err="1"/>
              <a:t>Azure</a:t>
            </a:r>
            <a:r>
              <a:rPr lang="ru-RU" sz="2900" dirty="0"/>
              <a:t> и </a:t>
            </a:r>
            <a:r>
              <a:rPr lang="ru-RU" sz="2900" dirty="0" err="1"/>
              <a:t>Azure</a:t>
            </a:r>
            <a:r>
              <a:rPr lang="ru-RU" sz="2900" dirty="0"/>
              <a:t> </a:t>
            </a:r>
            <a:r>
              <a:rPr lang="ru-RU" sz="2900" dirty="0" err="1"/>
              <a:t>Storage</a:t>
            </a:r>
            <a:r>
              <a:rPr lang="ru-RU" sz="2900" dirty="0"/>
              <a:t> предоставляют фундаментально отличающиеся сервисы.</a:t>
            </a:r>
          </a:p>
          <a:p>
            <a:pPr lvl="1"/>
            <a:r>
              <a:rPr lang="ru-RU" sz="2900" dirty="0"/>
              <a:t>Перенос с SQL </a:t>
            </a:r>
            <a:r>
              <a:rPr lang="ru-RU" sz="2900" dirty="0" err="1"/>
              <a:t>Azure</a:t>
            </a:r>
            <a:r>
              <a:rPr lang="ru-RU" sz="2900" dirty="0"/>
              <a:t> в </a:t>
            </a:r>
            <a:r>
              <a:rPr lang="ru-RU" sz="2900" dirty="0" err="1"/>
              <a:t>Azure</a:t>
            </a:r>
            <a:r>
              <a:rPr lang="ru-RU" sz="2900" dirty="0"/>
              <a:t> </a:t>
            </a:r>
            <a:r>
              <a:rPr lang="ru-RU" sz="2900" dirty="0" err="1"/>
              <a:t>Storage</a:t>
            </a:r>
            <a:r>
              <a:rPr lang="ru-RU" sz="2900" dirty="0"/>
              <a:t> удобен, если приложение ориентировано на работу с подмножеством оперативно доступных реляционных данных.</a:t>
            </a:r>
          </a:p>
          <a:p>
            <a:pPr lvl="1"/>
            <a:r>
              <a:rPr lang="ru-RU" sz="2900" dirty="0"/>
              <a:t>Документы, файлы, другие большие цифровые объекты - </a:t>
            </a:r>
            <a:r>
              <a:rPr lang="ru-RU" sz="2900" dirty="0" err="1"/>
              <a:t>Azure</a:t>
            </a:r>
            <a:r>
              <a:rPr lang="ru-RU" sz="2900" dirty="0"/>
              <a:t> BLOB </a:t>
            </a:r>
            <a:r>
              <a:rPr lang="ru-RU" sz="2900" dirty="0" err="1"/>
              <a:t>Storage</a:t>
            </a:r>
            <a:r>
              <a:rPr lang="ru-RU" sz="2900" dirty="0"/>
              <a:t>.</a:t>
            </a:r>
          </a:p>
          <a:p>
            <a:pPr lvl="1"/>
            <a:r>
              <a:rPr lang="ru-RU" sz="2900" dirty="0" smtClean="0"/>
              <a:t>Тарификация SQL </a:t>
            </a:r>
            <a:r>
              <a:rPr lang="ru-RU" sz="2900" dirty="0" err="1"/>
              <a:t>Azure</a:t>
            </a:r>
            <a:r>
              <a:rPr lang="ru-RU" sz="2900" dirty="0"/>
              <a:t> </a:t>
            </a:r>
            <a:r>
              <a:rPr lang="ru-RU" sz="2900" dirty="0" smtClean="0"/>
              <a:t>с </a:t>
            </a:r>
            <a:r>
              <a:rPr lang="ru-RU" sz="2900" dirty="0"/>
              <a:t>1 Гб.</a:t>
            </a:r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FD8D842-FDC7-4C56-833E-888C640FD904}" type="slidenum">
              <a:rPr lang="ru-RU" sz="1600" b="1" smtClean="0"/>
              <a:t>5</a:t>
            </a:fld>
            <a:endParaRPr lang="ru-RU" sz="1600" b="1"/>
          </a:p>
        </p:txBody>
      </p:sp>
    </p:spTree>
    <p:extLst>
      <p:ext uri="{BB962C8B-B14F-4D97-AF65-F5344CB8AC3E}">
        <p14:creationId xmlns:p14="http://schemas.microsoft.com/office/powerpoint/2010/main" val="386455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Мультитенантная</a:t>
            </a:r>
            <a:r>
              <a:rPr lang="ru-RU" dirty="0"/>
              <a:t> архитектура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endParaRPr lang="ru-RU" sz="2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36099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609052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31060" y="6021288"/>
            <a:ext cx="3482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Не </a:t>
            </a:r>
            <a:r>
              <a:rPr lang="ru-RU" dirty="0" err="1"/>
              <a:t>мультитенантное</a:t>
            </a:r>
            <a:r>
              <a:rPr lang="ru-RU" dirty="0"/>
              <a:t> приложение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404082" y="6021288"/>
            <a:ext cx="3213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Мультитенантное</a:t>
            </a:r>
            <a:r>
              <a:rPr lang="ru-RU" dirty="0"/>
              <a:t> приложение</a:t>
            </a: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FD8D842-FDC7-4C56-833E-888C640FD904}" type="slidenum">
              <a:rPr lang="ru-RU" sz="1600" b="1" smtClean="0"/>
              <a:t>6</a:t>
            </a:fld>
            <a:endParaRPr lang="ru-RU" sz="1600" b="1"/>
          </a:p>
        </p:txBody>
      </p:sp>
    </p:spTree>
    <p:extLst>
      <p:ext uri="{BB962C8B-B14F-4D97-AF65-F5344CB8AC3E}">
        <p14:creationId xmlns:p14="http://schemas.microsoft.com/office/powerpoint/2010/main" val="140867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Мультитенантное</a:t>
            </a:r>
            <a:r>
              <a:rPr lang="ru-RU" dirty="0"/>
              <a:t> приложение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20000"/>
          </a:bodyPr>
          <a:lstStyle/>
          <a:p>
            <a:r>
              <a:rPr lang="ru-RU" sz="2800" b="1" dirty="0" smtClean="0"/>
              <a:t>Выделенная архитектура - </a:t>
            </a:r>
            <a:r>
              <a:rPr lang="ru-RU" sz="2800" dirty="0" smtClean="0"/>
              <a:t>каждая </a:t>
            </a:r>
            <a:r>
              <a:rPr lang="ru-RU" sz="2800" dirty="0"/>
              <a:t>группа пользователей </a:t>
            </a:r>
            <a:r>
              <a:rPr lang="ru-RU" sz="2800" dirty="0" smtClean="0"/>
              <a:t>использует </a:t>
            </a:r>
            <a:r>
              <a:rPr lang="ru-RU" sz="2800" dirty="0"/>
              <a:t>отдельную копию сервиса, предназначенную только для </a:t>
            </a:r>
            <a:r>
              <a:rPr lang="ru-RU" sz="2800" dirty="0" smtClean="0"/>
              <a:t>него.</a:t>
            </a:r>
            <a:endParaRPr lang="ru-RU" sz="2800" b="1" dirty="0" smtClean="0"/>
          </a:p>
          <a:p>
            <a:r>
              <a:rPr lang="ru-RU" sz="2800" b="1" dirty="0"/>
              <a:t>Настраиваемая </a:t>
            </a:r>
            <a:r>
              <a:rPr lang="ru-RU" sz="2800" b="1" dirty="0" smtClean="0"/>
              <a:t>архитектура - </a:t>
            </a:r>
            <a:r>
              <a:rPr lang="ru-RU" sz="2800" dirty="0" smtClean="0"/>
              <a:t>сервис </a:t>
            </a:r>
            <a:r>
              <a:rPr lang="ru-RU" sz="2800" dirty="0"/>
              <a:t>настраивается для </a:t>
            </a:r>
            <a:r>
              <a:rPr lang="ru-RU" sz="2800" dirty="0" smtClean="0"/>
              <a:t>каждого конкретного </a:t>
            </a:r>
            <a:r>
              <a:rPr lang="ru-RU" sz="2800" dirty="0"/>
              <a:t>пользователя через конфигурацию и без </a:t>
            </a:r>
            <a:r>
              <a:rPr lang="ru-RU" sz="2800" dirty="0" smtClean="0"/>
              <a:t>применения собственного кода.</a:t>
            </a:r>
          </a:p>
          <a:p>
            <a:r>
              <a:rPr lang="ru-RU" sz="2800" b="1" dirty="0" err="1"/>
              <a:t>Мультитенантная</a:t>
            </a:r>
            <a:r>
              <a:rPr lang="ru-RU" sz="2800" b="1" dirty="0"/>
              <a:t> архитектура - </a:t>
            </a:r>
            <a:r>
              <a:rPr lang="ru-RU" sz="2800" dirty="0" smtClean="0"/>
              <a:t>пользовательский </a:t>
            </a:r>
            <a:r>
              <a:rPr lang="ru-RU" sz="2800" dirty="0"/>
              <a:t>интерфейс может настраиваться для каждого </a:t>
            </a:r>
            <a:r>
              <a:rPr lang="ru-RU" sz="2800" dirty="0" err="1"/>
              <a:t>тенанта</a:t>
            </a:r>
            <a:r>
              <a:rPr lang="ru-RU" sz="2800" dirty="0"/>
              <a:t> в отдельности, как и бизнес-правила, и модель данных</a:t>
            </a:r>
            <a:r>
              <a:rPr lang="ru-RU" sz="2800" dirty="0" smtClean="0"/>
              <a:t>.</a:t>
            </a:r>
          </a:p>
          <a:p>
            <a:r>
              <a:rPr lang="ru-RU" sz="2800" b="1" dirty="0"/>
              <a:t>Масштабируемая архитектура </a:t>
            </a:r>
            <a:r>
              <a:rPr lang="ru-RU" sz="2800" b="1" dirty="0" smtClean="0"/>
              <a:t>– </a:t>
            </a:r>
            <a:r>
              <a:rPr lang="ru-RU" sz="2800" dirty="0" smtClean="0"/>
              <a:t>поддерживается </a:t>
            </a:r>
            <a:r>
              <a:rPr lang="ru-RU" sz="2800" dirty="0" err="1" smtClean="0"/>
              <a:t>мультитенантность</a:t>
            </a:r>
            <a:r>
              <a:rPr lang="ru-RU" sz="2800" dirty="0" smtClean="0"/>
              <a:t> </a:t>
            </a:r>
            <a:r>
              <a:rPr lang="ru-RU" sz="2800" dirty="0"/>
              <a:t>и </a:t>
            </a:r>
            <a:r>
              <a:rPr lang="ru-RU" sz="2800" dirty="0" smtClean="0"/>
              <a:t>конфигурация, </a:t>
            </a:r>
            <a:r>
              <a:rPr lang="ru-RU" sz="2800" dirty="0"/>
              <a:t>плюс возможность горизонтального масштабирования </a:t>
            </a:r>
            <a:r>
              <a:rPr lang="ru-RU" sz="2800" dirty="0" smtClean="0"/>
              <a:t>сервиса.</a:t>
            </a:r>
            <a:endParaRPr lang="ru-RU" sz="2900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FD8D842-FDC7-4C56-833E-888C640FD904}" type="slidenum">
              <a:rPr lang="ru-RU" sz="1600" b="1" smtClean="0"/>
              <a:t>7</a:t>
            </a:fld>
            <a:endParaRPr lang="ru-RU" sz="1600" b="1"/>
          </a:p>
        </p:txBody>
      </p:sp>
    </p:spTree>
    <p:extLst>
      <p:ext uri="{BB962C8B-B14F-4D97-AF65-F5344CB8AC3E}">
        <p14:creationId xmlns:p14="http://schemas.microsoft.com/office/powerpoint/2010/main" val="122219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Мультитенантное</a:t>
            </a:r>
            <a:r>
              <a:rPr lang="ru-RU" dirty="0"/>
              <a:t> хранилище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ru-RU" sz="2800" b="1" dirty="0"/>
              <a:t>Отдельные базы данных - </a:t>
            </a:r>
            <a:r>
              <a:rPr lang="ru-RU" sz="2800" dirty="0"/>
              <a:t>каждый пользователь (организация) имеет собственную базу данных с собственными схемами </a:t>
            </a:r>
            <a:r>
              <a:rPr lang="ru-RU" sz="2800" dirty="0" smtClean="0"/>
              <a:t>данных.</a:t>
            </a:r>
          </a:p>
          <a:p>
            <a:r>
              <a:rPr lang="ru-RU" sz="2800" b="1" dirty="0"/>
              <a:t>Совместно используемые базы данных с разными схемами - </a:t>
            </a:r>
            <a:r>
              <a:rPr lang="ru-RU" sz="2800" dirty="0" smtClean="0"/>
              <a:t>все </a:t>
            </a:r>
            <a:r>
              <a:rPr lang="ru-RU" sz="2800" dirty="0"/>
              <a:t>пользователи работают с одной базой данных, но имеют разные наборы предопределенных полей</a:t>
            </a:r>
            <a:r>
              <a:rPr lang="ru-RU" sz="2800" dirty="0" smtClean="0"/>
              <a:t>.</a:t>
            </a:r>
          </a:p>
          <a:p>
            <a:r>
              <a:rPr lang="ru-RU" sz="2800" b="1" dirty="0"/>
              <a:t>Совместно используемые базы данных с совместно используемой схемой - </a:t>
            </a:r>
            <a:r>
              <a:rPr lang="ru-RU" sz="2800" dirty="0"/>
              <a:t>все пользователи работают с одной и той же базой данных, и для хранения расширений данных используются специальные техники.</a:t>
            </a:r>
            <a:endParaRPr lang="ru-RU" sz="2900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FD8D842-FDC7-4C56-833E-888C640FD904}" type="slidenum">
              <a:rPr lang="ru-RU" sz="1600" b="1" smtClean="0"/>
              <a:t>8</a:t>
            </a:fld>
            <a:endParaRPr lang="ru-RU" sz="1600" b="1"/>
          </a:p>
        </p:txBody>
      </p:sp>
    </p:spTree>
    <p:extLst>
      <p:ext uri="{BB962C8B-B14F-4D97-AF65-F5344CB8AC3E}">
        <p14:creationId xmlns:p14="http://schemas.microsoft.com/office/powerpoint/2010/main" val="33746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Отличия серверных и облачных технологий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Логические </a:t>
            </a:r>
            <a:r>
              <a:rPr lang="ru-RU" sz="2800" dirty="0"/>
              <a:t>уровни приложения: </a:t>
            </a:r>
            <a:endParaRPr lang="ru-RU" sz="2800" dirty="0" smtClean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FD8D842-FDC7-4C56-833E-888C640FD904}" type="slidenum">
              <a:rPr lang="ru-RU" sz="1600" b="1" smtClean="0"/>
              <a:t>9</a:t>
            </a:fld>
            <a:endParaRPr lang="ru-RU" sz="1600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04864"/>
            <a:ext cx="59531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43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431</Words>
  <Application>Microsoft Office PowerPoint</Application>
  <PresentationFormat>Экран (4:3)</PresentationFormat>
  <Paragraphs>63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Облачные вычисления</vt:lpstr>
      <vt:lpstr>Особенности платформы Windows Azure</vt:lpstr>
      <vt:lpstr>«Цена» архитектуры</vt:lpstr>
      <vt:lpstr>«Цена» архитектуры</vt:lpstr>
      <vt:lpstr>«Цена» архитектуры</vt:lpstr>
      <vt:lpstr>Мультитенантная архитектура</vt:lpstr>
      <vt:lpstr>Мультитенантное приложение</vt:lpstr>
      <vt:lpstr>Мультитенантное хранилище</vt:lpstr>
      <vt:lpstr>Отличия серверных и облачных технологий</vt:lpstr>
      <vt:lpstr>Отличия серверных и облачных технологий</vt:lpstr>
      <vt:lpstr>Отличия серверных и облачных технологий</vt:lpstr>
      <vt:lpstr>Отличия серверных и облачных технологий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Облачные вычисления</dc:title>
  <dc:creator>Konstantin Isupov</dc:creator>
  <cp:lastModifiedBy>Konstantin Isupov</cp:lastModifiedBy>
  <cp:revision>9</cp:revision>
  <dcterms:created xsi:type="dcterms:W3CDTF">2015-11-29T22:04:15Z</dcterms:created>
  <dcterms:modified xsi:type="dcterms:W3CDTF">2015-12-08T05:55:45Z</dcterms:modified>
</cp:coreProperties>
</file>