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72" r:id="rId4"/>
    <p:sldId id="265" r:id="rId5"/>
    <p:sldId id="273" r:id="rId6"/>
    <p:sldId id="274" r:id="rId7"/>
    <p:sldId id="277" r:id="rId8"/>
    <p:sldId id="275" r:id="rId9"/>
    <p:sldId id="278"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2" d="100"/>
          <a:sy n="72" d="100"/>
        </p:scale>
        <p:origin x="73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D3E0673-18D3-42A2-97FF-666A3ED104E5}"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09597-7DC5-404C-AA8B-61EB7DF5E99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D3E0673-18D3-42A2-97FF-666A3ED104E5}"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09597-7DC5-404C-AA8B-61EB7DF5E99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D3E0673-18D3-42A2-97FF-666A3ED104E5}"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09597-7DC5-404C-AA8B-61EB7DF5E99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D3E0673-18D3-42A2-97FF-666A3ED104E5}"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09597-7DC5-404C-AA8B-61EB7DF5E99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3E0673-18D3-42A2-97FF-666A3ED104E5}"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09597-7DC5-404C-AA8B-61EB7DF5E99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D3E0673-18D3-42A2-97FF-666A3ED104E5}"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09597-7DC5-404C-AA8B-61EB7DF5E99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D3E0673-18D3-42A2-97FF-666A3ED104E5}" type="datetimeFigureOut">
              <a:rPr lang="en-IN" smtClean="0"/>
              <a:t>25-04-2022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709597-7DC5-404C-AA8B-61EB7DF5E99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D3E0673-18D3-42A2-97FF-666A3ED104E5}" type="datetimeFigureOut">
              <a:rPr lang="en-IN" smtClean="0"/>
              <a:t>25-04-2022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709597-7DC5-404C-AA8B-61EB7DF5E99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E0673-18D3-42A2-97FF-666A3ED104E5}" type="datetimeFigureOut">
              <a:rPr lang="en-IN" smtClean="0"/>
              <a:t>25-04-2022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709597-7DC5-404C-AA8B-61EB7DF5E99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3E0673-18D3-42A2-97FF-666A3ED104E5}"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09597-7DC5-404C-AA8B-61EB7DF5E99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3E0673-18D3-42A2-97FF-666A3ED104E5}"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09597-7DC5-404C-AA8B-61EB7DF5E99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E0673-18D3-42A2-97FF-666A3ED104E5}" type="datetimeFigureOut">
              <a:rPr lang="en-IN" smtClean="0"/>
              <a:t>25-04-2022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09597-7DC5-404C-AA8B-61EB7DF5E99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elluriAnusha/Demo_Remote/tree/main/Mobilepart" TargetMode="External"/><Relationship Id="rId2" Type="http://schemas.openxmlformats.org/officeDocument/2006/relationships/hyperlink" Target="https://youtu.be/S-b_AYsc5G0" TargetMode="External"/><Relationship Id="rId1" Type="http://schemas.openxmlformats.org/officeDocument/2006/relationships/slideLayout" Target="../slideLayouts/slideLayout1.xml"/><Relationship Id="rId4" Type="http://schemas.openxmlformats.org/officeDocument/2006/relationships/hyperlink" Target="https://github.com/AchyuthValeti/Demo_Remote/tree/main/Mobilepar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611BA7-F3F8-4196-9797-C7945ED68D5E}"/>
              </a:ext>
            </a:extLst>
          </p:cNvPr>
          <p:cNvSpPr>
            <a:spLocks noGrp="1"/>
          </p:cNvSpPr>
          <p:nvPr>
            <p:ph type="ctrTitle"/>
          </p:nvPr>
        </p:nvSpPr>
        <p:spPr>
          <a:xfrm>
            <a:off x="2067339" y="185530"/>
            <a:ext cx="8107067" cy="1245705"/>
          </a:xfrm>
        </p:spPr>
        <p:txBody>
          <a:bodyPr anchor="ctr">
            <a:normAutofit/>
          </a:bodyPr>
          <a:lstStyle/>
          <a:p>
            <a:r>
              <a:rPr lang="en-US" sz="5400" dirty="0">
                <a:solidFill>
                  <a:srgbClr val="FFFFFF"/>
                </a:solidFill>
              </a:rPr>
              <a:t>ICP Presentation Two</a:t>
            </a:r>
            <a:endParaRPr lang="en-IN" sz="5400" dirty="0">
              <a:solidFill>
                <a:srgbClr val="FFFFFF"/>
              </a:solidFill>
            </a:endParaRPr>
          </a:p>
        </p:txBody>
      </p:sp>
      <p:sp>
        <p:nvSpPr>
          <p:cNvPr id="9" name="Content Placeholder 8">
            <a:extLst>
              <a:ext uri="{FF2B5EF4-FFF2-40B4-BE49-F238E27FC236}">
                <a16:creationId xmlns:a16="http://schemas.microsoft.com/office/drawing/2014/main" id="{297B0C4E-CB6F-4584-8DEE-A72149DDBD1E}"/>
              </a:ext>
            </a:extLst>
          </p:cNvPr>
          <p:cNvSpPr>
            <a:spLocks noGrp="1"/>
          </p:cNvSpPr>
          <p:nvPr>
            <p:ph type="subTitle" idx="1"/>
          </p:nvPr>
        </p:nvSpPr>
        <p:spPr>
          <a:xfrm>
            <a:off x="1559943" y="1431234"/>
            <a:ext cx="9078628" cy="4971343"/>
          </a:xfrm>
        </p:spPr>
        <p:txBody>
          <a:bodyPr anchor="ctr">
            <a:normAutofit fontScale="92500" lnSpcReduction="20000"/>
          </a:bodyPr>
          <a:lstStyle/>
          <a:p>
            <a:pPr lvl="4" algn="l"/>
            <a:endParaRPr lang="en-US" sz="2800" dirty="0">
              <a:solidFill>
                <a:srgbClr val="FFFFFF"/>
              </a:solidFill>
            </a:endParaRPr>
          </a:p>
          <a:p>
            <a:pPr lvl="4" algn="l"/>
            <a:r>
              <a:rPr lang="en-US" sz="2800" b="1" i="1" dirty="0">
                <a:solidFill>
                  <a:srgbClr val="FFFFFF"/>
                </a:solidFill>
              </a:rPr>
              <a:t>Group Name: ICP 23</a:t>
            </a:r>
          </a:p>
          <a:p>
            <a:pPr lvl="4" algn="l"/>
            <a:endParaRPr lang="en-US" sz="2800" b="1" dirty="0">
              <a:solidFill>
                <a:srgbClr val="00B0F0"/>
              </a:solidFill>
            </a:endParaRPr>
          </a:p>
          <a:p>
            <a:pPr lvl="4" algn="l"/>
            <a:r>
              <a:rPr lang="en-US" sz="2800" b="1" dirty="0">
                <a:solidFill>
                  <a:srgbClr val="00B0F0"/>
                </a:solidFill>
              </a:rPr>
              <a:t>Team Members: </a:t>
            </a:r>
          </a:p>
          <a:p>
            <a:pPr marL="2171700" lvl="4" indent="-342900" algn="l">
              <a:buFont typeface="Wingdings" panose="05000000000000000000" pitchFamily="2" charset="2"/>
              <a:buChar char="Ø"/>
            </a:pPr>
            <a:r>
              <a:rPr lang="en-US" sz="2400" dirty="0">
                <a:solidFill>
                  <a:srgbClr val="FFFFFF"/>
                </a:solidFill>
              </a:rPr>
              <a:t>Anusha Nelluri</a:t>
            </a:r>
          </a:p>
          <a:p>
            <a:pPr marL="2171700" lvl="4" indent="-342900" algn="l">
              <a:buFont typeface="Wingdings" panose="05000000000000000000" pitchFamily="2" charset="2"/>
              <a:buChar char="Ø"/>
            </a:pPr>
            <a:r>
              <a:rPr lang="en-US" sz="2400" dirty="0" err="1">
                <a:solidFill>
                  <a:srgbClr val="FFFFFF"/>
                </a:solidFill>
              </a:rPr>
              <a:t>Achyuth</a:t>
            </a:r>
            <a:r>
              <a:rPr lang="en-US" sz="2400" dirty="0">
                <a:solidFill>
                  <a:srgbClr val="FFFFFF"/>
                </a:solidFill>
              </a:rPr>
              <a:t> Kumar </a:t>
            </a:r>
            <a:r>
              <a:rPr lang="en-US" sz="2400" dirty="0" err="1">
                <a:solidFill>
                  <a:srgbClr val="FFFFFF"/>
                </a:solidFill>
              </a:rPr>
              <a:t>Valeti</a:t>
            </a:r>
            <a:endParaRPr lang="en-US" sz="2400" dirty="0">
              <a:solidFill>
                <a:srgbClr val="FFFFFF"/>
              </a:solidFill>
            </a:endParaRPr>
          </a:p>
          <a:p>
            <a:pPr lvl="4" algn="l"/>
            <a:endParaRPr lang="en-US" sz="2400" dirty="0">
              <a:solidFill>
                <a:srgbClr val="FFFFFF"/>
              </a:solidFill>
            </a:endParaRPr>
          </a:p>
          <a:p>
            <a:pPr lvl="4" algn="l"/>
            <a:r>
              <a:rPr lang="en-US" sz="2400" dirty="0">
                <a:solidFill>
                  <a:srgbClr val="92D050"/>
                </a:solidFill>
              </a:rPr>
              <a:t>Video Link: </a:t>
            </a:r>
            <a:r>
              <a:rPr lang="en-US" sz="2400" dirty="0">
                <a:solidFill>
                  <a:srgbClr val="00B0F0"/>
                </a:solidFill>
                <a:hlinkClick r:id="rId2"/>
              </a:rPr>
              <a:t>https://youtu.be/S-b_AYsc5G0</a:t>
            </a:r>
            <a:endParaRPr lang="en-US" sz="2400" dirty="0">
              <a:solidFill>
                <a:srgbClr val="00B0F0"/>
              </a:solidFill>
            </a:endParaRPr>
          </a:p>
          <a:p>
            <a:pPr lvl="4" algn="l"/>
            <a:endParaRPr lang="en-US" sz="2400" dirty="0">
              <a:solidFill>
                <a:srgbClr val="00B0F0"/>
              </a:solidFill>
            </a:endParaRPr>
          </a:p>
          <a:p>
            <a:pPr lvl="4" algn="l"/>
            <a:r>
              <a:rPr lang="en-US" sz="2400" dirty="0" err="1">
                <a:solidFill>
                  <a:srgbClr val="92D050"/>
                </a:solidFill>
              </a:rPr>
              <a:t>Github</a:t>
            </a:r>
            <a:r>
              <a:rPr lang="en-US" sz="2400" dirty="0">
                <a:solidFill>
                  <a:srgbClr val="92D050"/>
                </a:solidFill>
              </a:rPr>
              <a:t> Links: </a:t>
            </a:r>
            <a:r>
              <a:rPr lang="en-US" sz="2400" dirty="0">
                <a:solidFill>
                  <a:srgbClr val="00B0F0"/>
                </a:solidFill>
                <a:hlinkClick r:id="rId3"/>
              </a:rPr>
              <a:t>https://github.com/NelluriAnusha/Demo_Remote/tree/main/Mobilepart</a:t>
            </a:r>
            <a:endParaRPr lang="en-US" sz="2400" dirty="0">
              <a:solidFill>
                <a:srgbClr val="00B0F0"/>
              </a:solidFill>
            </a:endParaRPr>
          </a:p>
          <a:p>
            <a:pPr lvl="4" algn="l"/>
            <a:endParaRPr lang="en-US" sz="2400" dirty="0">
              <a:solidFill>
                <a:srgbClr val="00B0F0"/>
              </a:solidFill>
            </a:endParaRPr>
          </a:p>
          <a:p>
            <a:pPr lvl="4" algn="l"/>
            <a:r>
              <a:rPr lang="en-US" sz="2400" dirty="0">
                <a:solidFill>
                  <a:srgbClr val="00B0F0"/>
                </a:solidFill>
                <a:hlinkClick r:id="rId4"/>
              </a:rPr>
              <a:t>https://github.com/AchyuthValeti/Demo_Remote/tree/main/Mobilepart</a:t>
            </a:r>
            <a:endParaRPr lang="en-US" sz="2400" dirty="0">
              <a:solidFill>
                <a:srgbClr val="00B0F0"/>
              </a:solidFill>
            </a:endParaRPr>
          </a:p>
          <a:p>
            <a:pPr lvl="4" algn="l"/>
            <a:endParaRPr lang="en-US" sz="2400" dirty="0">
              <a:solidFill>
                <a:srgbClr val="00B0F0"/>
              </a:solidFill>
            </a:endParaRPr>
          </a:p>
          <a:p>
            <a:endParaRPr lang="en-US" dirty="0">
              <a:solidFill>
                <a:srgbClr val="FFFFFF"/>
              </a:solidFill>
            </a:endParaRPr>
          </a:p>
          <a:p>
            <a:endParaRPr lang="en-IN"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BB04B251-DE97-4579-A68B-FD8F5E50F61E}"/>
              </a:ext>
            </a:extLst>
          </p:cNvPr>
          <p:cNvSpPr txBox="1"/>
          <p:nvPr/>
        </p:nvSpPr>
        <p:spPr>
          <a:xfrm>
            <a:off x="5003900" y="0"/>
            <a:ext cx="2642603" cy="584775"/>
          </a:xfrm>
          <a:prstGeom prst="rect">
            <a:avLst/>
          </a:prstGeom>
          <a:noFill/>
        </p:spPr>
        <p:txBody>
          <a:bodyPr wrap="square" rtlCol="0">
            <a:spAutoFit/>
          </a:bodyPr>
          <a:lstStyle/>
          <a:p>
            <a:r>
              <a:rPr lang="en-US" sz="3200" b="1" u="sng" dirty="0"/>
              <a:t>ICP11 Output</a:t>
            </a:r>
          </a:p>
        </p:txBody>
      </p:sp>
      <p:pic>
        <p:nvPicPr>
          <p:cNvPr id="4" name="Picture 3">
            <a:extLst>
              <a:ext uri="{FF2B5EF4-FFF2-40B4-BE49-F238E27FC236}">
                <a16:creationId xmlns:a16="http://schemas.microsoft.com/office/drawing/2014/main" id="{8D475753-2456-4971-B165-9B9F273642B4}"/>
              </a:ext>
            </a:extLst>
          </p:cNvPr>
          <p:cNvPicPr>
            <a:picLocks noChangeAspect="1"/>
          </p:cNvPicPr>
          <p:nvPr/>
        </p:nvPicPr>
        <p:blipFill>
          <a:blip r:embed="rId2"/>
          <a:stretch>
            <a:fillRect/>
          </a:stretch>
        </p:blipFill>
        <p:spPr>
          <a:xfrm>
            <a:off x="1818317" y="584775"/>
            <a:ext cx="3087756" cy="5223850"/>
          </a:xfrm>
          <a:prstGeom prst="rect">
            <a:avLst/>
          </a:prstGeom>
        </p:spPr>
      </p:pic>
      <p:pic>
        <p:nvPicPr>
          <p:cNvPr id="7" name="Picture 6">
            <a:extLst>
              <a:ext uri="{FF2B5EF4-FFF2-40B4-BE49-F238E27FC236}">
                <a16:creationId xmlns:a16="http://schemas.microsoft.com/office/drawing/2014/main" id="{FEBF14E3-8BEC-4444-8CB1-3DD01E843487}"/>
              </a:ext>
            </a:extLst>
          </p:cNvPr>
          <p:cNvPicPr>
            <a:picLocks noChangeAspect="1"/>
          </p:cNvPicPr>
          <p:nvPr/>
        </p:nvPicPr>
        <p:blipFill>
          <a:blip r:embed="rId3"/>
          <a:stretch>
            <a:fillRect/>
          </a:stretch>
        </p:blipFill>
        <p:spPr>
          <a:xfrm>
            <a:off x="6465676" y="684364"/>
            <a:ext cx="3287924" cy="5124261"/>
          </a:xfrm>
          <a:prstGeom prst="rect">
            <a:avLst/>
          </a:prstGeom>
        </p:spPr>
      </p:pic>
      <p:pic>
        <p:nvPicPr>
          <p:cNvPr id="10" name="Picture 9">
            <a:extLst>
              <a:ext uri="{FF2B5EF4-FFF2-40B4-BE49-F238E27FC236}">
                <a16:creationId xmlns:a16="http://schemas.microsoft.com/office/drawing/2014/main" id="{BF2AF5C0-26A2-46F2-B7C2-ED554DF1649A}"/>
              </a:ext>
            </a:extLst>
          </p:cNvPr>
          <p:cNvPicPr>
            <a:picLocks noChangeAspect="1"/>
          </p:cNvPicPr>
          <p:nvPr/>
        </p:nvPicPr>
        <p:blipFill>
          <a:blip r:embed="rId4"/>
          <a:stretch>
            <a:fillRect/>
          </a:stretch>
        </p:blipFill>
        <p:spPr>
          <a:xfrm>
            <a:off x="6161263" y="5845607"/>
            <a:ext cx="3876675" cy="767829"/>
          </a:xfrm>
          <a:prstGeom prst="rect">
            <a:avLst/>
          </a:prstGeom>
        </p:spPr>
      </p:pic>
    </p:spTree>
    <p:extLst>
      <p:ext uri="{BB962C8B-B14F-4D97-AF65-F5344CB8AC3E}">
        <p14:creationId xmlns:p14="http://schemas.microsoft.com/office/powerpoint/2010/main" val="220450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BB04B251-DE97-4579-A68B-FD8F5E50F61E}"/>
              </a:ext>
            </a:extLst>
          </p:cNvPr>
          <p:cNvSpPr txBox="1"/>
          <p:nvPr/>
        </p:nvSpPr>
        <p:spPr>
          <a:xfrm>
            <a:off x="3027154" y="0"/>
            <a:ext cx="6700873" cy="584775"/>
          </a:xfrm>
          <a:prstGeom prst="rect">
            <a:avLst/>
          </a:prstGeom>
          <a:noFill/>
        </p:spPr>
        <p:txBody>
          <a:bodyPr wrap="square" rtlCol="0">
            <a:spAutoFit/>
          </a:bodyPr>
          <a:lstStyle/>
          <a:p>
            <a:pPr algn="ctr"/>
            <a:r>
              <a:rPr lang="en-US" sz="3200" b="1" u="sng"/>
              <a:t>Introduction</a:t>
            </a:r>
            <a:endParaRPr lang="en-US" sz="3200" b="1" u="sng" dirty="0"/>
          </a:p>
        </p:txBody>
      </p:sp>
      <p:sp>
        <p:nvSpPr>
          <p:cNvPr id="5" name="Content Placeholder 2">
            <a:extLst>
              <a:ext uri="{FF2B5EF4-FFF2-40B4-BE49-F238E27FC236}">
                <a16:creationId xmlns:a16="http://schemas.microsoft.com/office/drawing/2014/main" id="{1A0298DC-5986-44F3-9AEA-1812143C0EB2}"/>
              </a:ext>
            </a:extLst>
          </p:cNvPr>
          <p:cNvSpPr>
            <a:spLocks noGrp="1"/>
          </p:cNvSpPr>
          <p:nvPr>
            <p:ph idx="1"/>
          </p:nvPr>
        </p:nvSpPr>
        <p:spPr>
          <a:xfrm>
            <a:off x="172823" y="874643"/>
            <a:ext cx="11621612" cy="5777948"/>
          </a:xfrm>
        </p:spPr>
        <p:txBody>
          <a:bodyPr>
            <a:normAutofit fontScale="85000" lnSpcReduction="20000"/>
          </a:bodyPr>
          <a:lstStyle/>
          <a:p>
            <a:pPr marL="0" indent="0">
              <a:lnSpc>
                <a:spcPct val="150000"/>
              </a:lnSpc>
              <a:buNone/>
            </a:pPr>
            <a:r>
              <a:rPr lang="en-IN" b="1" dirty="0"/>
              <a:t>An Introduction to Android(Mobile application development):</a:t>
            </a:r>
            <a:endParaRPr lang="en-IN" dirty="0"/>
          </a:p>
          <a:p>
            <a:pPr algn="just">
              <a:lnSpc>
                <a:spcPct val="150000"/>
              </a:lnSpc>
              <a:buFont typeface="Wingdings" panose="05000000000000000000" pitchFamily="2" charset="2"/>
              <a:buChar char="Ø"/>
            </a:pPr>
            <a:r>
              <a:rPr lang="en-US" sz="2100" dirty="0"/>
              <a:t>Android is most widely used and popular mobile operating system in recent years.</a:t>
            </a:r>
            <a:endParaRPr lang="en-IN" sz="2100" dirty="0">
              <a:solidFill>
                <a:srgbClr val="000000"/>
              </a:solidFill>
            </a:endParaRPr>
          </a:p>
          <a:p>
            <a:pPr algn="just">
              <a:lnSpc>
                <a:spcPct val="150000"/>
              </a:lnSpc>
              <a:buFont typeface="Wingdings" panose="05000000000000000000" pitchFamily="2" charset="2"/>
              <a:buChar char="Ø"/>
            </a:pPr>
            <a:r>
              <a:rPr lang="en-US" sz="2100" dirty="0"/>
              <a:t>From the first quarter of 2011, Android has beaten the Apple iOS as the most popular mobile operating system worldwide. </a:t>
            </a:r>
            <a:endParaRPr lang="en-IN" sz="2100" dirty="0"/>
          </a:p>
          <a:p>
            <a:pPr algn="just">
              <a:lnSpc>
                <a:spcPct val="150000"/>
              </a:lnSpc>
              <a:buFont typeface="Wingdings" panose="05000000000000000000" pitchFamily="2" charset="2"/>
              <a:buChar char="Ø"/>
            </a:pPr>
            <a:r>
              <a:rPr lang="en-IN" sz="2100" dirty="0"/>
              <a:t>Installed JDK &amp; Android Studio and Java &amp; XML technologies were used for development.</a:t>
            </a:r>
          </a:p>
          <a:p>
            <a:pPr algn="just">
              <a:lnSpc>
                <a:spcPct val="150000"/>
              </a:lnSpc>
              <a:buFont typeface="Wingdings" panose="05000000000000000000" pitchFamily="2" charset="2"/>
              <a:buChar char="Ø"/>
            </a:pPr>
            <a:r>
              <a:rPr lang="en-US" sz="2100" dirty="0"/>
              <a:t>For testing purposes, Android emulators or real Android devices were recommended. If it is a real Android device, we need to make sure the USB drivers are installed.</a:t>
            </a:r>
          </a:p>
          <a:p>
            <a:pPr algn="just">
              <a:lnSpc>
                <a:spcPct val="150000"/>
              </a:lnSpc>
              <a:buFont typeface="Wingdings" panose="05000000000000000000" pitchFamily="2" charset="2"/>
              <a:buChar char="Ø"/>
            </a:pPr>
            <a:r>
              <a:rPr lang="en-US" sz="2100" dirty="0"/>
              <a:t>Every Android app must have an AndroidManifest.xml file that describes its features.</a:t>
            </a:r>
          </a:p>
          <a:p>
            <a:pPr algn="just">
              <a:lnSpc>
                <a:spcPct val="150000"/>
              </a:lnSpc>
              <a:buFont typeface="Wingdings" panose="05000000000000000000" pitchFamily="2" charset="2"/>
              <a:buChar char="Ø"/>
            </a:pPr>
            <a:r>
              <a:rPr lang="en-US" sz="2100" dirty="0"/>
              <a:t>Once the new Android app project creation is done, each app module contains the following folders:</a:t>
            </a:r>
          </a:p>
          <a:p>
            <a:pPr lvl="1" algn="just">
              <a:lnSpc>
                <a:spcPct val="150000"/>
              </a:lnSpc>
            </a:pPr>
            <a:r>
              <a:rPr lang="en-US" sz="2100" dirty="0"/>
              <a:t>manifests: “AndroidManifest.xml” file is located here.</a:t>
            </a:r>
          </a:p>
          <a:p>
            <a:pPr lvl="1" algn="just">
              <a:lnSpc>
                <a:spcPct val="150000"/>
              </a:lnSpc>
            </a:pPr>
            <a:r>
              <a:rPr lang="en-US" sz="2100" dirty="0"/>
              <a:t>Java: All “Java source code files” are included in this folder.</a:t>
            </a:r>
          </a:p>
          <a:p>
            <a:pPr lvl="1" algn="just">
              <a:lnSpc>
                <a:spcPct val="150000"/>
              </a:lnSpc>
            </a:pPr>
            <a:r>
              <a:rPr lang="en-US" sz="2100" dirty="0"/>
              <a:t>res: It has non-code resources, such as XML layouts, UI strings, and bitmap images.</a:t>
            </a:r>
          </a:p>
          <a:p>
            <a:pPr>
              <a:buFont typeface="Wingdings" panose="05000000000000000000" pitchFamily="2" charset="2"/>
              <a:buChar char="Ø"/>
            </a:pPr>
            <a:endParaRPr lang="en-US" sz="2000" dirty="0"/>
          </a:p>
          <a:p>
            <a:pPr>
              <a:buFont typeface="Wingdings" panose="05000000000000000000" pitchFamily="2" charset="2"/>
              <a:buChar char="Ø"/>
            </a:pP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BB04B251-DE97-4579-A68B-FD8F5E50F61E}"/>
              </a:ext>
            </a:extLst>
          </p:cNvPr>
          <p:cNvSpPr txBox="1"/>
          <p:nvPr/>
        </p:nvSpPr>
        <p:spPr>
          <a:xfrm>
            <a:off x="3027154" y="-122830"/>
            <a:ext cx="6700873" cy="584775"/>
          </a:xfrm>
          <a:prstGeom prst="rect">
            <a:avLst/>
          </a:prstGeom>
          <a:noFill/>
        </p:spPr>
        <p:txBody>
          <a:bodyPr wrap="square" rtlCol="0">
            <a:spAutoFit/>
          </a:bodyPr>
          <a:lstStyle/>
          <a:p>
            <a:pPr algn="ctr"/>
            <a:r>
              <a:rPr lang="en-US" sz="3200" b="1" u="sng"/>
              <a:t>Development</a:t>
            </a:r>
            <a:endParaRPr lang="en-US" sz="3200" b="1" u="sng" dirty="0"/>
          </a:p>
        </p:txBody>
      </p:sp>
      <p:sp>
        <p:nvSpPr>
          <p:cNvPr id="5" name="Content Placeholder 2">
            <a:extLst>
              <a:ext uri="{FF2B5EF4-FFF2-40B4-BE49-F238E27FC236}">
                <a16:creationId xmlns:a16="http://schemas.microsoft.com/office/drawing/2014/main" id="{1A0298DC-5986-44F3-9AEA-1812143C0EB2}"/>
              </a:ext>
            </a:extLst>
          </p:cNvPr>
          <p:cNvSpPr>
            <a:spLocks noGrp="1"/>
          </p:cNvSpPr>
          <p:nvPr>
            <p:ph idx="1"/>
          </p:nvPr>
        </p:nvSpPr>
        <p:spPr>
          <a:xfrm>
            <a:off x="172823" y="874643"/>
            <a:ext cx="11621612" cy="5777948"/>
          </a:xfrm>
        </p:spPr>
        <p:txBody>
          <a:bodyPr>
            <a:normAutofit/>
          </a:bodyPr>
          <a:lstStyle/>
          <a:p>
            <a:pPr marL="0" indent="0">
              <a:lnSpc>
                <a:spcPct val="150000"/>
              </a:lnSpc>
              <a:buNone/>
            </a:pPr>
            <a:r>
              <a:rPr lang="en-IN" sz="2400" b="1"/>
              <a:t>Creating User login page:</a:t>
            </a:r>
          </a:p>
          <a:p>
            <a:pPr algn="just">
              <a:lnSpc>
                <a:spcPct val="100000"/>
              </a:lnSpc>
              <a:buFont typeface="Wingdings" panose="05000000000000000000" pitchFamily="2" charset="2"/>
              <a:buChar char="Ø"/>
            </a:pPr>
            <a:r>
              <a:rPr lang="en-US" sz="1800"/>
              <a:t>Whenever a new project is created using Android studio with “empty activity”, </a:t>
            </a:r>
            <a:r>
              <a:rPr lang="en-IN" sz="1800"/>
              <a:t>.java and .xml files (MainActivity.java, activity_main.xml) will be created.</a:t>
            </a:r>
          </a:p>
          <a:p>
            <a:pPr algn="just">
              <a:lnSpc>
                <a:spcPct val="100000"/>
              </a:lnSpc>
              <a:buFont typeface="Wingdings" panose="05000000000000000000" pitchFamily="2" charset="2"/>
              <a:buChar char="Ø"/>
            </a:pPr>
            <a:r>
              <a:rPr lang="en-IN" sz="1800"/>
              <a:t>Android contains wide variety of controls than can be used for user interface development, </a:t>
            </a:r>
            <a:r>
              <a:rPr lang="en-US" sz="1800"/>
              <a:t>such as buttons, text fields, seek bars, check box, zoom buttons, toggle buttons etc..</a:t>
            </a:r>
            <a:endParaRPr lang="en-IN" sz="1800"/>
          </a:p>
          <a:p>
            <a:pPr algn="just">
              <a:lnSpc>
                <a:spcPct val="100000"/>
              </a:lnSpc>
              <a:buFont typeface="Wingdings" panose="05000000000000000000" pitchFamily="2" charset="2"/>
              <a:buChar char="Ø"/>
            </a:pPr>
            <a:r>
              <a:rPr lang="en-IN" sz="1800"/>
              <a:t>For User login page, TextView, EditText and Button options were used to create an user interface.</a:t>
            </a:r>
          </a:p>
          <a:p>
            <a:pPr marL="0" indent="0" algn="just">
              <a:lnSpc>
                <a:spcPct val="100000"/>
              </a:lnSpc>
              <a:buNone/>
            </a:pPr>
            <a:r>
              <a:rPr lang="en-IN" sz="1800"/>
              <a:t>    </a:t>
            </a:r>
            <a:r>
              <a:rPr lang="en-IN" sz="1800" b="1" u="sng"/>
              <a:t>TextView: </a:t>
            </a:r>
            <a:r>
              <a:rPr lang="en-US" sz="1800"/>
              <a:t>This control is used to show the text to user.</a:t>
            </a:r>
          </a:p>
          <a:p>
            <a:pPr marL="0" indent="0" algn="just">
              <a:lnSpc>
                <a:spcPct val="100000"/>
              </a:lnSpc>
              <a:buNone/>
            </a:pPr>
            <a:r>
              <a:rPr lang="en-US" sz="1800"/>
              <a:t>    It has different attributes, we used id, hint, padding, layout_width, layout_height, layout_margin etc…</a:t>
            </a:r>
          </a:p>
          <a:p>
            <a:pPr marL="0" indent="0" algn="just">
              <a:lnSpc>
                <a:spcPct val="100000"/>
              </a:lnSpc>
              <a:buNone/>
            </a:pPr>
            <a:r>
              <a:rPr lang="en-US" sz="1800"/>
              <a:t>   </a:t>
            </a:r>
            <a:r>
              <a:rPr lang="en-US" sz="1800" b="1" u="sng"/>
              <a:t> EditText: </a:t>
            </a:r>
            <a:r>
              <a:rPr lang="en-US" sz="1800"/>
              <a:t>EditText is a TextView subclass that contains advanced editing features.</a:t>
            </a:r>
          </a:p>
          <a:p>
            <a:pPr marL="0" indent="0" algn="just">
              <a:lnSpc>
                <a:spcPct val="100000"/>
              </a:lnSpc>
              <a:buNone/>
            </a:pPr>
            <a:r>
              <a:rPr lang="en-US" sz="1800"/>
              <a:t>    We used id, inputType, hint, padding, layout_width, layout_height, layout_margin etc…</a:t>
            </a:r>
          </a:p>
          <a:p>
            <a:pPr marL="0" indent="0" algn="just">
              <a:lnSpc>
                <a:spcPct val="100000"/>
              </a:lnSpc>
              <a:buNone/>
            </a:pPr>
            <a:r>
              <a:rPr lang="en-US" sz="1800"/>
              <a:t>    </a:t>
            </a:r>
            <a:r>
              <a:rPr lang="en-US" sz="1800" b="1" u="sng"/>
              <a:t>Button:</a:t>
            </a:r>
            <a:r>
              <a:rPr lang="en-US" sz="1800"/>
              <a:t> Whenever user wants to perform an action, this button need to be clicked.</a:t>
            </a:r>
          </a:p>
          <a:p>
            <a:pPr algn="just">
              <a:lnSpc>
                <a:spcPct val="100000"/>
              </a:lnSpc>
              <a:buFont typeface="Wingdings" panose="05000000000000000000" pitchFamily="2" charset="2"/>
              <a:buChar char="Ø"/>
            </a:pPr>
            <a:r>
              <a:rPr lang="en-US" sz="1800"/>
              <a:t>In ‘MainActitivty.java’ file, initialized variables of textview, edittext and button fields. </a:t>
            </a:r>
          </a:p>
          <a:p>
            <a:pPr algn="just">
              <a:lnSpc>
                <a:spcPct val="100000"/>
              </a:lnSpc>
              <a:buFont typeface="Wingdings" panose="05000000000000000000" pitchFamily="2" charset="2"/>
              <a:buChar char="Ø"/>
            </a:pPr>
            <a:r>
              <a:rPr lang="en-US" sz="1800"/>
              <a:t>All the validations are implemented related to username &amp; password fields.</a:t>
            </a:r>
          </a:p>
          <a:p>
            <a:pPr algn="just">
              <a:lnSpc>
                <a:spcPct val="100000"/>
              </a:lnSpc>
              <a:buFont typeface="Wingdings" panose="05000000000000000000" pitchFamily="2" charset="2"/>
              <a:buChar char="Ø"/>
            </a:pPr>
            <a:r>
              <a:rPr lang="en-US" sz="1800"/>
              <a:t>When valid credentials are entered by user, it will be redirected to the new screen using “Intent” functionality.  </a:t>
            </a:r>
            <a:r>
              <a:rPr lang="en-US" sz="1800" b="1" u="sng"/>
              <a:t> </a:t>
            </a:r>
            <a:endParaRPr lang="en-IN" sz="1800"/>
          </a:p>
          <a:p>
            <a:pPr>
              <a:buFont typeface="Wingdings" panose="05000000000000000000" pitchFamily="2" charset="2"/>
              <a:buChar char="Ø"/>
            </a:pPr>
            <a:endParaRPr lang="en-US" sz="2000"/>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3665309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BB04B251-DE97-4579-A68B-FD8F5E50F61E}"/>
              </a:ext>
            </a:extLst>
          </p:cNvPr>
          <p:cNvSpPr txBox="1"/>
          <p:nvPr/>
        </p:nvSpPr>
        <p:spPr>
          <a:xfrm>
            <a:off x="5003901" y="0"/>
            <a:ext cx="2252540" cy="584775"/>
          </a:xfrm>
          <a:prstGeom prst="rect">
            <a:avLst/>
          </a:prstGeom>
          <a:noFill/>
        </p:spPr>
        <p:txBody>
          <a:bodyPr wrap="square" rtlCol="0">
            <a:spAutoFit/>
          </a:bodyPr>
          <a:lstStyle/>
          <a:p>
            <a:r>
              <a:rPr lang="en-US" sz="3200" b="1" u="sng" dirty="0"/>
              <a:t>ICP8 Output</a:t>
            </a:r>
          </a:p>
        </p:txBody>
      </p:sp>
      <p:pic>
        <p:nvPicPr>
          <p:cNvPr id="4" name="Picture 3">
            <a:extLst>
              <a:ext uri="{FF2B5EF4-FFF2-40B4-BE49-F238E27FC236}">
                <a16:creationId xmlns:a16="http://schemas.microsoft.com/office/drawing/2014/main" id="{46F2BACF-7C6B-4516-A552-C4B8E563927E}"/>
              </a:ext>
            </a:extLst>
          </p:cNvPr>
          <p:cNvPicPr>
            <a:picLocks noChangeAspect="1"/>
          </p:cNvPicPr>
          <p:nvPr/>
        </p:nvPicPr>
        <p:blipFill>
          <a:blip r:embed="rId2"/>
          <a:stretch>
            <a:fillRect/>
          </a:stretch>
        </p:blipFill>
        <p:spPr>
          <a:xfrm>
            <a:off x="2579426" y="853289"/>
            <a:ext cx="3125337" cy="5397386"/>
          </a:xfrm>
          <a:prstGeom prst="rect">
            <a:avLst/>
          </a:prstGeom>
        </p:spPr>
      </p:pic>
      <p:pic>
        <p:nvPicPr>
          <p:cNvPr id="6" name="Picture 5">
            <a:extLst>
              <a:ext uri="{FF2B5EF4-FFF2-40B4-BE49-F238E27FC236}">
                <a16:creationId xmlns:a16="http://schemas.microsoft.com/office/drawing/2014/main" id="{6C2DC4B3-CE16-482A-BFEF-AFD8F080B60C}"/>
              </a:ext>
            </a:extLst>
          </p:cNvPr>
          <p:cNvPicPr>
            <a:picLocks noChangeAspect="1"/>
          </p:cNvPicPr>
          <p:nvPr/>
        </p:nvPicPr>
        <p:blipFill>
          <a:blip r:embed="rId3"/>
          <a:stretch>
            <a:fillRect/>
          </a:stretch>
        </p:blipFill>
        <p:spPr>
          <a:xfrm>
            <a:off x="7096836" y="848762"/>
            <a:ext cx="3125336" cy="5397386"/>
          </a:xfrm>
          <a:prstGeom prst="rect">
            <a:avLst/>
          </a:prstGeom>
        </p:spPr>
      </p:pic>
    </p:spTree>
    <p:extLst>
      <p:ext uri="{BB962C8B-B14F-4D97-AF65-F5344CB8AC3E}">
        <p14:creationId xmlns:p14="http://schemas.microsoft.com/office/powerpoint/2010/main" val="228137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A0298DC-5986-44F3-9AEA-1812143C0EB2}"/>
              </a:ext>
            </a:extLst>
          </p:cNvPr>
          <p:cNvSpPr>
            <a:spLocks noGrp="1"/>
          </p:cNvSpPr>
          <p:nvPr>
            <p:ph idx="1"/>
          </p:nvPr>
        </p:nvSpPr>
        <p:spPr>
          <a:xfrm>
            <a:off x="172823" y="424070"/>
            <a:ext cx="11621612" cy="6228521"/>
          </a:xfrm>
        </p:spPr>
        <p:txBody>
          <a:bodyPr>
            <a:normAutofit/>
          </a:bodyPr>
          <a:lstStyle/>
          <a:p>
            <a:pPr marL="0" indent="0">
              <a:lnSpc>
                <a:spcPct val="150000"/>
              </a:lnSpc>
              <a:buNone/>
            </a:pPr>
            <a:r>
              <a:rPr lang="en-IN" sz="2400" b="1" dirty="0"/>
              <a:t>Developing Pizza Ordering mobile application:</a:t>
            </a:r>
          </a:p>
          <a:p>
            <a:pPr algn="just">
              <a:lnSpc>
                <a:spcPct val="150000"/>
              </a:lnSpc>
              <a:buFont typeface="Wingdings" panose="05000000000000000000" pitchFamily="2" charset="2"/>
              <a:buChar char="Ø"/>
            </a:pPr>
            <a:r>
              <a:rPr lang="en-IN" sz="2000" dirty="0"/>
              <a:t> </a:t>
            </a:r>
            <a:r>
              <a:rPr lang="en-IN" sz="1800" dirty="0"/>
              <a:t>For developing this application, we used </a:t>
            </a:r>
            <a:r>
              <a:rPr lang="en-US" sz="1800" dirty="0" err="1"/>
              <a:t>LinearLayout</a:t>
            </a:r>
            <a:r>
              <a:rPr lang="en-US" sz="1800" dirty="0"/>
              <a:t>. It is a view group that aligns all of its children vertically or horizontally.</a:t>
            </a:r>
          </a:p>
          <a:p>
            <a:pPr algn="just">
              <a:lnSpc>
                <a:spcPct val="150000"/>
              </a:lnSpc>
              <a:buFont typeface="Wingdings" panose="05000000000000000000" pitchFamily="2" charset="2"/>
              <a:buChar char="Ø"/>
            </a:pPr>
            <a:r>
              <a:rPr lang="en-US" sz="1800" dirty="0"/>
              <a:t> Used “android: orientation” attribute, it specifies "horizontal" for a row and "vertical" for a column to specify the layout orientation.  The default is “horizontal”.</a:t>
            </a:r>
          </a:p>
          <a:p>
            <a:pPr algn="just">
              <a:lnSpc>
                <a:spcPct val="150000"/>
              </a:lnSpc>
              <a:buFont typeface="Wingdings" panose="05000000000000000000" pitchFamily="2" charset="2"/>
              <a:buChar char="Ø"/>
            </a:pPr>
            <a:r>
              <a:rPr lang="en-US" sz="1800" dirty="0"/>
              <a:t> We used </a:t>
            </a:r>
            <a:r>
              <a:rPr lang="en-US" sz="1800" dirty="0" err="1"/>
              <a:t>EditText</a:t>
            </a:r>
            <a:r>
              <a:rPr lang="en-US" sz="1800" dirty="0"/>
              <a:t>, </a:t>
            </a:r>
            <a:r>
              <a:rPr lang="en-US" sz="1800" dirty="0" err="1"/>
              <a:t>TextView</a:t>
            </a:r>
            <a:r>
              <a:rPr lang="en-US" sz="1800" dirty="0"/>
              <a:t>, checkbox and buttons as well for developing all the options in the application.</a:t>
            </a:r>
          </a:p>
          <a:p>
            <a:pPr algn="just">
              <a:lnSpc>
                <a:spcPct val="150000"/>
              </a:lnSpc>
              <a:buFont typeface="Wingdings" panose="05000000000000000000" pitchFamily="2" charset="2"/>
              <a:buChar char="Ø"/>
            </a:pPr>
            <a:r>
              <a:rPr lang="en-US" sz="1800" dirty="0"/>
              <a:t> Intent functionality is used to navigate between the activities. Intents are generally used for switching between different activities inside the same application, but they are not restricted to the same application; they may also be used to go from one application to another. Intent works as both implicit and explicit.</a:t>
            </a:r>
          </a:p>
          <a:p>
            <a:pPr algn="just">
              <a:lnSpc>
                <a:spcPct val="150000"/>
              </a:lnSpc>
              <a:buFont typeface="Wingdings" panose="05000000000000000000" pitchFamily="2" charset="2"/>
              <a:buChar char="Ø"/>
            </a:pPr>
            <a:r>
              <a:rPr lang="en-US" sz="1800" dirty="0"/>
              <a:t>Email confirmation with order details can also be sent using this application.</a:t>
            </a:r>
          </a:p>
          <a:p>
            <a:pPr>
              <a:lnSpc>
                <a:spcPct val="150000"/>
              </a:lnSpc>
              <a:buFont typeface="Wingdings" panose="05000000000000000000" pitchFamily="2" charset="2"/>
              <a:buChar char="Ø"/>
            </a:pPr>
            <a:endParaRPr lang="en-US" sz="2000" dirty="0"/>
          </a:p>
          <a:p>
            <a:pPr>
              <a:lnSpc>
                <a:spcPct val="150000"/>
              </a:lnSpc>
              <a:buFont typeface="Wingdings" panose="05000000000000000000" pitchFamily="2" charset="2"/>
              <a:buChar char="Ø"/>
            </a:pPr>
            <a:endParaRPr lang="en-IN" sz="2000" dirty="0"/>
          </a:p>
          <a:p>
            <a:pPr>
              <a:lnSpc>
                <a:spcPct val="150000"/>
              </a:lnSpc>
              <a:buFont typeface="Wingdings" panose="05000000000000000000" pitchFamily="2" charset="2"/>
              <a:buChar char="Ø"/>
            </a:pPr>
            <a:endParaRPr lang="en-IN" b="1" dirty="0"/>
          </a:p>
          <a:p>
            <a:pPr>
              <a:buFont typeface="Wingdings" panose="05000000000000000000" pitchFamily="2" charset="2"/>
              <a:buChar char="Ø"/>
            </a:pPr>
            <a:endParaRPr lang="en-US" sz="2000" dirty="0"/>
          </a:p>
          <a:p>
            <a:pPr marL="0" indent="0">
              <a:buNone/>
            </a:pPr>
            <a:endParaRPr lang="en-IN" sz="2000" dirty="0"/>
          </a:p>
        </p:txBody>
      </p:sp>
    </p:spTree>
    <p:extLst>
      <p:ext uri="{BB962C8B-B14F-4D97-AF65-F5344CB8AC3E}">
        <p14:creationId xmlns:p14="http://schemas.microsoft.com/office/powerpoint/2010/main" val="166442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BB04B251-DE97-4579-A68B-FD8F5E50F61E}"/>
              </a:ext>
            </a:extLst>
          </p:cNvPr>
          <p:cNvSpPr txBox="1"/>
          <p:nvPr/>
        </p:nvSpPr>
        <p:spPr>
          <a:xfrm>
            <a:off x="5003901" y="0"/>
            <a:ext cx="2252540" cy="584775"/>
          </a:xfrm>
          <a:prstGeom prst="rect">
            <a:avLst/>
          </a:prstGeom>
          <a:noFill/>
        </p:spPr>
        <p:txBody>
          <a:bodyPr wrap="square" rtlCol="0">
            <a:spAutoFit/>
          </a:bodyPr>
          <a:lstStyle/>
          <a:p>
            <a:r>
              <a:rPr lang="en-US" sz="3200" b="1" u="sng" dirty="0"/>
              <a:t>ICP9 Output</a:t>
            </a:r>
          </a:p>
        </p:txBody>
      </p:sp>
      <p:pic>
        <p:nvPicPr>
          <p:cNvPr id="5" name="Picture 4">
            <a:extLst>
              <a:ext uri="{FF2B5EF4-FFF2-40B4-BE49-F238E27FC236}">
                <a16:creationId xmlns:a16="http://schemas.microsoft.com/office/drawing/2014/main" id="{34B13A0F-C03B-45F7-B784-AC3CEF03D3C9}"/>
              </a:ext>
            </a:extLst>
          </p:cNvPr>
          <p:cNvPicPr>
            <a:picLocks noChangeAspect="1"/>
          </p:cNvPicPr>
          <p:nvPr/>
        </p:nvPicPr>
        <p:blipFill>
          <a:blip r:embed="rId2"/>
          <a:stretch>
            <a:fillRect/>
          </a:stretch>
        </p:blipFill>
        <p:spPr>
          <a:xfrm>
            <a:off x="569845" y="808022"/>
            <a:ext cx="2663686" cy="5241956"/>
          </a:xfrm>
          <a:prstGeom prst="rect">
            <a:avLst/>
          </a:prstGeom>
        </p:spPr>
      </p:pic>
      <p:pic>
        <p:nvPicPr>
          <p:cNvPr id="8" name="Picture 7">
            <a:extLst>
              <a:ext uri="{FF2B5EF4-FFF2-40B4-BE49-F238E27FC236}">
                <a16:creationId xmlns:a16="http://schemas.microsoft.com/office/drawing/2014/main" id="{4479F78C-7BD8-4072-A812-7FAE4D98D591}"/>
              </a:ext>
            </a:extLst>
          </p:cNvPr>
          <p:cNvPicPr>
            <a:picLocks noChangeAspect="1"/>
          </p:cNvPicPr>
          <p:nvPr/>
        </p:nvPicPr>
        <p:blipFill>
          <a:blip r:embed="rId3"/>
          <a:stretch>
            <a:fillRect/>
          </a:stretch>
        </p:blipFill>
        <p:spPr>
          <a:xfrm>
            <a:off x="3591340" y="954156"/>
            <a:ext cx="2941982" cy="5082241"/>
          </a:xfrm>
          <a:prstGeom prst="rect">
            <a:avLst/>
          </a:prstGeom>
        </p:spPr>
      </p:pic>
      <p:pic>
        <p:nvPicPr>
          <p:cNvPr id="10" name="Picture 9">
            <a:extLst>
              <a:ext uri="{FF2B5EF4-FFF2-40B4-BE49-F238E27FC236}">
                <a16:creationId xmlns:a16="http://schemas.microsoft.com/office/drawing/2014/main" id="{4C0544D8-CCDA-45FC-9C63-5855E08FB479}"/>
              </a:ext>
            </a:extLst>
          </p:cNvPr>
          <p:cNvPicPr>
            <a:picLocks noChangeAspect="1"/>
          </p:cNvPicPr>
          <p:nvPr/>
        </p:nvPicPr>
        <p:blipFill>
          <a:blip r:embed="rId4"/>
          <a:stretch>
            <a:fillRect/>
          </a:stretch>
        </p:blipFill>
        <p:spPr>
          <a:xfrm>
            <a:off x="6750080" y="961930"/>
            <a:ext cx="2534970" cy="5088048"/>
          </a:xfrm>
          <a:prstGeom prst="rect">
            <a:avLst/>
          </a:prstGeom>
        </p:spPr>
      </p:pic>
      <p:pic>
        <p:nvPicPr>
          <p:cNvPr id="12" name="Picture 11">
            <a:extLst>
              <a:ext uri="{FF2B5EF4-FFF2-40B4-BE49-F238E27FC236}">
                <a16:creationId xmlns:a16="http://schemas.microsoft.com/office/drawing/2014/main" id="{B4784EDF-8DDD-4659-B7F8-0D00C5AE399E}"/>
              </a:ext>
            </a:extLst>
          </p:cNvPr>
          <p:cNvPicPr>
            <a:picLocks noChangeAspect="1"/>
          </p:cNvPicPr>
          <p:nvPr/>
        </p:nvPicPr>
        <p:blipFill>
          <a:blip r:embed="rId5"/>
          <a:stretch>
            <a:fillRect/>
          </a:stretch>
        </p:blipFill>
        <p:spPr>
          <a:xfrm>
            <a:off x="9501808" y="961930"/>
            <a:ext cx="2498756" cy="5151422"/>
          </a:xfrm>
          <a:prstGeom prst="rect">
            <a:avLst/>
          </a:prstGeom>
        </p:spPr>
      </p:pic>
    </p:spTree>
    <p:extLst>
      <p:ext uri="{BB962C8B-B14F-4D97-AF65-F5344CB8AC3E}">
        <p14:creationId xmlns:p14="http://schemas.microsoft.com/office/powerpoint/2010/main" val="3389334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A0298DC-5986-44F3-9AEA-1812143C0EB2}"/>
              </a:ext>
            </a:extLst>
          </p:cNvPr>
          <p:cNvSpPr>
            <a:spLocks noGrp="1"/>
          </p:cNvSpPr>
          <p:nvPr>
            <p:ph idx="1"/>
          </p:nvPr>
        </p:nvSpPr>
        <p:spPr>
          <a:xfrm>
            <a:off x="172823" y="251791"/>
            <a:ext cx="11621612" cy="6400799"/>
          </a:xfrm>
        </p:spPr>
        <p:txBody>
          <a:bodyPr>
            <a:normAutofit/>
          </a:bodyPr>
          <a:lstStyle/>
          <a:p>
            <a:pPr marL="0" indent="0">
              <a:lnSpc>
                <a:spcPct val="150000"/>
              </a:lnSpc>
              <a:buNone/>
            </a:pPr>
            <a:r>
              <a:rPr lang="en-IN" sz="2400" b="1" dirty="0"/>
              <a:t>Fetching information from a remote server using RESTful API’s:</a:t>
            </a:r>
          </a:p>
          <a:p>
            <a:pPr algn="just">
              <a:lnSpc>
                <a:spcPct val="150000"/>
              </a:lnSpc>
              <a:buFont typeface="Wingdings" panose="05000000000000000000" pitchFamily="2" charset="2"/>
              <a:buChar char="Ø"/>
            </a:pPr>
            <a:r>
              <a:rPr lang="en-US" sz="1800" dirty="0"/>
              <a:t>An API allows users to get information from a remote service quickly and easily.</a:t>
            </a:r>
            <a:r>
              <a:rPr lang="en-IN" sz="1800" dirty="0"/>
              <a:t> RESTful API uses </a:t>
            </a:r>
            <a:r>
              <a:rPr lang="en-US" sz="1800" dirty="0"/>
              <a:t>HTTP requests to GET, PUT, POST and DELETE data. Through HTTP, a browser sends a request to a server and receives a response.</a:t>
            </a:r>
          </a:p>
          <a:p>
            <a:pPr algn="just">
              <a:buFont typeface="Wingdings" panose="05000000000000000000" pitchFamily="2" charset="2"/>
              <a:buChar char="Ø"/>
            </a:pPr>
            <a:r>
              <a:rPr lang="en-US" sz="1800" dirty="0"/>
              <a:t>Data can be retrieved using JSON and exact names should be used when retrieving the data from server. By using @SerializedName annotation, any alternative name can be used instead of using the original name. </a:t>
            </a:r>
          </a:p>
          <a:p>
            <a:pPr algn="just">
              <a:lnSpc>
                <a:spcPct val="150000"/>
              </a:lnSpc>
              <a:buFont typeface="Wingdings" panose="05000000000000000000" pitchFamily="2" charset="2"/>
              <a:buChar char="Ø"/>
            </a:pPr>
            <a:r>
              <a:rPr lang="en-US" sz="1800" dirty="0"/>
              <a:t>To get the access from internet, permissions need to be added in “AndroidManifest.xml” file.</a:t>
            </a:r>
          </a:p>
          <a:p>
            <a:pPr algn="just">
              <a:lnSpc>
                <a:spcPct val="150000"/>
              </a:lnSpc>
              <a:buFont typeface="Wingdings" panose="05000000000000000000" pitchFamily="2" charset="2"/>
              <a:buChar char="Ø"/>
            </a:pPr>
            <a:r>
              <a:rPr lang="en-US" sz="1800" dirty="0"/>
              <a:t>Used Retrofit functionality to create a type-safe HTTP client for Android and Java. Retrofit is the class that converts API interfaces into callable objects(Java Interface). </a:t>
            </a:r>
          </a:p>
          <a:p>
            <a:pPr algn="just">
              <a:lnSpc>
                <a:spcPct val="150000"/>
              </a:lnSpc>
              <a:buFont typeface="Wingdings" panose="05000000000000000000" pitchFamily="2" charset="2"/>
              <a:buChar char="Ø"/>
            </a:pPr>
            <a:r>
              <a:rPr lang="en-US" sz="1800" dirty="0"/>
              <a:t>To get the retrofit configurations in the created project, required dependencies need to be added in ‘</a:t>
            </a:r>
            <a:r>
              <a:rPr lang="en-US" sz="1800" dirty="0" err="1"/>
              <a:t>build.gradle</a:t>
            </a:r>
            <a:r>
              <a:rPr lang="en-US" sz="1800" dirty="0"/>
              <a:t>’ file.</a:t>
            </a:r>
          </a:p>
          <a:p>
            <a:pPr algn="just">
              <a:buFont typeface="Wingdings" panose="05000000000000000000" pitchFamily="2" charset="2"/>
              <a:buChar char="Ø"/>
            </a:pPr>
            <a:r>
              <a:rPr lang="en-US" sz="1800" dirty="0"/>
              <a:t>Used Recycling and List functionalities as we were calling data from an array. </a:t>
            </a:r>
          </a:p>
          <a:p>
            <a:pPr algn="just">
              <a:buFont typeface="Wingdings" panose="05000000000000000000" pitchFamily="2" charset="2"/>
              <a:buChar char="Ø"/>
            </a:pPr>
            <a:r>
              <a:rPr lang="en-US" sz="1800" dirty="0"/>
              <a:t>Used “</a:t>
            </a:r>
            <a:r>
              <a:rPr lang="en-US" sz="1800" dirty="0" err="1"/>
              <a:t>androidx.core.widget.NestedScrollView</a:t>
            </a:r>
            <a:r>
              <a:rPr lang="en-US" sz="1800" dirty="0"/>
              <a:t>” to scroll the page Up/Down.</a:t>
            </a:r>
          </a:p>
          <a:p>
            <a:pPr marL="0" indent="0">
              <a:buNone/>
            </a:pPr>
            <a:endParaRPr lang="en-US" sz="2000" dirty="0"/>
          </a:p>
          <a:p>
            <a:pPr>
              <a:lnSpc>
                <a:spcPct val="150000"/>
              </a:lnSpc>
              <a:buFont typeface="Wingdings" panose="05000000000000000000" pitchFamily="2" charset="2"/>
              <a:buChar char="Ø"/>
            </a:pPr>
            <a:endParaRPr lang="en-US" sz="2000" dirty="0"/>
          </a:p>
          <a:p>
            <a:pPr>
              <a:lnSpc>
                <a:spcPct val="150000"/>
              </a:lnSpc>
              <a:buFont typeface="Wingdings" panose="05000000000000000000" pitchFamily="2" charset="2"/>
              <a:buChar char="Ø"/>
            </a:pPr>
            <a:endParaRPr lang="en-US" sz="2000" dirty="0"/>
          </a:p>
          <a:p>
            <a:pPr>
              <a:lnSpc>
                <a:spcPct val="150000"/>
              </a:lnSpc>
              <a:buFont typeface="Wingdings" panose="05000000000000000000" pitchFamily="2" charset="2"/>
              <a:buChar char="Ø"/>
            </a:pPr>
            <a:endParaRPr lang="en-US" sz="2000" dirty="0"/>
          </a:p>
          <a:p>
            <a:pPr>
              <a:lnSpc>
                <a:spcPct val="150000"/>
              </a:lnSpc>
              <a:buFont typeface="Wingdings" panose="05000000000000000000" pitchFamily="2" charset="2"/>
              <a:buChar char="Ø"/>
            </a:pPr>
            <a:endParaRPr lang="en-US" sz="2000" dirty="0"/>
          </a:p>
          <a:p>
            <a:pPr marL="0" indent="0">
              <a:lnSpc>
                <a:spcPct val="150000"/>
              </a:lnSpc>
              <a:buNone/>
            </a:pPr>
            <a:endParaRPr lang="en-US" sz="2000" dirty="0"/>
          </a:p>
          <a:p>
            <a:pPr>
              <a:lnSpc>
                <a:spcPct val="150000"/>
              </a:lnSpc>
              <a:buFont typeface="Wingdings" panose="05000000000000000000" pitchFamily="2" charset="2"/>
              <a:buChar char="Ø"/>
            </a:pPr>
            <a:endParaRPr lang="en-IN"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177591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BB04B251-DE97-4579-A68B-FD8F5E50F61E}"/>
              </a:ext>
            </a:extLst>
          </p:cNvPr>
          <p:cNvSpPr txBox="1"/>
          <p:nvPr/>
        </p:nvSpPr>
        <p:spPr>
          <a:xfrm>
            <a:off x="5003900" y="0"/>
            <a:ext cx="2642603" cy="584775"/>
          </a:xfrm>
          <a:prstGeom prst="rect">
            <a:avLst/>
          </a:prstGeom>
          <a:noFill/>
        </p:spPr>
        <p:txBody>
          <a:bodyPr wrap="square" rtlCol="0">
            <a:spAutoFit/>
          </a:bodyPr>
          <a:lstStyle/>
          <a:p>
            <a:r>
              <a:rPr lang="en-US" sz="3200" b="1" u="sng" dirty="0"/>
              <a:t>ICP10 Output</a:t>
            </a:r>
          </a:p>
        </p:txBody>
      </p:sp>
      <p:pic>
        <p:nvPicPr>
          <p:cNvPr id="5" name="Picture 4">
            <a:extLst>
              <a:ext uri="{FF2B5EF4-FFF2-40B4-BE49-F238E27FC236}">
                <a16:creationId xmlns:a16="http://schemas.microsoft.com/office/drawing/2014/main" id="{3D483A7B-CB97-4744-8A09-70D4CCE3A3EB}"/>
              </a:ext>
            </a:extLst>
          </p:cNvPr>
          <p:cNvPicPr>
            <a:picLocks noChangeAspect="1"/>
          </p:cNvPicPr>
          <p:nvPr/>
        </p:nvPicPr>
        <p:blipFill>
          <a:blip r:embed="rId2"/>
          <a:stretch>
            <a:fillRect/>
          </a:stretch>
        </p:blipFill>
        <p:spPr>
          <a:xfrm>
            <a:off x="1842448" y="821602"/>
            <a:ext cx="3057098" cy="4910458"/>
          </a:xfrm>
          <a:prstGeom prst="rect">
            <a:avLst/>
          </a:prstGeom>
        </p:spPr>
      </p:pic>
      <p:pic>
        <p:nvPicPr>
          <p:cNvPr id="8" name="Picture 7">
            <a:extLst>
              <a:ext uri="{FF2B5EF4-FFF2-40B4-BE49-F238E27FC236}">
                <a16:creationId xmlns:a16="http://schemas.microsoft.com/office/drawing/2014/main" id="{0090A641-7C6D-45FD-B17D-8A8964F2A2C5}"/>
              </a:ext>
            </a:extLst>
          </p:cNvPr>
          <p:cNvPicPr>
            <a:picLocks noChangeAspect="1"/>
          </p:cNvPicPr>
          <p:nvPr/>
        </p:nvPicPr>
        <p:blipFill>
          <a:blip r:embed="rId3"/>
          <a:stretch>
            <a:fillRect/>
          </a:stretch>
        </p:blipFill>
        <p:spPr>
          <a:xfrm>
            <a:off x="8043082" y="839709"/>
            <a:ext cx="2779594" cy="4892351"/>
          </a:xfrm>
          <a:prstGeom prst="rect">
            <a:avLst/>
          </a:prstGeom>
        </p:spPr>
      </p:pic>
      <p:pic>
        <p:nvPicPr>
          <p:cNvPr id="12" name="Picture 11">
            <a:extLst>
              <a:ext uri="{FF2B5EF4-FFF2-40B4-BE49-F238E27FC236}">
                <a16:creationId xmlns:a16="http://schemas.microsoft.com/office/drawing/2014/main" id="{6098E86F-5E17-4C2B-BBB9-7282511D4CFE}"/>
              </a:ext>
            </a:extLst>
          </p:cNvPr>
          <p:cNvPicPr>
            <a:picLocks noChangeAspect="1"/>
          </p:cNvPicPr>
          <p:nvPr/>
        </p:nvPicPr>
        <p:blipFill>
          <a:blip r:embed="rId4"/>
          <a:stretch>
            <a:fillRect/>
          </a:stretch>
        </p:blipFill>
        <p:spPr>
          <a:xfrm>
            <a:off x="7646503" y="6018291"/>
            <a:ext cx="3913151" cy="641816"/>
          </a:xfrm>
          <a:prstGeom prst="rect">
            <a:avLst/>
          </a:prstGeom>
        </p:spPr>
      </p:pic>
    </p:spTree>
    <p:extLst>
      <p:ext uri="{BB962C8B-B14F-4D97-AF65-F5344CB8AC3E}">
        <p14:creationId xmlns:p14="http://schemas.microsoft.com/office/powerpoint/2010/main" val="116800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A0298DC-5986-44F3-9AEA-1812143C0EB2}"/>
              </a:ext>
            </a:extLst>
          </p:cNvPr>
          <p:cNvSpPr>
            <a:spLocks noGrp="1"/>
          </p:cNvSpPr>
          <p:nvPr>
            <p:ph idx="1"/>
          </p:nvPr>
        </p:nvSpPr>
        <p:spPr>
          <a:xfrm>
            <a:off x="172823" y="715618"/>
            <a:ext cx="11621612" cy="3790122"/>
          </a:xfrm>
        </p:spPr>
        <p:txBody>
          <a:bodyPr>
            <a:normAutofit/>
          </a:bodyPr>
          <a:lstStyle/>
          <a:p>
            <a:pPr marL="0" indent="0">
              <a:lnSpc>
                <a:spcPct val="150000"/>
              </a:lnSpc>
              <a:buNone/>
            </a:pPr>
            <a:r>
              <a:rPr lang="en-IN" sz="2400" b="1" dirty="0"/>
              <a:t>Text-to-Speech:</a:t>
            </a:r>
            <a:endParaRPr lang="en-IN" sz="2000" b="0" i="0" u="none" strike="noStrike" baseline="0" dirty="0">
              <a:solidFill>
                <a:srgbClr val="000000"/>
              </a:solidFill>
              <a:latin typeface="Calibri" panose="020F0502020204030204" pitchFamily="34" charset="0"/>
            </a:endParaRPr>
          </a:p>
          <a:p>
            <a:pPr algn="just">
              <a:buFont typeface="Wingdings" panose="05000000000000000000" pitchFamily="2" charset="2"/>
              <a:buChar char="Ø"/>
            </a:pPr>
            <a:r>
              <a:rPr lang="en-US" sz="1800" b="0" i="0" u="none" strike="noStrike" baseline="0" dirty="0">
                <a:solidFill>
                  <a:srgbClr val="000000"/>
                </a:solidFill>
              </a:rPr>
              <a:t> Text-to-speech is a popular accessibility function that assists those who have difficulty reading on-screen text, but it's also useful for those who wish to be read to. This function has proven to be a popular and beneficial feature among users.</a:t>
            </a:r>
          </a:p>
          <a:p>
            <a:pPr algn="just">
              <a:buFont typeface="Wingdings" panose="05000000000000000000" pitchFamily="2" charset="2"/>
              <a:buChar char="Ø"/>
            </a:pPr>
            <a:r>
              <a:rPr lang="en-US" sz="1800" dirty="0">
                <a:solidFill>
                  <a:srgbClr val="000000"/>
                </a:solidFill>
              </a:rPr>
              <a:t>I</a:t>
            </a:r>
            <a:r>
              <a:rPr lang="en-US" sz="1800" b="0" i="0" u="none" strike="noStrike" baseline="0" dirty="0">
                <a:solidFill>
                  <a:srgbClr val="000000"/>
                </a:solidFill>
              </a:rPr>
              <a:t>t converts text on the screen into speech. </a:t>
            </a:r>
          </a:p>
          <a:p>
            <a:pPr algn="just">
              <a:buFont typeface="Wingdings" panose="05000000000000000000" pitchFamily="2" charset="2"/>
              <a:buChar char="Ø"/>
            </a:pPr>
            <a:r>
              <a:rPr lang="en-US" sz="1800" dirty="0">
                <a:solidFill>
                  <a:srgbClr val="000000"/>
                </a:solidFill>
              </a:rPr>
              <a:t> Any language can be chosen, and it will be converted according to that choice.</a:t>
            </a:r>
          </a:p>
          <a:p>
            <a:pPr algn="just">
              <a:buFont typeface="Wingdings" panose="05000000000000000000" pitchFamily="2" charset="2"/>
              <a:buChar char="Ø"/>
            </a:pPr>
            <a:r>
              <a:rPr lang="en-US" sz="1800" dirty="0">
                <a:solidFill>
                  <a:srgbClr val="000000"/>
                </a:solidFill>
              </a:rPr>
              <a:t> Used stop() function, it helped us to interrupt the current sentence conversion. It will also discard the rest of the queue’s sentences.</a:t>
            </a:r>
          </a:p>
          <a:p>
            <a:pPr algn="just">
              <a:buFont typeface="Wingdings" panose="05000000000000000000" pitchFamily="2" charset="2"/>
              <a:buChar char="Ø"/>
            </a:pPr>
            <a:r>
              <a:rPr lang="en-US" sz="1800" dirty="0">
                <a:solidFill>
                  <a:srgbClr val="000000"/>
                </a:solidFill>
              </a:rPr>
              <a:t>Used shutdown)() function, it helped us to release the Text-to-Speech native resources.</a:t>
            </a:r>
          </a:p>
          <a:p>
            <a:pPr marL="0" indent="0">
              <a:buNone/>
            </a:pPr>
            <a:endParaRPr lang="en-IN" sz="2400" dirty="0"/>
          </a:p>
          <a:p>
            <a:pPr>
              <a:buFont typeface="Wingdings" panose="05000000000000000000" pitchFamily="2" charset="2"/>
              <a:buChar char="Ø"/>
            </a:pPr>
            <a:endParaRPr lang="en-US" sz="2000" dirty="0"/>
          </a:p>
          <a:p>
            <a:pPr>
              <a:lnSpc>
                <a:spcPct val="150000"/>
              </a:lnSpc>
              <a:buFont typeface="Wingdings" panose="05000000000000000000" pitchFamily="2" charset="2"/>
              <a:buChar char="Ø"/>
            </a:pPr>
            <a:endParaRPr lang="en-US" sz="2000" dirty="0"/>
          </a:p>
          <a:p>
            <a:pPr>
              <a:lnSpc>
                <a:spcPct val="150000"/>
              </a:lnSpc>
              <a:buFont typeface="Wingdings" panose="05000000000000000000" pitchFamily="2" charset="2"/>
              <a:buChar char="Ø"/>
            </a:pPr>
            <a:endParaRPr lang="en-US" sz="2000" dirty="0"/>
          </a:p>
          <a:p>
            <a:pPr>
              <a:lnSpc>
                <a:spcPct val="150000"/>
              </a:lnSpc>
              <a:buFont typeface="Wingdings" panose="05000000000000000000" pitchFamily="2" charset="2"/>
              <a:buChar char="Ø"/>
            </a:pPr>
            <a:endParaRPr lang="en-US" sz="2000" dirty="0"/>
          </a:p>
          <a:p>
            <a:pPr>
              <a:lnSpc>
                <a:spcPct val="150000"/>
              </a:lnSpc>
              <a:buFont typeface="Wingdings" panose="05000000000000000000" pitchFamily="2" charset="2"/>
              <a:buChar char="Ø"/>
            </a:pPr>
            <a:endParaRPr lang="en-US" sz="2000" dirty="0"/>
          </a:p>
          <a:p>
            <a:pPr marL="0" indent="0">
              <a:lnSpc>
                <a:spcPct val="150000"/>
              </a:lnSpc>
              <a:buNone/>
            </a:pPr>
            <a:endParaRPr lang="en-US" sz="2000" dirty="0"/>
          </a:p>
          <a:p>
            <a:pPr>
              <a:lnSpc>
                <a:spcPct val="150000"/>
              </a:lnSpc>
              <a:buFont typeface="Wingdings" panose="05000000000000000000" pitchFamily="2" charset="2"/>
              <a:buChar char="Ø"/>
            </a:pPr>
            <a:endParaRPr lang="en-IN"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1370071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729</TotalTime>
  <Words>959</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ICP Presentation Two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Nelluri, Anusha</dc:creator>
  <cp:lastModifiedBy>Nelluri, Anusha</cp:lastModifiedBy>
  <cp:revision>32</cp:revision>
  <dcterms:created xsi:type="dcterms:W3CDTF">2022-02-13T23:22:00Z</dcterms:created>
  <dcterms:modified xsi:type="dcterms:W3CDTF">2022-04-26T02:46:35Z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B8A3B828C8DF4DF3948CCD65F5DC00EC</vt:lpwstr>
  </property>
  <property fmtid="{D5CDD505-2E9C-101B-9397-08002B2CF9AE}" pid="3" name="KSOProductBuildVer">
    <vt:lpwstr>1033-11.2.0.10463</vt:lpwstr>
  </property>
</Properties>
</file>