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64" r:id="rId5"/>
    <p:sldId id="271" r:id="rId6"/>
    <p:sldId id="265" r:id="rId7"/>
    <p:sldId id="266" r:id="rId8"/>
    <p:sldId id="267" r:id="rId9"/>
    <p:sldId id="268" r:id="rId10"/>
    <p:sldId id="269"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4" d="100"/>
          <a:sy n="74" d="100"/>
        </p:scale>
        <p:origin x="1032" y="-1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B597-5991-5B46-A644-CF464702F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3FF86B-B067-EDF8-A2EC-B81EF8BA2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DD2A9A-A307-CCC1-5282-4D555E0EF714}"/>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C9BA6943-AEF1-7F2F-9A27-415E97274D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4A31C-CB8D-35DD-2E69-E7CF40CD0687}"/>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137712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2DC64-B95C-C98C-1436-16E45A20D3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4225C-79E4-D108-F42D-F82D92042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733E3-B87C-4DB2-470C-69A0F2C1AE93}"/>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F060D3BC-5F3C-CDFB-C17B-CFDC436E80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176C7-48F6-6D8A-86A3-AFF4C407D7CC}"/>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67866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EE69A3-DFAF-1A8A-A5A5-9C6DBC8B4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BFCD9E-9833-7358-8000-39D9FD1F9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343D2-FA8E-E100-DC28-F98BC15993E2}"/>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4BFEB209-9BA4-6984-A5A9-34FD156E75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6C81D3-ADC5-8DD0-6D2A-EF91714F2B5F}"/>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2232453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AE82-57D9-554F-21D2-D5663A3F4F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79AB0A-99C5-E942-AE75-4D6E29ECF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C1A67-9727-D35F-0991-FA4CB3986423}"/>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321F78CC-D918-40D2-2229-AD0AEC55F5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42B61-30E6-4987-80E4-B9B6C37DCC7D}"/>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198527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6E9D-147A-D70B-550C-C0B83C5B5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C56E5A-9991-9563-AB2B-A0C6872F4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968AD0-6838-AB52-D8EF-448BDD4744BC}"/>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60D2B4DF-007E-29E1-7405-638AD1DAC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01D0E-E010-A142-4CA4-C0EA79DD7C5A}"/>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4041653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B71F-1032-3284-68A0-F84AA95492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058CA1-851D-BB19-2E8D-D4637B4C7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F5EECC-E649-F41E-07E5-779366269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6361D1-68FE-8533-C324-59675B9305D0}"/>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6" name="Footer Placeholder 5">
            <a:extLst>
              <a:ext uri="{FF2B5EF4-FFF2-40B4-BE49-F238E27FC236}">
                <a16:creationId xmlns:a16="http://schemas.microsoft.com/office/drawing/2014/main" id="{951B35D3-7BC6-8BD7-297C-C7F6F46BC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AE9A79-6584-DCCD-3A4C-58F1D7132489}"/>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253796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03D6-0F86-B895-5654-5920C609AC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A8E041-0A87-CC46-8854-A5D29C839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0E5FE-40EE-4503-527B-23D43054A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66E3FD9-181A-D948-D4D4-F20B8567FD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43DD2-6992-5CD4-A127-BE8C69A9C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AE34EC-C13B-9ABF-4552-B73C96898255}"/>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8" name="Footer Placeholder 7">
            <a:extLst>
              <a:ext uri="{FF2B5EF4-FFF2-40B4-BE49-F238E27FC236}">
                <a16:creationId xmlns:a16="http://schemas.microsoft.com/office/drawing/2014/main" id="{15DAD423-A67C-D99A-B7F7-25855F574A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4612F7-0958-8E3B-D751-5AD03B6A69D5}"/>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1762126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C1487-D454-F284-E68F-9402BEE2AA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360998-D2E8-7987-9590-FCC3E23CAB76}"/>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4" name="Footer Placeholder 3">
            <a:extLst>
              <a:ext uri="{FF2B5EF4-FFF2-40B4-BE49-F238E27FC236}">
                <a16:creationId xmlns:a16="http://schemas.microsoft.com/office/drawing/2014/main" id="{D1000AFB-A199-8AC2-F25C-14FF3DE52F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CF0856-06AD-3D83-5D3A-E4BCB7C3DA0A}"/>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225076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09A83-B08B-6634-8B1F-B73AD6D0EDCD}"/>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3" name="Footer Placeholder 2">
            <a:extLst>
              <a:ext uri="{FF2B5EF4-FFF2-40B4-BE49-F238E27FC236}">
                <a16:creationId xmlns:a16="http://schemas.microsoft.com/office/drawing/2014/main" id="{5673416E-356F-D974-D2D9-787BCE3948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13E42E-CF63-C796-AC78-E17CCC9BABF9}"/>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317794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F086-0F85-0BB2-C921-81C04A5F1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250C54-778B-2041-6409-88B9D528A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445AD6-CD04-8AFF-F306-7FA2CBF3C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FE87D-81F0-75ED-9039-85C7BA8E3B5D}"/>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6" name="Footer Placeholder 5">
            <a:extLst>
              <a:ext uri="{FF2B5EF4-FFF2-40B4-BE49-F238E27FC236}">
                <a16:creationId xmlns:a16="http://schemas.microsoft.com/office/drawing/2014/main" id="{4D86C779-46D2-1FDA-3A89-915FED8D54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54094-EDAD-0EC5-EBBD-DB866235E8AF}"/>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14752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A5423-34CF-D543-B37F-7DF4C06F0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F6197-BFA9-8909-C002-627D611E30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5D254D-CDC8-0465-96CD-9AB09C41E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58866-F087-6EF7-61AD-0A648F6E4E6B}"/>
              </a:ext>
            </a:extLst>
          </p:cNvPr>
          <p:cNvSpPr>
            <a:spLocks noGrp="1"/>
          </p:cNvSpPr>
          <p:nvPr>
            <p:ph type="dt" sz="half" idx="10"/>
          </p:nvPr>
        </p:nvSpPr>
        <p:spPr/>
        <p:txBody>
          <a:bodyPr/>
          <a:lstStyle/>
          <a:p>
            <a:fld id="{13B5C795-067C-4040-9022-FC478724CC85}" type="datetimeFigureOut">
              <a:rPr lang="en-IN" smtClean="0"/>
              <a:t>25-07-2024</a:t>
            </a:fld>
            <a:endParaRPr lang="en-IN"/>
          </a:p>
        </p:txBody>
      </p:sp>
      <p:sp>
        <p:nvSpPr>
          <p:cNvPr id="6" name="Footer Placeholder 5">
            <a:extLst>
              <a:ext uri="{FF2B5EF4-FFF2-40B4-BE49-F238E27FC236}">
                <a16:creationId xmlns:a16="http://schemas.microsoft.com/office/drawing/2014/main" id="{A58F2E1C-9E7E-69B2-D556-8C2A1E2EA2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8C8D0-6C4B-314A-478C-2082E024D0F8}"/>
              </a:ext>
            </a:extLst>
          </p:cNvPr>
          <p:cNvSpPr>
            <a:spLocks noGrp="1"/>
          </p:cNvSpPr>
          <p:nvPr>
            <p:ph type="sldNum" sz="quarter" idx="12"/>
          </p:nvPr>
        </p:nvSpPr>
        <p:spPr/>
        <p:txBody>
          <a:bodyPr/>
          <a:lstStyle/>
          <a:p>
            <a:fld id="{E5B0CA79-80DA-438C-8D6D-7DDC29D77463}" type="slidenum">
              <a:rPr lang="en-IN" smtClean="0"/>
              <a:t>‹#›</a:t>
            </a:fld>
            <a:endParaRPr lang="en-IN"/>
          </a:p>
        </p:txBody>
      </p:sp>
    </p:spTree>
    <p:extLst>
      <p:ext uri="{BB962C8B-B14F-4D97-AF65-F5344CB8AC3E}">
        <p14:creationId xmlns:p14="http://schemas.microsoft.com/office/powerpoint/2010/main" val="300101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4B459-44C0-7A1F-39A7-0AF331041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7170C-7EE9-C16E-B41D-3E7C8E9F64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A7101-BFF9-F632-FFF6-0370F0C44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5C795-067C-4040-9022-FC478724CC85}" type="datetimeFigureOut">
              <a:rPr lang="en-IN" smtClean="0"/>
              <a:t>25-07-2024</a:t>
            </a:fld>
            <a:endParaRPr lang="en-IN"/>
          </a:p>
        </p:txBody>
      </p:sp>
      <p:sp>
        <p:nvSpPr>
          <p:cNvPr id="5" name="Footer Placeholder 4">
            <a:extLst>
              <a:ext uri="{FF2B5EF4-FFF2-40B4-BE49-F238E27FC236}">
                <a16:creationId xmlns:a16="http://schemas.microsoft.com/office/drawing/2014/main" id="{D8E48C10-7EAB-E29A-5F85-C2CDEBF11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EB4A9A-AF29-F4B4-D3A9-AD0F39F6A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0CA79-80DA-438C-8D6D-7DDC29D77463}" type="slidenum">
              <a:rPr lang="en-IN" smtClean="0"/>
              <a:t>‹#›</a:t>
            </a:fld>
            <a:endParaRPr lang="en-IN"/>
          </a:p>
        </p:txBody>
      </p:sp>
    </p:spTree>
    <p:extLst>
      <p:ext uri="{BB962C8B-B14F-4D97-AF65-F5344CB8AC3E}">
        <p14:creationId xmlns:p14="http://schemas.microsoft.com/office/powerpoint/2010/main" val="338961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bout.gitlab.com/solutions/aws/"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bout.gitlab.com/solutions/aws/"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bout.gitlab.com/solutions/aw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image" Target="../media/image1.jpg"/><Relationship Id="rId16" Type="http://schemas.openxmlformats.org/officeDocument/2006/relationships/image" Target="../media/image15.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image" Target="../media/image1.jpg"/><Relationship Id="rId16" Type="http://schemas.openxmlformats.org/officeDocument/2006/relationships/image" Target="../media/image16.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image" Target="../media/image1.jpg"/><Relationship Id="rId16" Type="http://schemas.openxmlformats.org/officeDocument/2006/relationships/image" Target="../media/image16.png"/><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617" y="288441"/>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403" y="3322748"/>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DF4BBC10-DA4F-60F2-DA30-13F148ADD882}"/>
              </a:ext>
            </a:extLst>
          </p:cNvPr>
          <p:cNvSpPr txBox="1"/>
          <p:nvPr/>
        </p:nvSpPr>
        <p:spPr>
          <a:xfrm>
            <a:off x="4655809" y="5105525"/>
            <a:ext cx="2332977" cy="707886"/>
          </a:xfrm>
          <a:prstGeom prst="rect">
            <a:avLst/>
          </a:prstGeom>
          <a:noFill/>
        </p:spPr>
        <p:txBody>
          <a:bodyPr wrap="square">
            <a:spAutoFit/>
          </a:bodyPr>
          <a:lstStyle/>
          <a:p>
            <a:r>
              <a:rPr lang="en-US" sz="2000">
                <a:solidFill>
                  <a:schemeClr val="bg1"/>
                </a:solidFill>
                <a:latin typeface="Arial Black" panose="020B0A04020102020204" pitchFamily="34" charset="0"/>
              </a:rPr>
              <a:t>By…</a:t>
            </a:r>
            <a:endParaRPr lang="en-US" sz="2000" dirty="0">
              <a:solidFill>
                <a:schemeClr val="accent2"/>
              </a:solidFill>
              <a:latin typeface="Arial Black" panose="020B0A04020102020204" pitchFamily="34" charset="0"/>
            </a:endParaRPr>
          </a:p>
          <a:p>
            <a:r>
              <a:rPr lang="en-US" sz="2000" dirty="0">
                <a:solidFill>
                  <a:schemeClr val="accent2"/>
                </a:solidFill>
                <a:latin typeface="Arial Black" panose="020B0A04020102020204" pitchFamily="34" charset="0"/>
              </a:rPr>
              <a:t>N Lokesh</a:t>
            </a: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85508" y="947834"/>
            <a:ext cx="8380487"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2800" dirty="0">
                <a:solidFill>
                  <a:schemeClr val="bg2"/>
                </a:solidFill>
                <a:latin typeface="Arial" panose="020B0604020202020204" pitchFamily="34" charset="0"/>
              </a:rPr>
              <a:t>Topic </a:t>
            </a:r>
            <a:r>
              <a:rPr lang="en-US" altLang="en-US" sz="2800" b="1" dirty="0">
                <a:solidFill>
                  <a:schemeClr val="bg2"/>
                </a:solidFill>
                <a:latin typeface="Arial" panose="020B0604020202020204" pitchFamily="34" charset="0"/>
              </a:rPr>
              <a:t>:</a:t>
            </a:r>
            <a:r>
              <a:rPr lang="en-US" altLang="en-US" sz="2800" b="1" dirty="0">
                <a:solidFill>
                  <a:schemeClr val="accent2"/>
                </a:solidFill>
                <a:latin typeface="Arial" panose="020B0604020202020204" pitchFamily="34" charset="0"/>
              </a:rPr>
              <a:t> AWS Compute server</a:t>
            </a:r>
          </a:p>
          <a:p>
            <a:pPr algn="l" eaLnBrk="0" fontAlgn="base" hangingPunct="0">
              <a:lnSpc>
                <a:spcPct val="100000"/>
              </a:lnSpc>
              <a:spcBef>
                <a:spcPct val="0"/>
              </a:spcBef>
              <a:spcAft>
                <a:spcPct val="0"/>
              </a:spcAft>
              <a:buFontTx/>
              <a:buNone/>
            </a:pPr>
            <a:endParaRPr lang="en-IN" altLang="en-US" sz="2800" b="1" dirty="0">
              <a:solidFill>
                <a:schemeClr val="accent2"/>
              </a:solidFill>
              <a:latin typeface="Arial" panose="020B0604020202020204" pitchFamily="34" charset="0"/>
            </a:endParaRPr>
          </a:p>
          <a:p>
            <a:pPr algn="l" eaLnBrk="0" fontAlgn="base" hangingPunct="0">
              <a:lnSpc>
                <a:spcPct val="100000"/>
              </a:lnSpc>
              <a:spcBef>
                <a:spcPct val="0"/>
              </a:spcBef>
              <a:spcAft>
                <a:spcPct val="0"/>
              </a:spcAft>
              <a:buFontTx/>
              <a:buNone/>
            </a:pPr>
            <a:r>
              <a:rPr lang="en-US" altLang="en-US" sz="2800" dirty="0">
                <a:solidFill>
                  <a:schemeClr val="accent2"/>
                </a:solidFill>
                <a:latin typeface="Arial" panose="020B0604020202020204" pitchFamily="34" charset="0"/>
              </a:rPr>
              <a:t>Agenda : </a:t>
            </a:r>
          </a:p>
          <a:p>
            <a:pPr marL="514350" indent="-514350" algn="l" eaLnBrk="0" fontAlgn="base" hangingPunct="0">
              <a:lnSpc>
                <a:spcPct val="100000"/>
              </a:lnSpc>
              <a:spcBef>
                <a:spcPct val="0"/>
              </a:spcBef>
              <a:spcAft>
                <a:spcPct val="0"/>
              </a:spcAft>
              <a:buFontTx/>
              <a:buAutoNum type="arabicPeriod"/>
            </a:pPr>
            <a:r>
              <a:rPr lang="en-IN" sz="2800" b="1" dirty="0">
                <a:solidFill>
                  <a:schemeClr val="bg2"/>
                </a:solidFill>
              </a:rPr>
              <a:t>Compute</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EC2 Instance Types: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AWS Lambda: </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Amazon ECS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Elastic Beanstalk</a:t>
            </a:r>
          </a:p>
          <a:p>
            <a:pPr marL="514350" indent="-514350" algn="l" eaLnBrk="0" fontAlgn="base" hangingPunct="0">
              <a:lnSpc>
                <a:spcPct val="100000"/>
              </a:lnSpc>
              <a:spcBef>
                <a:spcPct val="0"/>
              </a:spcBef>
              <a:spcAft>
                <a:spcPct val="0"/>
              </a:spcAft>
              <a:buFontTx/>
              <a:buAutoNum type="arabicPeriod"/>
            </a:pPr>
            <a:r>
              <a:rPr lang="en-US" dirty="0">
                <a:solidFill>
                  <a:schemeClr val="bg2"/>
                </a:solidFill>
                <a:latin typeface="Arial Black" panose="020B0A04020102020204" pitchFamily="34" charset="0"/>
              </a:rPr>
              <a:t>Comparison of AWS Compute Services</a:t>
            </a:r>
            <a:endParaRPr lang="en-IN" dirty="0">
              <a:solidFill>
                <a:schemeClr val="bg2"/>
              </a:solidFill>
              <a:latin typeface="Arial Black" panose="020B0A04020102020204" pitchFamily="34" charset="0"/>
            </a:endParaRPr>
          </a:p>
          <a:p>
            <a:pPr marL="514350" indent="-514350" algn="l" eaLnBrk="0" fontAlgn="base" hangingPunct="0">
              <a:lnSpc>
                <a:spcPct val="100000"/>
              </a:lnSpc>
              <a:spcBef>
                <a:spcPct val="0"/>
              </a:spcBef>
              <a:spcAft>
                <a:spcPct val="0"/>
              </a:spcAft>
              <a:buFontTx/>
              <a:buAutoNum type="arabicPeriod"/>
            </a:pPr>
            <a:r>
              <a:rPr lang="en-US" altLang="en-US" dirty="0">
                <a:solidFill>
                  <a:schemeClr val="bg2"/>
                </a:solidFill>
                <a:latin typeface="Arial Black" panose="020B0A04020102020204" pitchFamily="34" charset="0"/>
              </a:rPr>
              <a:t>Best Practices and Security Considerations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Case Studies</a:t>
            </a:r>
            <a:endParaRPr lang="en-US" altLang="en-US" dirty="0">
              <a:solidFill>
                <a:schemeClr val="bg2"/>
              </a:solidFill>
              <a:latin typeface="Arial Black" panose="020B0A04020102020204" pitchFamily="34" charset="0"/>
            </a:endParaRP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3291576" y="2541808"/>
            <a:ext cx="2711372" cy="2459119"/>
          </a:xfrm>
          <a:prstGeom prst="rect">
            <a:avLst/>
          </a:prstGeom>
        </p:spPr>
      </p:pic>
      <p:sp>
        <p:nvSpPr>
          <p:cNvPr id="15" name="Rectangle 2">
            <a:extLst>
              <a:ext uri="{FF2B5EF4-FFF2-40B4-BE49-F238E27FC236}">
                <a16:creationId xmlns:a16="http://schemas.microsoft.com/office/drawing/2014/main" id="{CBAF7032-18D8-5512-7179-495F6E62144C}"/>
              </a:ext>
            </a:extLst>
          </p:cNvPr>
          <p:cNvSpPr txBox="1">
            <a:spLocks noChangeArrowheads="1"/>
          </p:cNvSpPr>
          <p:nvPr/>
        </p:nvSpPr>
        <p:spPr bwMode="auto">
          <a:xfrm>
            <a:off x="-11747837" y="-3957531"/>
            <a:ext cx="117176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fontAlgn="base" hangingPunct="0">
              <a:lnSpc>
                <a:spcPct val="100000"/>
              </a:lnSpc>
              <a:spcAft>
                <a:spcPct val="0"/>
              </a:spcAft>
            </a:pPr>
            <a:r>
              <a:rPr lang="en-US" altLang="en-US" sz="2400" b="1" dirty="0">
                <a:solidFill>
                  <a:schemeClr val="bg2"/>
                </a:solidFill>
                <a:latin typeface="Arial" panose="020B0604020202020204" pitchFamily="34" charset="0"/>
              </a:rPr>
              <a:t>What is an </a:t>
            </a:r>
            <a:r>
              <a:rPr lang="en-US" altLang="en-US" sz="2400" b="1" dirty="0">
                <a:solidFill>
                  <a:schemeClr val="accent2"/>
                </a:solidFill>
                <a:latin typeface="Arial" panose="020B0604020202020204" pitchFamily="34" charset="0"/>
              </a:rPr>
              <a:t>Compute??</a:t>
            </a:r>
          </a:p>
          <a:p>
            <a:pPr algn="l" eaLnBrk="0" fontAlgn="base" hangingPunct="0">
              <a:lnSpc>
                <a:spcPct val="100000"/>
              </a:lnSpc>
              <a:spcAft>
                <a:spcPct val="0"/>
              </a:spcAft>
            </a:pPr>
            <a:r>
              <a:rPr lang="en-US" sz="2400" b="1" dirty="0">
                <a:solidFill>
                  <a:schemeClr val="bg1"/>
                </a:solidFill>
                <a:latin typeface="Arial Black" panose="020B0A04020102020204" pitchFamily="34" charset="0"/>
              </a:rPr>
              <a:t>Compute refers to the processing power needed to </a:t>
            </a:r>
            <a:r>
              <a:rPr lang="en-US" sz="2400" b="1" dirty="0">
                <a:solidFill>
                  <a:schemeClr val="accent2"/>
                </a:solidFill>
                <a:latin typeface="Arial Black" panose="020B0A04020102020204" pitchFamily="34" charset="0"/>
              </a:rPr>
              <a:t>run applications, execute tasks</a:t>
            </a:r>
            <a:r>
              <a:rPr lang="en-US" sz="2400" b="1" dirty="0">
                <a:solidFill>
                  <a:schemeClr val="bg1"/>
                </a:solidFill>
                <a:latin typeface="Arial Black" panose="020B0A04020102020204" pitchFamily="34" charset="0"/>
              </a:rPr>
              <a:t>, and </a:t>
            </a:r>
            <a:r>
              <a:rPr lang="en-US" sz="2400" b="1" dirty="0">
                <a:solidFill>
                  <a:schemeClr val="accent2"/>
                </a:solidFill>
                <a:latin typeface="Arial Black" panose="020B0A04020102020204" pitchFamily="34" charset="0"/>
              </a:rPr>
              <a:t>handle workloads.</a:t>
            </a:r>
          </a:p>
          <a:p>
            <a:pPr algn="l" eaLnBrk="0" fontAlgn="base" hangingPunct="0">
              <a:lnSpc>
                <a:spcPct val="100000"/>
              </a:lnSpc>
              <a:spcAft>
                <a:spcPct val="0"/>
              </a:spcAft>
            </a:pPr>
            <a:endParaRPr lang="en-US" sz="2400" b="1" dirty="0">
              <a:solidFill>
                <a:schemeClr val="accent2"/>
              </a:solidFill>
              <a:latin typeface="Arial Black" panose="020B0A04020102020204" pitchFamily="34" charset="0"/>
            </a:endParaRPr>
          </a:p>
          <a:p>
            <a:pPr algn="l" eaLnBrk="0" fontAlgn="base" hangingPunct="0">
              <a:lnSpc>
                <a:spcPct val="100000"/>
              </a:lnSpc>
              <a:spcAft>
                <a:spcPct val="0"/>
              </a:spcAft>
            </a:pPr>
            <a:r>
              <a:rPr lang="en-US" sz="2400" b="1" dirty="0">
                <a:solidFill>
                  <a:schemeClr val="bg1"/>
                </a:solidFill>
                <a:latin typeface="Arial Black" panose="020B0A04020102020204" pitchFamily="34" charset="0"/>
              </a:rPr>
              <a:t>Types of Compute </a:t>
            </a:r>
          </a:p>
          <a:p>
            <a:pPr marL="457200" indent="-457200" algn="l" eaLnBrk="0" fontAlgn="base" hangingPunct="0">
              <a:lnSpc>
                <a:spcPct val="100000"/>
              </a:lnSpc>
              <a:spcAft>
                <a:spcPct val="0"/>
              </a:spcAft>
              <a:buAutoNum type="arabicPeriod"/>
            </a:pPr>
            <a:r>
              <a:rPr lang="en-US" sz="2400" b="1" dirty="0">
                <a:solidFill>
                  <a:schemeClr val="accent2"/>
                </a:solidFill>
                <a:latin typeface="Arial Black" panose="020B0A04020102020204" pitchFamily="34" charset="0"/>
              </a:rPr>
              <a:t>Virtual Machines (VMs): </a:t>
            </a:r>
            <a:r>
              <a:rPr lang="en-US" sz="2400" b="1" dirty="0">
                <a:solidFill>
                  <a:schemeClr val="bg1"/>
                </a:solidFill>
                <a:latin typeface="Arial Black" panose="020B0A04020102020204" pitchFamily="34" charset="0"/>
              </a:rPr>
              <a:t>Like Amazon </a:t>
            </a:r>
            <a:r>
              <a:rPr lang="en-US" sz="2400" b="1" dirty="0">
                <a:solidFill>
                  <a:schemeClr val="accent2"/>
                </a:solidFill>
                <a:latin typeface="Arial Black" panose="020B0A04020102020204" pitchFamily="34" charset="0"/>
              </a:rPr>
              <a:t>EC2 </a:t>
            </a:r>
            <a:r>
              <a:rPr lang="en-US" sz="2400" b="1" dirty="0">
                <a:solidFill>
                  <a:schemeClr val="bg1"/>
                </a:solidFill>
                <a:latin typeface="Arial Black" panose="020B0A04020102020204" pitchFamily="34" charset="0"/>
              </a:rPr>
              <a:t>instances, provide customizable compute capacity.</a:t>
            </a:r>
          </a:p>
          <a:p>
            <a:pPr marL="457200" indent="-457200" algn="l" eaLnBrk="0" fontAlgn="base" hangingPunct="0">
              <a:lnSpc>
                <a:spcPct val="100000"/>
              </a:lnSpc>
              <a:spcAft>
                <a:spcPct val="0"/>
              </a:spcAft>
              <a:buAutoNum type="arabicPeriod"/>
            </a:pPr>
            <a:r>
              <a:rPr lang="en-US" sz="2400" b="1" dirty="0">
                <a:solidFill>
                  <a:schemeClr val="accent2"/>
                </a:solidFill>
                <a:latin typeface="Arial Black" panose="020B0A04020102020204" pitchFamily="34" charset="0"/>
              </a:rPr>
              <a:t>Serverless Compute</a:t>
            </a:r>
            <a:r>
              <a:rPr lang="en-US" sz="2400" b="1" dirty="0">
                <a:solidFill>
                  <a:schemeClr val="bg1"/>
                </a:solidFill>
                <a:latin typeface="Arial Black" panose="020B0A04020102020204" pitchFamily="34" charset="0"/>
              </a:rPr>
              <a:t>: Like </a:t>
            </a:r>
            <a:r>
              <a:rPr lang="en-US" sz="2400" b="1" dirty="0">
                <a:solidFill>
                  <a:schemeClr val="accent2"/>
                </a:solidFill>
                <a:latin typeface="Arial Black" panose="020B0A04020102020204" pitchFamily="34" charset="0"/>
              </a:rPr>
              <a:t>AWS Lambda</a:t>
            </a:r>
            <a:r>
              <a:rPr lang="en-US" sz="2400" b="1" dirty="0">
                <a:solidFill>
                  <a:schemeClr val="bg1"/>
                </a:solidFill>
                <a:latin typeface="Arial Black" panose="020B0A04020102020204" pitchFamily="34" charset="0"/>
              </a:rPr>
              <a:t>, automatically manages the compute resources required for code execution.</a:t>
            </a:r>
          </a:p>
          <a:p>
            <a:pPr marL="457200" indent="-457200" algn="l" eaLnBrk="0" fontAlgn="base" hangingPunct="0">
              <a:lnSpc>
                <a:spcPct val="100000"/>
              </a:lnSpc>
              <a:spcAft>
                <a:spcPct val="0"/>
              </a:spcAft>
              <a:buAutoNum type="arabicPeriod"/>
            </a:pPr>
            <a:r>
              <a:rPr lang="en-US" sz="2400" b="1" dirty="0">
                <a:solidFill>
                  <a:schemeClr val="accent2"/>
                </a:solidFill>
                <a:latin typeface="Arial Black" panose="020B0A04020102020204" pitchFamily="34" charset="0"/>
              </a:rPr>
              <a:t>Containerized Compute</a:t>
            </a:r>
            <a:r>
              <a:rPr lang="en-US" sz="2400" b="1" dirty="0">
                <a:solidFill>
                  <a:schemeClr val="bg1"/>
                </a:solidFill>
                <a:latin typeface="Arial Black" panose="020B0A04020102020204" pitchFamily="34" charset="0"/>
              </a:rPr>
              <a:t>: Like Amazon </a:t>
            </a:r>
            <a:r>
              <a:rPr lang="en-US" sz="2400" b="1" dirty="0">
                <a:solidFill>
                  <a:schemeClr val="accent2"/>
                </a:solidFill>
                <a:latin typeface="Arial Black" panose="020B0A04020102020204" pitchFamily="34" charset="0"/>
              </a:rPr>
              <a:t>ECS </a:t>
            </a:r>
            <a:r>
              <a:rPr lang="en-US" sz="2400" b="1" dirty="0">
                <a:solidFill>
                  <a:schemeClr val="bg1"/>
                </a:solidFill>
                <a:latin typeface="Arial Black" panose="020B0A04020102020204" pitchFamily="34" charset="0"/>
              </a:rPr>
              <a:t>and </a:t>
            </a:r>
            <a:r>
              <a:rPr lang="en-US" sz="2400" b="1" dirty="0">
                <a:solidFill>
                  <a:schemeClr val="accent2"/>
                </a:solidFill>
                <a:latin typeface="Arial Black" panose="020B0A04020102020204" pitchFamily="34" charset="0"/>
              </a:rPr>
              <a:t>AWS </a:t>
            </a:r>
            <a:r>
              <a:rPr lang="en-US" sz="2400" b="1" dirty="0" err="1">
                <a:solidFill>
                  <a:schemeClr val="accent2"/>
                </a:solidFill>
                <a:latin typeface="Arial Black" panose="020B0A04020102020204" pitchFamily="34" charset="0"/>
              </a:rPr>
              <a:t>Fargate</a:t>
            </a:r>
            <a:r>
              <a:rPr lang="en-US" sz="2400" b="1" dirty="0">
                <a:solidFill>
                  <a:schemeClr val="bg1"/>
                </a:solidFill>
                <a:latin typeface="Arial Black" panose="020B0A04020102020204" pitchFamily="34" charset="0"/>
              </a:rPr>
              <a:t>, provides scalable and efficient compute for containerized applications.</a:t>
            </a:r>
            <a:endParaRPr lang="en-US" altLang="en-US" sz="2400" b="1" dirty="0">
              <a:solidFill>
                <a:schemeClr val="bg1"/>
              </a:solidFill>
              <a:latin typeface="Arial Black" panose="020B0A04020102020204" pitchFamily="34" charset="0"/>
            </a:endParaRPr>
          </a:p>
        </p:txBody>
      </p:sp>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7779" y="410597"/>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49686" y="-4178366"/>
            <a:ext cx="4762500" cy="4762500"/>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0278" y="-2200508"/>
            <a:ext cx="2543175" cy="1714500"/>
          </a:xfrm>
          <a:prstGeom prst="rect">
            <a:avLst/>
          </a:prstGeom>
        </p:spPr>
      </p:pic>
      <p:pic>
        <p:nvPicPr>
          <p:cNvPr id="20" name="Image 2" descr="preencoded.png">
            <a:extLst>
              <a:ext uri="{FF2B5EF4-FFF2-40B4-BE49-F238E27FC236}">
                <a16:creationId xmlns:a16="http://schemas.microsoft.com/office/drawing/2014/main" id="{7F5991A5-FE76-C6D9-EF76-300252905F2B}"/>
              </a:ext>
            </a:extLst>
          </p:cNvPr>
          <p:cNvPicPr>
            <a:picLocks noChangeAspect="1"/>
          </p:cNvPicPr>
          <p:nvPr/>
        </p:nvPicPr>
        <p:blipFill>
          <a:blip r:embed="rId10"/>
          <a:stretch>
            <a:fillRect/>
          </a:stretch>
        </p:blipFill>
        <p:spPr>
          <a:xfrm>
            <a:off x="12538622" y="-4920247"/>
            <a:ext cx="4919186" cy="3074551"/>
          </a:xfrm>
          <a:prstGeom prst="rect">
            <a:avLst/>
          </a:prstGeom>
        </p:spPr>
      </p:pic>
      <p:sp>
        <p:nvSpPr>
          <p:cNvPr id="21" name="Text 1">
            <a:extLst>
              <a:ext uri="{FF2B5EF4-FFF2-40B4-BE49-F238E27FC236}">
                <a16:creationId xmlns:a16="http://schemas.microsoft.com/office/drawing/2014/main" id="{C8F83393-5879-0F86-3A20-0EC657B9A8DB}"/>
              </a:ext>
            </a:extLst>
          </p:cNvPr>
          <p:cNvSpPr/>
          <p:nvPr/>
        </p:nvSpPr>
        <p:spPr>
          <a:xfrm>
            <a:off x="181623" y="7830017"/>
            <a:ext cx="7556421" cy="2934653"/>
          </a:xfrm>
          <a:prstGeom prst="rect">
            <a:avLst/>
          </a:prstGeom>
          <a:noFill/>
          <a:ln/>
        </p:spPr>
        <p:txBody>
          <a:bodyPr wrap="square" rtlCol="0" anchor="t"/>
          <a:lstStyle/>
          <a:p>
            <a:pPr marL="0" indent="0">
              <a:lnSpc>
                <a:spcPts val="7702"/>
              </a:lnSpc>
              <a:buNone/>
            </a:pPr>
            <a:r>
              <a:rPr lang="en-US" sz="6162" dirty="0">
                <a:solidFill>
                  <a:srgbClr val="AE8625"/>
                </a:solidFill>
                <a:latin typeface="Prata" pitchFamily="34" charset="0"/>
                <a:ea typeface="Prata" pitchFamily="34" charset="-122"/>
                <a:cs typeface="Prata" pitchFamily="34" charset="-120"/>
              </a:rPr>
              <a:t>Introduction to AWS Compute Services</a:t>
            </a:r>
            <a:endParaRPr lang="en-US" sz="6162" dirty="0"/>
          </a:p>
        </p:txBody>
      </p:sp>
      <p:sp>
        <p:nvSpPr>
          <p:cNvPr id="22" name="Text 2">
            <a:extLst>
              <a:ext uri="{FF2B5EF4-FFF2-40B4-BE49-F238E27FC236}">
                <a16:creationId xmlns:a16="http://schemas.microsoft.com/office/drawing/2014/main" id="{D1218B12-C4D9-9DE7-AA09-49B377E2D957}"/>
              </a:ext>
            </a:extLst>
          </p:cNvPr>
          <p:cNvSpPr/>
          <p:nvPr/>
        </p:nvSpPr>
        <p:spPr>
          <a:xfrm>
            <a:off x="181623" y="11104831"/>
            <a:ext cx="7556421" cy="1088708"/>
          </a:xfrm>
          <a:prstGeom prst="rect">
            <a:avLst/>
          </a:prstGeom>
          <a:noFill/>
          <a:ln/>
        </p:spPr>
        <p:txBody>
          <a:bodyPr wrap="square" rtlCol="0" anchor="t"/>
          <a:lstStyle/>
          <a:p>
            <a:pPr marL="0" indent="0">
              <a:lnSpc>
                <a:spcPts val="2858"/>
              </a:lnSpc>
              <a:buNone/>
            </a:pPr>
            <a:r>
              <a:rPr lang="en-US" sz="1786" dirty="0">
                <a:solidFill>
                  <a:srgbClr val="CFCBBF"/>
                </a:solidFill>
                <a:latin typeface="Raleway" pitchFamily="34" charset="0"/>
                <a:ea typeface="Raleway" pitchFamily="34" charset="-122"/>
                <a:cs typeface="Raleway" pitchFamily="34" charset="-120"/>
              </a:rPr>
              <a:t>AWS offers a suite of compute services that cater to a wide range of applications and workloads. These services enable developers to provision and manage computing resources in the cloud with ease.</a:t>
            </a:r>
            <a:endParaRPr lang="en-US" sz="1786" dirty="0"/>
          </a:p>
        </p:txBody>
      </p:sp>
      <p:sp>
        <p:nvSpPr>
          <p:cNvPr id="24" name="TextBox 23">
            <a:extLst>
              <a:ext uri="{FF2B5EF4-FFF2-40B4-BE49-F238E27FC236}">
                <a16:creationId xmlns:a16="http://schemas.microsoft.com/office/drawing/2014/main" id="{32C07341-EFF9-FFE9-CA7B-8DF1BC8F4C9D}"/>
              </a:ext>
            </a:extLst>
          </p:cNvPr>
          <p:cNvSpPr txBox="1"/>
          <p:nvPr/>
        </p:nvSpPr>
        <p:spPr>
          <a:xfrm>
            <a:off x="181623" y="5929084"/>
            <a:ext cx="4050983" cy="400110"/>
          </a:xfrm>
          <a:prstGeom prst="rect">
            <a:avLst/>
          </a:prstGeom>
          <a:noFill/>
        </p:spPr>
        <p:txBody>
          <a:bodyPr wrap="square">
            <a:spAutoFit/>
          </a:bodyPr>
          <a:lstStyle/>
          <a:p>
            <a:r>
              <a:rPr lang="en-US" sz="2000" dirty="0">
                <a:solidFill>
                  <a:schemeClr val="accent2"/>
                </a:solidFill>
                <a:latin typeface="Arial Black" panose="020B0A04020102020204" pitchFamily="34" charset="0"/>
              </a:rPr>
              <a:t>Trainer : Mr. Lavish Arora</a:t>
            </a:r>
          </a:p>
        </p:txBody>
      </p:sp>
      <p:sp>
        <p:nvSpPr>
          <p:cNvPr id="25" name="Title 1">
            <a:extLst>
              <a:ext uri="{FF2B5EF4-FFF2-40B4-BE49-F238E27FC236}">
                <a16:creationId xmlns:a16="http://schemas.microsoft.com/office/drawing/2014/main" id="{A66F31B1-CFC7-A358-40C2-A74F3CC73D3B}"/>
              </a:ext>
            </a:extLst>
          </p:cNvPr>
          <p:cNvSpPr txBox="1">
            <a:spLocks/>
          </p:cNvSpPr>
          <p:nvPr/>
        </p:nvSpPr>
        <p:spPr>
          <a:xfrm>
            <a:off x="4523250" y="170846"/>
            <a:ext cx="2355379" cy="606142"/>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rPr>
              <a:t>Team No</a:t>
            </a:r>
            <a:r>
              <a:rPr lang="en-US" dirty="0">
                <a:solidFill>
                  <a:schemeClr val="accent2"/>
                </a:solidFill>
              </a:rPr>
              <a:t> </a:t>
            </a:r>
            <a:r>
              <a:rPr lang="en-US" b="1" dirty="0">
                <a:solidFill>
                  <a:schemeClr val="accent2"/>
                </a:solidFill>
              </a:rPr>
              <a:t>1</a:t>
            </a:r>
            <a:endParaRPr lang="en-IN" b="1" dirty="0">
              <a:solidFill>
                <a:schemeClr val="accent2"/>
              </a:solidFill>
            </a:endParaRPr>
          </a:p>
        </p:txBody>
      </p:sp>
    </p:spTree>
    <p:extLst>
      <p:ext uri="{BB962C8B-B14F-4D97-AF65-F5344CB8AC3E}">
        <p14:creationId xmlns:p14="http://schemas.microsoft.com/office/powerpoint/2010/main" val="214374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8" name="Content Placeholder 2">
            <a:extLst>
              <a:ext uri="{FF2B5EF4-FFF2-40B4-BE49-F238E27FC236}">
                <a16:creationId xmlns:a16="http://schemas.microsoft.com/office/drawing/2014/main" id="{CDD7F98E-17A3-393F-E275-A6507CAC2D81}"/>
              </a:ext>
            </a:extLst>
          </p:cNvPr>
          <p:cNvSpPr txBox="1">
            <a:spLocks/>
          </p:cNvSpPr>
          <p:nvPr/>
        </p:nvSpPr>
        <p:spPr>
          <a:xfrm>
            <a:off x="-161019" y="-4512584"/>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bg1"/>
              </a:solidFill>
              <a:latin typeface="Arial Black" panose="020B0A04020102020204" pitchFamily="34" charset="0"/>
            </a:endParaRPr>
          </a:p>
        </p:txBody>
      </p:sp>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4"/>
          <a:stretch>
            <a:fillRect/>
          </a:stretch>
        </p:blipFill>
        <p:spPr>
          <a:xfrm>
            <a:off x="13542477" y="844840"/>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13685454" y="1079096"/>
            <a:ext cx="7556421" cy="2934653"/>
          </a:xfrm>
          <a:prstGeom prst="rect">
            <a:avLst/>
          </a:prstGeom>
          <a:noFill/>
          <a:ln/>
        </p:spPr>
        <p:txBody>
          <a:bodyPr wrap="square" rtlCol="0" anchor="t"/>
          <a:lstStyle/>
          <a:p>
            <a:pPr marL="0" indent="0">
              <a:lnSpc>
                <a:spcPts val="7702"/>
              </a:lnSpc>
              <a:buNone/>
            </a:pPr>
            <a:r>
              <a:rPr lang="en-US" sz="6162" kern="0" spc="-185" dirty="0">
                <a:solidFill>
                  <a:schemeClr val="accent2"/>
                </a:solidFill>
                <a:latin typeface="Roboto Mono" pitchFamily="34" charset="0"/>
                <a:ea typeface="Roboto Mono" pitchFamily="34" charset="-122"/>
                <a:cs typeface="Roboto Mono" pitchFamily="34" charset="-120"/>
              </a:rPr>
              <a:t>Comparison of AWS Compute Services</a:t>
            </a:r>
            <a:endParaRPr lang="en-US" sz="6162" dirty="0">
              <a:solidFill>
                <a:schemeClr val="accent2"/>
              </a:solidFill>
            </a:endParaRPr>
          </a:p>
        </p:txBody>
      </p:sp>
      <p:sp>
        <p:nvSpPr>
          <p:cNvPr id="35" name="Text 3">
            <a:extLst>
              <a:ext uri="{FF2B5EF4-FFF2-40B4-BE49-F238E27FC236}">
                <a16:creationId xmlns:a16="http://schemas.microsoft.com/office/drawing/2014/main" id="{688E20C3-F3ED-9635-6D2A-3F6C37AF7AE4}"/>
              </a:ext>
            </a:extLst>
          </p:cNvPr>
          <p:cNvSpPr/>
          <p:nvPr/>
        </p:nvSpPr>
        <p:spPr>
          <a:xfrm>
            <a:off x="269034" y="391995"/>
            <a:ext cx="11249509" cy="6291654"/>
          </a:xfrm>
          <a:prstGeom prst="rect">
            <a:avLst/>
          </a:prstGeom>
          <a:noFill/>
          <a:ln/>
        </p:spPr>
        <p:txBody>
          <a:bodyPr wrap="square" rtlCol="0" anchor="t"/>
          <a:lstStyle/>
          <a:p>
            <a:endParaRPr lang="en-US" sz="2000" b="1"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Airbus (EC2):</a:t>
            </a:r>
            <a:endParaRPr lang="en-US" sz="2000" dirty="0">
              <a:solidFill>
                <a:schemeClr val="accent2"/>
              </a:solidFill>
              <a:latin typeface="Arial Black" panose="020B0A04020102020204" pitchFamily="34" charset="0"/>
            </a:endParaRP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Airbus utilizes EC2 instances for maintaining flexibility and 	exerting control over their infrastructure.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They benefit from customizable configurations that cater to their diverse application needs, ensuring they can tailor their environment precisely to their operational requirements.</a:t>
            </a:r>
          </a:p>
          <a:p>
            <a:endParaRPr lang="en-US" sz="2000"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Netflix (Lambda):</a:t>
            </a: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Netflix employs AWS Lambda extensively for executing event-driven tasks and supporting their microservices architecture.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Lambda provides scalability that aligns with variable demand </a:t>
            </a:r>
          </a:p>
          <a:p>
            <a:r>
              <a:rPr lang="en-US" sz="2000" dirty="0">
                <a:solidFill>
                  <a:schemeClr val="bg1"/>
                </a:solidFill>
                <a:latin typeface="Arial Black" panose="020B0A04020102020204" pitchFamily="34" charset="0"/>
              </a:rPr>
              <a:t>patterns, ensures cost-effectiveness by charging only for compute time used, and reduces operational overhead by managing the infrastructure automatically, allowing Netflix to focus more on application logic </a:t>
            </a:r>
          </a:p>
          <a:p>
            <a:r>
              <a:rPr lang="en-US" sz="2000" dirty="0">
                <a:solidFill>
                  <a:schemeClr val="bg1"/>
                </a:solidFill>
                <a:latin typeface="Arial Black" panose="020B0A04020102020204" pitchFamily="34" charset="0"/>
              </a:rPr>
              <a:t>and less on server management.</a:t>
            </a:r>
          </a:p>
        </p:txBody>
      </p:sp>
      <p:sp>
        <p:nvSpPr>
          <p:cNvPr id="3" name="Text 2">
            <a:extLst>
              <a:ext uri="{FF2B5EF4-FFF2-40B4-BE49-F238E27FC236}">
                <a16:creationId xmlns:a16="http://schemas.microsoft.com/office/drawing/2014/main" id="{8168ACC3-9F31-1BB8-F74B-A60E1A4AEACA}"/>
              </a:ext>
            </a:extLst>
          </p:cNvPr>
          <p:cNvSpPr/>
          <p:nvPr/>
        </p:nvSpPr>
        <p:spPr>
          <a:xfrm>
            <a:off x="-161019" y="-2158697"/>
            <a:ext cx="13042821" cy="1417558"/>
          </a:xfrm>
          <a:prstGeom prst="rect">
            <a:avLst/>
          </a:prstGeom>
          <a:noFill/>
          <a:ln/>
        </p:spPr>
        <p:txBody>
          <a:bodyPr wrap="square" rtlCol="0" anchor="t"/>
          <a:lstStyle/>
          <a:p>
            <a:pPr marL="0" indent="0">
              <a:lnSpc>
                <a:spcPts val="5581"/>
              </a:lnSpc>
              <a:buNone/>
            </a:pPr>
            <a:r>
              <a:rPr lang="en-US" sz="4465" kern="0" spc="-134" dirty="0">
                <a:solidFill>
                  <a:schemeClr val="accent2"/>
                </a:solidFill>
                <a:latin typeface="Roboto Mono" pitchFamily="34" charset="0"/>
                <a:ea typeface="Roboto Mono" pitchFamily="34" charset="-122"/>
                <a:cs typeface="Roboto Mono" pitchFamily="34" charset="-120"/>
              </a:rPr>
              <a:t>Best Practices and Security Considerations</a:t>
            </a:r>
            <a:endParaRPr lang="en-US" sz="4465" dirty="0">
              <a:solidFill>
                <a:schemeClr val="accent2"/>
              </a:solidFill>
            </a:endParaRPr>
          </a:p>
        </p:txBody>
      </p:sp>
      <p:sp>
        <p:nvSpPr>
          <p:cNvPr id="14" name="Text 3">
            <a:extLst>
              <a:ext uri="{FF2B5EF4-FFF2-40B4-BE49-F238E27FC236}">
                <a16:creationId xmlns:a16="http://schemas.microsoft.com/office/drawing/2014/main" id="{31AB7F45-7B02-2316-20F6-9D306108F424}"/>
              </a:ext>
            </a:extLst>
          </p:cNvPr>
          <p:cNvSpPr/>
          <p:nvPr/>
        </p:nvSpPr>
        <p:spPr>
          <a:xfrm>
            <a:off x="14921896" y="3165833"/>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Security Groups</a:t>
            </a:r>
            <a:endParaRPr lang="en-US" sz="2233" dirty="0">
              <a:solidFill>
                <a:schemeClr val="accent2"/>
              </a:solidFill>
            </a:endParaRPr>
          </a:p>
        </p:txBody>
      </p:sp>
      <p:sp>
        <p:nvSpPr>
          <p:cNvPr id="15" name="Text 4">
            <a:extLst>
              <a:ext uri="{FF2B5EF4-FFF2-40B4-BE49-F238E27FC236}">
                <a16:creationId xmlns:a16="http://schemas.microsoft.com/office/drawing/2014/main" id="{A03FF78B-F19A-C292-072A-2F172F636993}"/>
              </a:ext>
            </a:extLst>
          </p:cNvPr>
          <p:cNvSpPr/>
          <p:nvPr/>
        </p:nvSpPr>
        <p:spPr>
          <a:xfrm>
            <a:off x="14921896" y="3746977"/>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Restrict inbound and outbound traffic based on IP addresses, ports, and protocols. Configure security groups to control access to your instances.</a:t>
            </a:r>
            <a:endParaRPr lang="en-US" sz="1786" dirty="0"/>
          </a:p>
        </p:txBody>
      </p:sp>
      <p:sp>
        <p:nvSpPr>
          <p:cNvPr id="33" name="Text 5">
            <a:extLst>
              <a:ext uri="{FF2B5EF4-FFF2-40B4-BE49-F238E27FC236}">
                <a16:creationId xmlns:a16="http://schemas.microsoft.com/office/drawing/2014/main" id="{F73DAC2E-3214-7312-CA37-2813350AF8BA}"/>
              </a:ext>
            </a:extLst>
          </p:cNvPr>
          <p:cNvSpPr/>
          <p:nvPr/>
        </p:nvSpPr>
        <p:spPr>
          <a:xfrm>
            <a:off x="14332126" y="3089638"/>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IAM Roles</a:t>
            </a:r>
            <a:endParaRPr lang="en-US" sz="2233" dirty="0">
              <a:solidFill>
                <a:schemeClr val="accent2"/>
              </a:solidFill>
            </a:endParaRPr>
          </a:p>
        </p:txBody>
      </p:sp>
      <p:sp>
        <p:nvSpPr>
          <p:cNvPr id="36" name="Text 6">
            <a:extLst>
              <a:ext uri="{FF2B5EF4-FFF2-40B4-BE49-F238E27FC236}">
                <a16:creationId xmlns:a16="http://schemas.microsoft.com/office/drawing/2014/main" id="{B9C4069A-451A-C256-5FFF-5A36F463AB87}"/>
              </a:ext>
            </a:extLst>
          </p:cNvPr>
          <p:cNvSpPr/>
          <p:nvPr/>
        </p:nvSpPr>
        <p:spPr>
          <a:xfrm>
            <a:off x="14332126" y="36060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Assign specific permissions to users and instances for access control. Avoid using root credentials and follow the principle of least privilege.</a:t>
            </a:r>
            <a:endParaRPr lang="en-US" sz="1786" dirty="0"/>
          </a:p>
        </p:txBody>
      </p:sp>
      <p:sp>
        <p:nvSpPr>
          <p:cNvPr id="37" name="Text 7">
            <a:extLst>
              <a:ext uri="{FF2B5EF4-FFF2-40B4-BE49-F238E27FC236}">
                <a16:creationId xmlns:a16="http://schemas.microsoft.com/office/drawing/2014/main" id="{D60C9E51-3094-80E8-D824-2472772870E3}"/>
              </a:ext>
            </a:extLst>
          </p:cNvPr>
          <p:cNvSpPr/>
          <p:nvPr/>
        </p:nvSpPr>
        <p:spPr>
          <a:xfrm>
            <a:off x="13685454" y="3074670"/>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Encryption</a:t>
            </a:r>
            <a:endParaRPr lang="en-US" sz="2233" dirty="0">
              <a:solidFill>
                <a:schemeClr val="accent2"/>
              </a:solidFill>
            </a:endParaRPr>
          </a:p>
        </p:txBody>
      </p:sp>
      <p:sp>
        <p:nvSpPr>
          <p:cNvPr id="38" name="Text 8">
            <a:extLst>
              <a:ext uri="{FF2B5EF4-FFF2-40B4-BE49-F238E27FC236}">
                <a16:creationId xmlns:a16="http://schemas.microsoft.com/office/drawing/2014/main" id="{4C70C799-B8A0-63CE-723B-B7E46BFFEC22}"/>
              </a:ext>
            </a:extLst>
          </p:cNvPr>
          <p:cNvSpPr/>
          <p:nvPr/>
        </p:nvSpPr>
        <p:spPr>
          <a:xfrm>
            <a:off x="15710580" y="34625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Encrypt data at rest and in transit using AWS Key Management Service (KMS) and TLS/SSL protocols for secure communication.</a:t>
            </a:r>
            <a:endParaRPr lang="en-US" sz="1786" dirty="0"/>
          </a:p>
        </p:txBody>
      </p:sp>
      <p:pic>
        <p:nvPicPr>
          <p:cNvPr id="40" name="Picture 39">
            <a:extLst>
              <a:ext uri="{FF2B5EF4-FFF2-40B4-BE49-F238E27FC236}">
                <a16:creationId xmlns:a16="http://schemas.microsoft.com/office/drawing/2014/main" id="{16972A37-A158-BB0B-61A4-2A9C85F80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1389" y="97080"/>
            <a:ext cx="3048000" cy="1714500"/>
          </a:xfrm>
          <a:prstGeom prst="rect">
            <a:avLst/>
          </a:prstGeom>
        </p:spPr>
      </p:pic>
      <p:pic>
        <p:nvPicPr>
          <p:cNvPr id="42" name="Picture 41">
            <a:extLst>
              <a:ext uri="{FF2B5EF4-FFF2-40B4-BE49-F238E27FC236}">
                <a16:creationId xmlns:a16="http://schemas.microsoft.com/office/drawing/2014/main" id="{EBCADDE8-4EDF-4E46-28C9-41B7FBD04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105" y="4004849"/>
            <a:ext cx="5358928" cy="3014397"/>
          </a:xfrm>
          <a:prstGeom prst="rect">
            <a:avLst/>
          </a:prstGeom>
        </p:spPr>
      </p:pic>
      <p:sp>
        <p:nvSpPr>
          <p:cNvPr id="44" name="Text 2">
            <a:extLst>
              <a:ext uri="{FF2B5EF4-FFF2-40B4-BE49-F238E27FC236}">
                <a16:creationId xmlns:a16="http://schemas.microsoft.com/office/drawing/2014/main" id="{AE22C685-99F3-6999-E052-96CA5BE45036}"/>
              </a:ext>
            </a:extLst>
          </p:cNvPr>
          <p:cNvSpPr/>
          <p:nvPr/>
        </p:nvSpPr>
        <p:spPr>
          <a:xfrm>
            <a:off x="74549" y="51588"/>
            <a:ext cx="8367173" cy="645697"/>
          </a:xfrm>
          <a:prstGeom prst="rect">
            <a:avLst/>
          </a:prstGeom>
          <a:noFill/>
          <a:ln/>
        </p:spPr>
        <p:txBody>
          <a:bodyPr wrap="none" rtlCol="0" anchor="t"/>
          <a:lstStyle/>
          <a:p>
            <a:pPr marL="0" indent="0">
              <a:lnSpc>
                <a:spcPts val="5087"/>
              </a:lnSpc>
              <a:buNone/>
            </a:pPr>
            <a:r>
              <a:rPr lang="en-US" sz="4069" kern="0" spc="-122" dirty="0">
                <a:solidFill>
                  <a:schemeClr val="accent4"/>
                </a:solidFill>
                <a:latin typeface="Roboto Mono" pitchFamily="34" charset="0"/>
                <a:ea typeface="Roboto Mono" pitchFamily="34" charset="-122"/>
                <a:cs typeface="Roboto Mono" pitchFamily="34" charset="-120"/>
              </a:rPr>
              <a:t>Case Studies and Future Trends</a:t>
            </a:r>
            <a:endParaRPr lang="en-US" sz="4069" dirty="0">
              <a:solidFill>
                <a:schemeClr val="accent4"/>
              </a:solidFill>
            </a:endParaRPr>
          </a:p>
        </p:txBody>
      </p:sp>
      <p:sp>
        <p:nvSpPr>
          <p:cNvPr id="6" name="Title 1">
            <a:extLst>
              <a:ext uri="{FF2B5EF4-FFF2-40B4-BE49-F238E27FC236}">
                <a16:creationId xmlns:a16="http://schemas.microsoft.com/office/drawing/2014/main" id="{29229657-11FF-1B78-1A0A-1E07B952BA57}"/>
              </a:ext>
            </a:extLst>
          </p:cNvPr>
          <p:cNvSpPr txBox="1">
            <a:spLocks/>
          </p:cNvSpPr>
          <p:nvPr/>
        </p:nvSpPr>
        <p:spPr>
          <a:xfrm>
            <a:off x="-12273025" y="5057670"/>
            <a:ext cx="11128513" cy="63610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2"/>
                </a:solidFill>
              </a:rPr>
              <a:t>Title:</a:t>
            </a:r>
            <a:r>
              <a:rPr lang="en-US" sz="3200" dirty="0">
                <a:solidFill>
                  <a:schemeClr val="accent2"/>
                </a:solidFill>
              </a:rPr>
              <a:t> </a:t>
            </a:r>
            <a:r>
              <a:rPr lang="en-US" sz="3200" dirty="0">
                <a:solidFill>
                  <a:schemeClr val="bg2"/>
                </a:solidFill>
              </a:rPr>
              <a:t>Hosting Applications and Websites for a Service-Based Business</a:t>
            </a:r>
            <a:endParaRPr lang="en-IN" sz="3200" dirty="0">
              <a:solidFill>
                <a:schemeClr val="bg2"/>
              </a:solidFill>
            </a:endParaRPr>
          </a:p>
        </p:txBody>
      </p:sp>
      <p:sp>
        <p:nvSpPr>
          <p:cNvPr id="9" name="Content Placeholder 2">
            <a:extLst>
              <a:ext uri="{FF2B5EF4-FFF2-40B4-BE49-F238E27FC236}">
                <a16:creationId xmlns:a16="http://schemas.microsoft.com/office/drawing/2014/main" id="{34B339C2-F0EC-BDD7-B8C3-BBC15F730CB3}"/>
              </a:ext>
            </a:extLst>
          </p:cNvPr>
          <p:cNvSpPr txBox="1">
            <a:spLocks/>
          </p:cNvSpPr>
          <p:nvPr/>
        </p:nvSpPr>
        <p:spPr>
          <a:xfrm>
            <a:off x="-12273025" y="6367646"/>
            <a:ext cx="7759148" cy="21897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solidFill>
              </a:rPr>
              <a:t>This case study explores the challenges of hosting applications and websites for a service-based business with two branches in different locations. This presentation will highlight the complexities and potential solutions for ensuring seamless operation and data synchronization across multiple sites.</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IN" dirty="0"/>
          </a:p>
        </p:txBody>
      </p:sp>
      <p:pic>
        <p:nvPicPr>
          <p:cNvPr id="11" name="Picture 10">
            <a:extLst>
              <a:ext uri="{FF2B5EF4-FFF2-40B4-BE49-F238E27FC236}">
                <a16:creationId xmlns:a16="http://schemas.microsoft.com/office/drawing/2014/main" id="{652C0AC3-3C7B-8E8E-A2D2-349AA388C0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119877">
            <a:off x="-6299895" y="6225484"/>
            <a:ext cx="7034079" cy="4179198"/>
          </a:xfrm>
          <a:prstGeom prst="rect">
            <a:avLst/>
          </a:prstGeom>
        </p:spPr>
      </p:pic>
      <p:sp>
        <p:nvSpPr>
          <p:cNvPr id="12" name="Title 1">
            <a:extLst>
              <a:ext uri="{FF2B5EF4-FFF2-40B4-BE49-F238E27FC236}">
                <a16:creationId xmlns:a16="http://schemas.microsoft.com/office/drawing/2014/main" id="{F9E28DFE-2781-EECB-9655-FB0379378E2A}"/>
              </a:ext>
            </a:extLst>
          </p:cNvPr>
          <p:cNvSpPr txBox="1">
            <a:spLocks/>
          </p:cNvSpPr>
          <p:nvPr/>
        </p:nvSpPr>
        <p:spPr>
          <a:xfrm rot="11119877">
            <a:off x="-6284700" y="6725059"/>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a:solidFill>
                  <a:schemeClr val="accent4"/>
                </a:solidFill>
              </a:rPr>
              <a:t>Availability Zone 1</a:t>
            </a:r>
            <a:endParaRPr lang="en-IN" sz="1200" b="1" dirty="0">
              <a:solidFill>
                <a:schemeClr val="accent4"/>
              </a:solidFill>
            </a:endParaRPr>
          </a:p>
        </p:txBody>
      </p:sp>
      <p:sp>
        <p:nvSpPr>
          <p:cNvPr id="13" name="Title 1">
            <a:extLst>
              <a:ext uri="{FF2B5EF4-FFF2-40B4-BE49-F238E27FC236}">
                <a16:creationId xmlns:a16="http://schemas.microsoft.com/office/drawing/2014/main" id="{1F79079E-181F-3067-7263-7D199BA0BCB7}"/>
              </a:ext>
            </a:extLst>
          </p:cNvPr>
          <p:cNvSpPr txBox="1">
            <a:spLocks/>
          </p:cNvSpPr>
          <p:nvPr/>
        </p:nvSpPr>
        <p:spPr>
          <a:xfrm rot="11119877">
            <a:off x="-4888009" y="6112887"/>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2</a:t>
            </a:r>
            <a:endParaRPr lang="en-IN" sz="1200" b="1" dirty="0">
              <a:solidFill>
                <a:schemeClr val="accent4"/>
              </a:solidFill>
            </a:endParaRPr>
          </a:p>
        </p:txBody>
      </p:sp>
      <p:sp>
        <p:nvSpPr>
          <p:cNvPr id="16" name="Title 1">
            <a:extLst>
              <a:ext uri="{FF2B5EF4-FFF2-40B4-BE49-F238E27FC236}">
                <a16:creationId xmlns:a16="http://schemas.microsoft.com/office/drawing/2014/main" id="{558DF706-CF40-2F97-EEC5-23A9D84E2BE3}"/>
              </a:ext>
            </a:extLst>
          </p:cNvPr>
          <p:cNvSpPr txBox="1">
            <a:spLocks/>
          </p:cNvSpPr>
          <p:nvPr/>
        </p:nvSpPr>
        <p:spPr>
          <a:xfrm rot="11119877">
            <a:off x="-3148902" y="6827713"/>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3</a:t>
            </a:r>
            <a:endParaRPr lang="en-IN" sz="1200" b="1" dirty="0">
              <a:solidFill>
                <a:schemeClr val="accent4"/>
              </a:solidFill>
            </a:endParaRPr>
          </a:p>
        </p:txBody>
      </p:sp>
      <p:pic>
        <p:nvPicPr>
          <p:cNvPr id="18" name="Picture 17">
            <a:extLst>
              <a:ext uri="{FF2B5EF4-FFF2-40B4-BE49-F238E27FC236}">
                <a16:creationId xmlns:a16="http://schemas.microsoft.com/office/drawing/2014/main" id="{F20B327E-FED9-FDF1-24D4-3024D9E19E8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044004" y="9972925"/>
            <a:ext cx="1584705" cy="948446"/>
          </a:xfrm>
          <a:prstGeom prst="rect">
            <a:avLst/>
          </a:prstGeom>
        </p:spPr>
      </p:pic>
    </p:spTree>
    <p:extLst>
      <p:ext uri="{BB962C8B-B14F-4D97-AF65-F5344CB8AC3E}">
        <p14:creationId xmlns:p14="http://schemas.microsoft.com/office/powerpoint/2010/main" val="1986319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8" name="Content Placeholder 2">
            <a:extLst>
              <a:ext uri="{FF2B5EF4-FFF2-40B4-BE49-F238E27FC236}">
                <a16:creationId xmlns:a16="http://schemas.microsoft.com/office/drawing/2014/main" id="{CDD7F98E-17A3-393F-E275-A6507CAC2D81}"/>
              </a:ext>
            </a:extLst>
          </p:cNvPr>
          <p:cNvSpPr txBox="1">
            <a:spLocks/>
          </p:cNvSpPr>
          <p:nvPr/>
        </p:nvSpPr>
        <p:spPr>
          <a:xfrm>
            <a:off x="-161019" y="-4512584"/>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bg1"/>
              </a:solidFill>
              <a:latin typeface="Arial Black" panose="020B0A04020102020204" pitchFamily="34" charset="0"/>
            </a:endParaRPr>
          </a:p>
        </p:txBody>
      </p:sp>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4"/>
          <a:stretch>
            <a:fillRect/>
          </a:stretch>
        </p:blipFill>
        <p:spPr>
          <a:xfrm>
            <a:off x="13542477" y="844840"/>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13685454" y="1079096"/>
            <a:ext cx="7556421" cy="2934653"/>
          </a:xfrm>
          <a:prstGeom prst="rect">
            <a:avLst/>
          </a:prstGeom>
          <a:noFill/>
          <a:ln/>
        </p:spPr>
        <p:txBody>
          <a:bodyPr wrap="square" rtlCol="0" anchor="t"/>
          <a:lstStyle/>
          <a:p>
            <a:pPr marL="0" indent="0">
              <a:lnSpc>
                <a:spcPts val="7702"/>
              </a:lnSpc>
              <a:buNone/>
            </a:pPr>
            <a:r>
              <a:rPr lang="en-US" sz="6162" kern="0" spc="-185" dirty="0">
                <a:solidFill>
                  <a:schemeClr val="accent2"/>
                </a:solidFill>
                <a:latin typeface="Roboto Mono" pitchFamily="34" charset="0"/>
                <a:ea typeface="Roboto Mono" pitchFamily="34" charset="-122"/>
                <a:cs typeface="Roboto Mono" pitchFamily="34" charset="-120"/>
              </a:rPr>
              <a:t>Comparison of AWS Compute Services</a:t>
            </a:r>
            <a:endParaRPr lang="en-US" sz="6162" dirty="0">
              <a:solidFill>
                <a:schemeClr val="accent2"/>
              </a:solidFill>
            </a:endParaRPr>
          </a:p>
        </p:txBody>
      </p:sp>
      <p:sp>
        <p:nvSpPr>
          <p:cNvPr id="35" name="Text 3">
            <a:extLst>
              <a:ext uri="{FF2B5EF4-FFF2-40B4-BE49-F238E27FC236}">
                <a16:creationId xmlns:a16="http://schemas.microsoft.com/office/drawing/2014/main" id="{688E20C3-F3ED-9635-6D2A-3F6C37AF7AE4}"/>
              </a:ext>
            </a:extLst>
          </p:cNvPr>
          <p:cNvSpPr/>
          <p:nvPr/>
        </p:nvSpPr>
        <p:spPr>
          <a:xfrm>
            <a:off x="1863373" y="7462537"/>
            <a:ext cx="11249509" cy="6291654"/>
          </a:xfrm>
          <a:prstGeom prst="rect">
            <a:avLst/>
          </a:prstGeom>
          <a:noFill/>
          <a:ln/>
        </p:spPr>
        <p:txBody>
          <a:bodyPr wrap="square" rtlCol="0" anchor="t"/>
          <a:lstStyle/>
          <a:p>
            <a:endParaRPr lang="en-US" sz="2000" b="1"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Airbus (EC2):</a:t>
            </a:r>
            <a:endParaRPr lang="en-US" sz="2000" dirty="0">
              <a:solidFill>
                <a:schemeClr val="accent2"/>
              </a:solidFill>
              <a:latin typeface="Arial Black" panose="020B0A04020102020204" pitchFamily="34" charset="0"/>
            </a:endParaRP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Airbnb utilizes EC2 instances for maintaining flexibility and 	exerting control over their infrastructure.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They benefit from customizable configurations that cater to their diverse application needs, ensuring they can tailor their environment precisely to their operational requirements.</a:t>
            </a:r>
          </a:p>
          <a:p>
            <a:endParaRPr lang="en-US" sz="2000"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Netflix (Lambda):</a:t>
            </a: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Netflix employs AWS Lambda extensively for executing event-driven tasks and supporting their microservices architecture.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Lambda provides scalability that aligns with variable demand </a:t>
            </a:r>
          </a:p>
          <a:p>
            <a:r>
              <a:rPr lang="en-US" sz="2000" dirty="0">
                <a:solidFill>
                  <a:schemeClr val="bg1"/>
                </a:solidFill>
                <a:latin typeface="Arial Black" panose="020B0A04020102020204" pitchFamily="34" charset="0"/>
              </a:rPr>
              <a:t>patterns, ensures cost-effectiveness by charging only for compute time used, and reduces operational overhead by managing the infrastructure automatically, allowing Netflix to focus more on application logic </a:t>
            </a:r>
          </a:p>
          <a:p>
            <a:r>
              <a:rPr lang="en-US" sz="2000" dirty="0">
                <a:solidFill>
                  <a:schemeClr val="bg1"/>
                </a:solidFill>
                <a:latin typeface="Arial Black" panose="020B0A04020102020204" pitchFamily="34" charset="0"/>
              </a:rPr>
              <a:t>and less on server management.</a:t>
            </a:r>
          </a:p>
        </p:txBody>
      </p:sp>
      <p:sp>
        <p:nvSpPr>
          <p:cNvPr id="3" name="Text 2">
            <a:extLst>
              <a:ext uri="{FF2B5EF4-FFF2-40B4-BE49-F238E27FC236}">
                <a16:creationId xmlns:a16="http://schemas.microsoft.com/office/drawing/2014/main" id="{8168ACC3-9F31-1BB8-F74B-A60E1A4AEACA}"/>
              </a:ext>
            </a:extLst>
          </p:cNvPr>
          <p:cNvSpPr/>
          <p:nvPr/>
        </p:nvSpPr>
        <p:spPr>
          <a:xfrm>
            <a:off x="-749074" y="-3773927"/>
            <a:ext cx="13042821" cy="1417558"/>
          </a:xfrm>
          <a:prstGeom prst="rect">
            <a:avLst/>
          </a:prstGeom>
          <a:noFill/>
          <a:ln/>
        </p:spPr>
        <p:txBody>
          <a:bodyPr wrap="square" rtlCol="0" anchor="t"/>
          <a:lstStyle/>
          <a:p>
            <a:pPr marL="0" indent="0">
              <a:lnSpc>
                <a:spcPts val="5581"/>
              </a:lnSpc>
              <a:buNone/>
            </a:pPr>
            <a:r>
              <a:rPr lang="en-US" sz="4465" kern="0" spc="-134" dirty="0">
                <a:solidFill>
                  <a:schemeClr val="accent2"/>
                </a:solidFill>
                <a:latin typeface="Roboto Mono" pitchFamily="34" charset="0"/>
                <a:ea typeface="Roboto Mono" pitchFamily="34" charset="-122"/>
                <a:cs typeface="Roboto Mono" pitchFamily="34" charset="-120"/>
              </a:rPr>
              <a:t>Best Practices and Security Considerations</a:t>
            </a:r>
            <a:endParaRPr lang="en-US" sz="4465" dirty="0">
              <a:solidFill>
                <a:schemeClr val="accent2"/>
              </a:solidFill>
            </a:endParaRPr>
          </a:p>
        </p:txBody>
      </p:sp>
      <p:sp>
        <p:nvSpPr>
          <p:cNvPr id="14" name="Text 3">
            <a:extLst>
              <a:ext uri="{FF2B5EF4-FFF2-40B4-BE49-F238E27FC236}">
                <a16:creationId xmlns:a16="http://schemas.microsoft.com/office/drawing/2014/main" id="{31AB7F45-7B02-2316-20F6-9D306108F424}"/>
              </a:ext>
            </a:extLst>
          </p:cNvPr>
          <p:cNvSpPr/>
          <p:nvPr/>
        </p:nvSpPr>
        <p:spPr>
          <a:xfrm>
            <a:off x="14921896" y="3165833"/>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Security Groups</a:t>
            </a:r>
            <a:endParaRPr lang="en-US" sz="2233" dirty="0">
              <a:solidFill>
                <a:schemeClr val="accent2"/>
              </a:solidFill>
            </a:endParaRPr>
          </a:p>
        </p:txBody>
      </p:sp>
      <p:sp>
        <p:nvSpPr>
          <p:cNvPr id="15" name="Text 4">
            <a:extLst>
              <a:ext uri="{FF2B5EF4-FFF2-40B4-BE49-F238E27FC236}">
                <a16:creationId xmlns:a16="http://schemas.microsoft.com/office/drawing/2014/main" id="{A03FF78B-F19A-C292-072A-2F172F636993}"/>
              </a:ext>
            </a:extLst>
          </p:cNvPr>
          <p:cNvSpPr/>
          <p:nvPr/>
        </p:nvSpPr>
        <p:spPr>
          <a:xfrm>
            <a:off x="14921896" y="3746977"/>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Restrict inbound and outbound traffic based on IP addresses, ports, and protocols. Configure security groups to control access to your instances.</a:t>
            </a:r>
            <a:endParaRPr lang="en-US" sz="1786" dirty="0"/>
          </a:p>
        </p:txBody>
      </p:sp>
      <p:sp>
        <p:nvSpPr>
          <p:cNvPr id="33" name="Text 5">
            <a:extLst>
              <a:ext uri="{FF2B5EF4-FFF2-40B4-BE49-F238E27FC236}">
                <a16:creationId xmlns:a16="http://schemas.microsoft.com/office/drawing/2014/main" id="{F73DAC2E-3214-7312-CA37-2813350AF8BA}"/>
              </a:ext>
            </a:extLst>
          </p:cNvPr>
          <p:cNvSpPr/>
          <p:nvPr/>
        </p:nvSpPr>
        <p:spPr>
          <a:xfrm>
            <a:off x="14332126" y="3089638"/>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IAM Roles</a:t>
            </a:r>
            <a:endParaRPr lang="en-US" sz="2233" dirty="0">
              <a:solidFill>
                <a:schemeClr val="accent2"/>
              </a:solidFill>
            </a:endParaRPr>
          </a:p>
        </p:txBody>
      </p:sp>
      <p:sp>
        <p:nvSpPr>
          <p:cNvPr id="36" name="Text 6">
            <a:extLst>
              <a:ext uri="{FF2B5EF4-FFF2-40B4-BE49-F238E27FC236}">
                <a16:creationId xmlns:a16="http://schemas.microsoft.com/office/drawing/2014/main" id="{B9C4069A-451A-C256-5FFF-5A36F463AB87}"/>
              </a:ext>
            </a:extLst>
          </p:cNvPr>
          <p:cNvSpPr/>
          <p:nvPr/>
        </p:nvSpPr>
        <p:spPr>
          <a:xfrm>
            <a:off x="14332126" y="36060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Assign specific permissions to users and instances for access control. Avoid using root credentials and follow the principle of least privilege.</a:t>
            </a:r>
            <a:endParaRPr lang="en-US" sz="1786" dirty="0"/>
          </a:p>
        </p:txBody>
      </p:sp>
      <p:sp>
        <p:nvSpPr>
          <p:cNvPr id="37" name="Text 7">
            <a:extLst>
              <a:ext uri="{FF2B5EF4-FFF2-40B4-BE49-F238E27FC236}">
                <a16:creationId xmlns:a16="http://schemas.microsoft.com/office/drawing/2014/main" id="{D60C9E51-3094-80E8-D824-2472772870E3}"/>
              </a:ext>
            </a:extLst>
          </p:cNvPr>
          <p:cNvSpPr/>
          <p:nvPr/>
        </p:nvSpPr>
        <p:spPr>
          <a:xfrm>
            <a:off x="13685454" y="3074670"/>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Encryption</a:t>
            </a:r>
            <a:endParaRPr lang="en-US" sz="2233" dirty="0">
              <a:solidFill>
                <a:schemeClr val="accent2"/>
              </a:solidFill>
            </a:endParaRPr>
          </a:p>
        </p:txBody>
      </p:sp>
      <p:sp>
        <p:nvSpPr>
          <p:cNvPr id="38" name="Text 8">
            <a:extLst>
              <a:ext uri="{FF2B5EF4-FFF2-40B4-BE49-F238E27FC236}">
                <a16:creationId xmlns:a16="http://schemas.microsoft.com/office/drawing/2014/main" id="{4C70C799-B8A0-63CE-723B-B7E46BFFEC22}"/>
              </a:ext>
            </a:extLst>
          </p:cNvPr>
          <p:cNvSpPr/>
          <p:nvPr/>
        </p:nvSpPr>
        <p:spPr>
          <a:xfrm>
            <a:off x="15710580" y="34625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Encrypt data at rest and in transit using AWS Key Management Service (KMS) and TLS/SSL protocols for secure communication.</a:t>
            </a:r>
            <a:endParaRPr lang="en-US" sz="1786" dirty="0"/>
          </a:p>
        </p:txBody>
      </p:sp>
      <p:pic>
        <p:nvPicPr>
          <p:cNvPr id="40" name="Picture 39">
            <a:extLst>
              <a:ext uri="{FF2B5EF4-FFF2-40B4-BE49-F238E27FC236}">
                <a16:creationId xmlns:a16="http://schemas.microsoft.com/office/drawing/2014/main" id="{16972A37-A158-BB0B-61A4-2A9C85F80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79874">
            <a:off x="11854799" y="6315856"/>
            <a:ext cx="3048000" cy="1714500"/>
          </a:xfrm>
          <a:prstGeom prst="rect">
            <a:avLst/>
          </a:prstGeom>
        </p:spPr>
      </p:pic>
      <p:pic>
        <p:nvPicPr>
          <p:cNvPr id="42" name="Picture 41">
            <a:extLst>
              <a:ext uri="{FF2B5EF4-FFF2-40B4-BE49-F238E27FC236}">
                <a16:creationId xmlns:a16="http://schemas.microsoft.com/office/drawing/2014/main" id="{EBCADDE8-4EDF-4E46-28C9-41B7FBD04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0135" y="6840566"/>
            <a:ext cx="5358928" cy="3014397"/>
          </a:xfrm>
          <a:prstGeom prst="rect">
            <a:avLst/>
          </a:prstGeom>
        </p:spPr>
      </p:pic>
      <p:sp>
        <p:nvSpPr>
          <p:cNvPr id="44" name="Text 2">
            <a:extLst>
              <a:ext uri="{FF2B5EF4-FFF2-40B4-BE49-F238E27FC236}">
                <a16:creationId xmlns:a16="http://schemas.microsoft.com/office/drawing/2014/main" id="{AE22C685-99F3-6999-E052-96CA5BE45036}"/>
              </a:ext>
            </a:extLst>
          </p:cNvPr>
          <p:cNvSpPr/>
          <p:nvPr/>
        </p:nvSpPr>
        <p:spPr>
          <a:xfrm>
            <a:off x="-9860627" y="-87254"/>
            <a:ext cx="8367173" cy="645697"/>
          </a:xfrm>
          <a:prstGeom prst="rect">
            <a:avLst/>
          </a:prstGeom>
          <a:noFill/>
          <a:ln/>
        </p:spPr>
        <p:txBody>
          <a:bodyPr wrap="none" rtlCol="0" anchor="t"/>
          <a:lstStyle/>
          <a:p>
            <a:pPr marL="0" indent="0">
              <a:lnSpc>
                <a:spcPts val="5087"/>
              </a:lnSpc>
              <a:buNone/>
            </a:pPr>
            <a:r>
              <a:rPr lang="en-US" sz="4069" kern="0" spc="-122" dirty="0">
                <a:solidFill>
                  <a:schemeClr val="accent4"/>
                </a:solidFill>
                <a:latin typeface="Roboto Mono" pitchFamily="34" charset="0"/>
                <a:ea typeface="Roboto Mono" pitchFamily="34" charset="-122"/>
                <a:cs typeface="Roboto Mono" pitchFamily="34" charset="-120"/>
              </a:rPr>
              <a:t>Case Studies and Future Trends</a:t>
            </a:r>
            <a:endParaRPr lang="en-US" sz="4069" dirty="0">
              <a:solidFill>
                <a:schemeClr val="accent4"/>
              </a:solidFill>
            </a:endParaRPr>
          </a:p>
        </p:txBody>
      </p:sp>
      <p:sp>
        <p:nvSpPr>
          <p:cNvPr id="6" name="Title 1">
            <a:extLst>
              <a:ext uri="{FF2B5EF4-FFF2-40B4-BE49-F238E27FC236}">
                <a16:creationId xmlns:a16="http://schemas.microsoft.com/office/drawing/2014/main" id="{29229657-11FF-1B78-1A0A-1E07B952BA57}"/>
              </a:ext>
            </a:extLst>
          </p:cNvPr>
          <p:cNvSpPr txBox="1">
            <a:spLocks/>
          </p:cNvSpPr>
          <p:nvPr/>
        </p:nvSpPr>
        <p:spPr>
          <a:xfrm>
            <a:off x="196049" y="460725"/>
            <a:ext cx="11128513" cy="63610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2"/>
                </a:solidFill>
              </a:rPr>
              <a:t>Title:</a:t>
            </a:r>
            <a:r>
              <a:rPr lang="en-US" sz="3200" dirty="0">
                <a:solidFill>
                  <a:schemeClr val="accent2"/>
                </a:solidFill>
              </a:rPr>
              <a:t> </a:t>
            </a:r>
            <a:r>
              <a:rPr lang="en-US" sz="3200" dirty="0">
                <a:solidFill>
                  <a:schemeClr val="bg2"/>
                </a:solidFill>
              </a:rPr>
              <a:t>Hosting Applications and Websites for a Service-Based Business</a:t>
            </a:r>
            <a:endParaRPr lang="en-IN" sz="3200" dirty="0">
              <a:solidFill>
                <a:schemeClr val="bg2"/>
              </a:solidFill>
            </a:endParaRPr>
          </a:p>
        </p:txBody>
      </p:sp>
      <p:sp>
        <p:nvSpPr>
          <p:cNvPr id="9" name="Content Placeholder 2">
            <a:extLst>
              <a:ext uri="{FF2B5EF4-FFF2-40B4-BE49-F238E27FC236}">
                <a16:creationId xmlns:a16="http://schemas.microsoft.com/office/drawing/2014/main" id="{34B339C2-F0EC-BDD7-B8C3-BBC15F730CB3}"/>
              </a:ext>
            </a:extLst>
          </p:cNvPr>
          <p:cNvSpPr txBox="1">
            <a:spLocks/>
          </p:cNvSpPr>
          <p:nvPr/>
        </p:nvSpPr>
        <p:spPr>
          <a:xfrm>
            <a:off x="170384" y="1909838"/>
            <a:ext cx="7759148" cy="21897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solidFill>
              </a:rPr>
              <a:t>This case study explores the challenges of hosting applications and websites for a service-based business with two branches in different locations. This presentation will highlight the complexities and potential solutions for ensuring seamless operation and data synchronization across multiple sites.</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IN" dirty="0"/>
          </a:p>
        </p:txBody>
      </p:sp>
      <p:pic>
        <p:nvPicPr>
          <p:cNvPr id="11" name="Picture 10">
            <a:extLst>
              <a:ext uri="{FF2B5EF4-FFF2-40B4-BE49-F238E27FC236}">
                <a16:creationId xmlns:a16="http://schemas.microsoft.com/office/drawing/2014/main" id="{652C0AC3-3C7B-8E8E-A2D2-349AA388C0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1384832">
            <a:off x="6129700" y="1338571"/>
            <a:ext cx="7034079" cy="4179198"/>
          </a:xfrm>
          <a:prstGeom prst="rect">
            <a:avLst/>
          </a:prstGeom>
        </p:spPr>
      </p:pic>
      <p:sp>
        <p:nvSpPr>
          <p:cNvPr id="12" name="Title 1">
            <a:extLst>
              <a:ext uri="{FF2B5EF4-FFF2-40B4-BE49-F238E27FC236}">
                <a16:creationId xmlns:a16="http://schemas.microsoft.com/office/drawing/2014/main" id="{F9E28DFE-2781-EECB-9655-FB0379378E2A}"/>
              </a:ext>
            </a:extLst>
          </p:cNvPr>
          <p:cNvSpPr txBox="1">
            <a:spLocks/>
          </p:cNvSpPr>
          <p:nvPr/>
        </p:nvSpPr>
        <p:spPr>
          <a:xfrm rot="21384832">
            <a:off x="6144895" y="1838146"/>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a:solidFill>
                  <a:schemeClr val="accent4"/>
                </a:solidFill>
              </a:rPr>
              <a:t>Availability Zone 1</a:t>
            </a:r>
            <a:endParaRPr lang="en-IN" sz="1200" b="1" dirty="0">
              <a:solidFill>
                <a:schemeClr val="accent4"/>
              </a:solidFill>
            </a:endParaRPr>
          </a:p>
        </p:txBody>
      </p:sp>
      <p:sp>
        <p:nvSpPr>
          <p:cNvPr id="13" name="Title 1">
            <a:extLst>
              <a:ext uri="{FF2B5EF4-FFF2-40B4-BE49-F238E27FC236}">
                <a16:creationId xmlns:a16="http://schemas.microsoft.com/office/drawing/2014/main" id="{1F79079E-181F-3067-7263-7D199BA0BCB7}"/>
              </a:ext>
            </a:extLst>
          </p:cNvPr>
          <p:cNvSpPr txBox="1">
            <a:spLocks/>
          </p:cNvSpPr>
          <p:nvPr/>
        </p:nvSpPr>
        <p:spPr>
          <a:xfrm rot="21384832">
            <a:off x="7541586" y="1225974"/>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2</a:t>
            </a:r>
            <a:endParaRPr lang="en-IN" sz="1200" b="1" dirty="0">
              <a:solidFill>
                <a:schemeClr val="accent4"/>
              </a:solidFill>
            </a:endParaRPr>
          </a:p>
        </p:txBody>
      </p:sp>
      <p:sp>
        <p:nvSpPr>
          <p:cNvPr id="16" name="Title 1">
            <a:extLst>
              <a:ext uri="{FF2B5EF4-FFF2-40B4-BE49-F238E27FC236}">
                <a16:creationId xmlns:a16="http://schemas.microsoft.com/office/drawing/2014/main" id="{558DF706-CF40-2F97-EEC5-23A9D84E2BE3}"/>
              </a:ext>
            </a:extLst>
          </p:cNvPr>
          <p:cNvSpPr txBox="1">
            <a:spLocks/>
          </p:cNvSpPr>
          <p:nvPr/>
        </p:nvSpPr>
        <p:spPr>
          <a:xfrm rot="21384832">
            <a:off x="9280693" y="1940800"/>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3</a:t>
            </a:r>
            <a:endParaRPr lang="en-IN" sz="1200" b="1" dirty="0">
              <a:solidFill>
                <a:schemeClr val="accent4"/>
              </a:solidFill>
            </a:endParaRPr>
          </a:p>
        </p:txBody>
      </p:sp>
      <p:pic>
        <p:nvPicPr>
          <p:cNvPr id="18" name="Picture 17">
            <a:extLst>
              <a:ext uri="{FF2B5EF4-FFF2-40B4-BE49-F238E27FC236}">
                <a16:creationId xmlns:a16="http://schemas.microsoft.com/office/drawing/2014/main" id="{F20B327E-FED9-FDF1-24D4-3024D9E19E8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445564">
            <a:off x="10470129" y="5333439"/>
            <a:ext cx="1584705" cy="948446"/>
          </a:xfrm>
          <a:prstGeom prst="rect">
            <a:avLst/>
          </a:prstGeom>
        </p:spPr>
      </p:pic>
      <p:sp>
        <p:nvSpPr>
          <p:cNvPr id="45" name="Title 1">
            <a:extLst>
              <a:ext uri="{FF2B5EF4-FFF2-40B4-BE49-F238E27FC236}">
                <a16:creationId xmlns:a16="http://schemas.microsoft.com/office/drawing/2014/main" id="{9CB442AD-2A08-D577-4D01-4A66697587E4}"/>
              </a:ext>
            </a:extLst>
          </p:cNvPr>
          <p:cNvSpPr txBox="1">
            <a:spLocks/>
          </p:cNvSpPr>
          <p:nvPr/>
        </p:nvSpPr>
        <p:spPr>
          <a:xfrm>
            <a:off x="-2992559" y="2902654"/>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T</a:t>
            </a:r>
            <a:endParaRPr lang="en-IN" b="1" dirty="0">
              <a:solidFill>
                <a:schemeClr val="accent2"/>
              </a:solidFill>
              <a:latin typeface="Arial Black" panose="020B0A04020102020204" pitchFamily="34" charset="0"/>
            </a:endParaRPr>
          </a:p>
        </p:txBody>
      </p:sp>
      <p:sp>
        <p:nvSpPr>
          <p:cNvPr id="46" name="Title 1">
            <a:extLst>
              <a:ext uri="{FF2B5EF4-FFF2-40B4-BE49-F238E27FC236}">
                <a16:creationId xmlns:a16="http://schemas.microsoft.com/office/drawing/2014/main" id="{6DB350F8-3967-4BF8-D04A-5642A8CC91A7}"/>
              </a:ext>
            </a:extLst>
          </p:cNvPr>
          <p:cNvSpPr txBox="1">
            <a:spLocks/>
          </p:cNvSpPr>
          <p:nvPr/>
        </p:nvSpPr>
        <p:spPr>
          <a:xfrm>
            <a:off x="-1897095" y="6031136"/>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H</a:t>
            </a:r>
            <a:endParaRPr lang="en-IN" b="1" dirty="0">
              <a:solidFill>
                <a:schemeClr val="accent2"/>
              </a:solidFill>
              <a:latin typeface="Arial Black" panose="020B0A04020102020204" pitchFamily="34" charset="0"/>
            </a:endParaRPr>
          </a:p>
        </p:txBody>
      </p:sp>
      <p:sp>
        <p:nvSpPr>
          <p:cNvPr id="47" name="Title 1">
            <a:extLst>
              <a:ext uri="{FF2B5EF4-FFF2-40B4-BE49-F238E27FC236}">
                <a16:creationId xmlns:a16="http://schemas.microsoft.com/office/drawing/2014/main" id="{3B1112DD-611C-A817-3055-B12742C21E1B}"/>
              </a:ext>
            </a:extLst>
          </p:cNvPr>
          <p:cNvSpPr txBox="1">
            <a:spLocks/>
          </p:cNvSpPr>
          <p:nvPr/>
        </p:nvSpPr>
        <p:spPr>
          <a:xfrm>
            <a:off x="-1412916" y="-1032227"/>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A</a:t>
            </a:r>
            <a:endParaRPr lang="en-IN" b="1" dirty="0">
              <a:solidFill>
                <a:schemeClr val="accent2"/>
              </a:solidFill>
              <a:latin typeface="Arial Black" panose="020B0A04020102020204" pitchFamily="34" charset="0"/>
            </a:endParaRPr>
          </a:p>
        </p:txBody>
      </p:sp>
      <p:sp>
        <p:nvSpPr>
          <p:cNvPr id="48" name="Title 1">
            <a:extLst>
              <a:ext uri="{FF2B5EF4-FFF2-40B4-BE49-F238E27FC236}">
                <a16:creationId xmlns:a16="http://schemas.microsoft.com/office/drawing/2014/main" id="{101E7204-2D72-766D-A628-1FE7BEA625D2}"/>
              </a:ext>
            </a:extLst>
          </p:cNvPr>
          <p:cNvSpPr txBox="1">
            <a:spLocks/>
          </p:cNvSpPr>
          <p:nvPr/>
        </p:nvSpPr>
        <p:spPr>
          <a:xfrm>
            <a:off x="9602721" y="7580702"/>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K</a:t>
            </a:r>
            <a:endParaRPr lang="en-IN" b="1" dirty="0">
              <a:solidFill>
                <a:schemeClr val="accent2"/>
              </a:solidFill>
              <a:latin typeface="Arial Black" panose="020B0A04020102020204" pitchFamily="34" charset="0"/>
            </a:endParaRPr>
          </a:p>
        </p:txBody>
      </p:sp>
      <p:sp>
        <p:nvSpPr>
          <p:cNvPr id="53" name="Title 1">
            <a:extLst>
              <a:ext uri="{FF2B5EF4-FFF2-40B4-BE49-F238E27FC236}">
                <a16:creationId xmlns:a16="http://schemas.microsoft.com/office/drawing/2014/main" id="{43111061-DBCC-7719-77F8-26A7EA66CC0C}"/>
              </a:ext>
            </a:extLst>
          </p:cNvPr>
          <p:cNvSpPr txBox="1">
            <a:spLocks/>
          </p:cNvSpPr>
          <p:nvPr/>
        </p:nvSpPr>
        <p:spPr>
          <a:xfrm>
            <a:off x="14142102" y="6980577"/>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Y</a:t>
            </a:r>
            <a:endParaRPr lang="en-IN" b="1" dirty="0">
              <a:solidFill>
                <a:schemeClr val="accent2"/>
              </a:solidFill>
              <a:latin typeface="Arial Black" panose="020B0A04020102020204" pitchFamily="34" charset="0"/>
            </a:endParaRPr>
          </a:p>
        </p:txBody>
      </p:sp>
      <p:sp>
        <p:nvSpPr>
          <p:cNvPr id="54" name="Title 1">
            <a:extLst>
              <a:ext uri="{FF2B5EF4-FFF2-40B4-BE49-F238E27FC236}">
                <a16:creationId xmlns:a16="http://schemas.microsoft.com/office/drawing/2014/main" id="{62B7F7A8-E7AE-90F3-18D4-D17D13656567}"/>
              </a:ext>
            </a:extLst>
          </p:cNvPr>
          <p:cNvSpPr txBox="1">
            <a:spLocks/>
          </p:cNvSpPr>
          <p:nvPr/>
        </p:nvSpPr>
        <p:spPr>
          <a:xfrm>
            <a:off x="11129371" y="7735248"/>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O</a:t>
            </a:r>
            <a:endParaRPr lang="en-IN" b="1" dirty="0">
              <a:solidFill>
                <a:schemeClr val="accent2"/>
              </a:solidFill>
              <a:latin typeface="Arial Black" panose="020B0A04020102020204" pitchFamily="34" charset="0"/>
            </a:endParaRPr>
          </a:p>
        </p:txBody>
      </p:sp>
      <p:sp>
        <p:nvSpPr>
          <p:cNvPr id="55" name="Title 1">
            <a:extLst>
              <a:ext uri="{FF2B5EF4-FFF2-40B4-BE49-F238E27FC236}">
                <a16:creationId xmlns:a16="http://schemas.microsoft.com/office/drawing/2014/main" id="{04CA1715-5020-E284-201B-B939A8F12EDB}"/>
              </a:ext>
            </a:extLst>
          </p:cNvPr>
          <p:cNvSpPr txBox="1">
            <a:spLocks/>
          </p:cNvSpPr>
          <p:nvPr/>
        </p:nvSpPr>
        <p:spPr>
          <a:xfrm>
            <a:off x="6646115" y="-1298132"/>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U</a:t>
            </a:r>
            <a:endParaRPr lang="en-IN" b="1" dirty="0">
              <a:solidFill>
                <a:schemeClr val="accent2"/>
              </a:solidFill>
              <a:latin typeface="Arial Black" panose="020B0A04020102020204" pitchFamily="34" charset="0"/>
            </a:endParaRPr>
          </a:p>
        </p:txBody>
      </p:sp>
      <p:sp>
        <p:nvSpPr>
          <p:cNvPr id="49" name="Title 1">
            <a:extLst>
              <a:ext uri="{FF2B5EF4-FFF2-40B4-BE49-F238E27FC236}">
                <a16:creationId xmlns:a16="http://schemas.microsoft.com/office/drawing/2014/main" id="{77233BBD-BCB5-E99C-E69B-34179007EBBF}"/>
              </a:ext>
            </a:extLst>
          </p:cNvPr>
          <p:cNvSpPr txBox="1">
            <a:spLocks/>
          </p:cNvSpPr>
          <p:nvPr/>
        </p:nvSpPr>
        <p:spPr>
          <a:xfrm>
            <a:off x="1692987" y="-1068652"/>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N</a:t>
            </a:r>
            <a:endParaRPr lang="en-IN" b="1"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64590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8" name="Content Placeholder 2">
            <a:extLst>
              <a:ext uri="{FF2B5EF4-FFF2-40B4-BE49-F238E27FC236}">
                <a16:creationId xmlns:a16="http://schemas.microsoft.com/office/drawing/2014/main" id="{CDD7F98E-17A3-393F-E275-A6507CAC2D81}"/>
              </a:ext>
            </a:extLst>
          </p:cNvPr>
          <p:cNvSpPr txBox="1">
            <a:spLocks/>
          </p:cNvSpPr>
          <p:nvPr/>
        </p:nvSpPr>
        <p:spPr>
          <a:xfrm>
            <a:off x="-161019" y="-4512584"/>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bg1"/>
              </a:solidFill>
              <a:latin typeface="Arial Black" panose="020B0A04020102020204" pitchFamily="34" charset="0"/>
            </a:endParaRPr>
          </a:p>
        </p:txBody>
      </p:sp>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4"/>
          <a:stretch>
            <a:fillRect/>
          </a:stretch>
        </p:blipFill>
        <p:spPr>
          <a:xfrm>
            <a:off x="13542477" y="844840"/>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13685454" y="1079096"/>
            <a:ext cx="7556421" cy="2934653"/>
          </a:xfrm>
          <a:prstGeom prst="rect">
            <a:avLst/>
          </a:prstGeom>
          <a:noFill/>
          <a:ln/>
        </p:spPr>
        <p:txBody>
          <a:bodyPr wrap="square" rtlCol="0" anchor="t"/>
          <a:lstStyle/>
          <a:p>
            <a:pPr marL="0" indent="0">
              <a:lnSpc>
                <a:spcPts val="7702"/>
              </a:lnSpc>
              <a:buNone/>
            </a:pPr>
            <a:r>
              <a:rPr lang="en-US" sz="6162" kern="0" spc="-185" dirty="0">
                <a:solidFill>
                  <a:schemeClr val="accent2"/>
                </a:solidFill>
                <a:latin typeface="Roboto Mono" pitchFamily="34" charset="0"/>
                <a:ea typeface="Roboto Mono" pitchFamily="34" charset="-122"/>
                <a:cs typeface="Roboto Mono" pitchFamily="34" charset="-120"/>
              </a:rPr>
              <a:t>Comparison of AWS Compute Services</a:t>
            </a:r>
            <a:endParaRPr lang="en-US" sz="6162" dirty="0">
              <a:solidFill>
                <a:schemeClr val="accent2"/>
              </a:solidFill>
            </a:endParaRPr>
          </a:p>
        </p:txBody>
      </p:sp>
      <p:sp>
        <p:nvSpPr>
          <p:cNvPr id="35" name="Text 3">
            <a:extLst>
              <a:ext uri="{FF2B5EF4-FFF2-40B4-BE49-F238E27FC236}">
                <a16:creationId xmlns:a16="http://schemas.microsoft.com/office/drawing/2014/main" id="{688E20C3-F3ED-9635-6D2A-3F6C37AF7AE4}"/>
              </a:ext>
            </a:extLst>
          </p:cNvPr>
          <p:cNvSpPr/>
          <p:nvPr/>
        </p:nvSpPr>
        <p:spPr>
          <a:xfrm>
            <a:off x="1863373" y="7462537"/>
            <a:ext cx="11249509" cy="6291654"/>
          </a:xfrm>
          <a:prstGeom prst="rect">
            <a:avLst/>
          </a:prstGeom>
          <a:noFill/>
          <a:ln/>
        </p:spPr>
        <p:txBody>
          <a:bodyPr wrap="square" rtlCol="0" anchor="t"/>
          <a:lstStyle/>
          <a:p>
            <a:endParaRPr lang="en-US" sz="2000" b="1"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Airbus (EC2):</a:t>
            </a:r>
            <a:endParaRPr lang="en-US" sz="2000" dirty="0">
              <a:solidFill>
                <a:schemeClr val="accent2"/>
              </a:solidFill>
              <a:latin typeface="Arial Black" panose="020B0A04020102020204" pitchFamily="34" charset="0"/>
            </a:endParaRP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Airbnb utilizes EC2 instances for maintaining flexibility and 	exerting control over their infrastructure.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They benefit from customizable configurations that cater to their diverse application needs, ensuring they can tailor their environment precisely to their operational requirements.</a:t>
            </a:r>
          </a:p>
          <a:p>
            <a:endParaRPr lang="en-US" sz="2000" dirty="0">
              <a:solidFill>
                <a:schemeClr val="bg1"/>
              </a:solidFill>
              <a:latin typeface="Arial Black" panose="020B0A04020102020204" pitchFamily="34" charset="0"/>
            </a:endParaRPr>
          </a:p>
          <a:p>
            <a:r>
              <a:rPr lang="en-US" sz="2000" b="1" dirty="0">
                <a:solidFill>
                  <a:schemeClr val="accent2"/>
                </a:solidFill>
                <a:latin typeface="Arial Black" panose="020B0A04020102020204" pitchFamily="34" charset="0"/>
              </a:rPr>
              <a:t>Netflix (Lambda):</a:t>
            </a:r>
          </a:p>
          <a:p>
            <a:r>
              <a:rPr lang="en-US" sz="2000" b="1" dirty="0">
                <a:solidFill>
                  <a:schemeClr val="bg1"/>
                </a:solidFill>
                <a:latin typeface="Arial Black" panose="020B0A04020102020204" pitchFamily="34" charset="0"/>
              </a:rPr>
              <a:t>Usage:</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Netflix employs AWS Lambda extensively for executing event-driven tasks and supporting their microservices architecture.</a:t>
            </a:r>
          </a:p>
          <a:p>
            <a:r>
              <a:rPr lang="en-US" sz="2000" b="1" dirty="0">
                <a:solidFill>
                  <a:schemeClr val="bg1"/>
                </a:solidFill>
                <a:latin typeface="Arial Black" panose="020B0A04020102020204" pitchFamily="34" charset="0"/>
              </a:rPr>
              <a:t>Benefits:</a:t>
            </a:r>
            <a:r>
              <a:rPr lang="en-US" sz="2000" dirty="0">
                <a:solidFill>
                  <a:schemeClr val="bg1"/>
                </a:solidFill>
                <a:latin typeface="Arial Black" panose="020B0A04020102020204" pitchFamily="34" charset="0"/>
              </a:rPr>
              <a:t> </a:t>
            </a:r>
          </a:p>
          <a:p>
            <a:r>
              <a:rPr lang="en-US" sz="2000" dirty="0">
                <a:solidFill>
                  <a:schemeClr val="bg1"/>
                </a:solidFill>
                <a:latin typeface="Arial Black" panose="020B0A04020102020204" pitchFamily="34" charset="0"/>
              </a:rPr>
              <a:t>	Lambda provides scalability that aligns with variable demand </a:t>
            </a:r>
          </a:p>
          <a:p>
            <a:r>
              <a:rPr lang="en-US" sz="2000" dirty="0">
                <a:solidFill>
                  <a:schemeClr val="bg1"/>
                </a:solidFill>
                <a:latin typeface="Arial Black" panose="020B0A04020102020204" pitchFamily="34" charset="0"/>
              </a:rPr>
              <a:t>patterns, ensures cost-effectiveness by charging only for compute time used, and reduces operational overhead by managing the infrastructure automatically, allowing Netflix to focus more on application logic </a:t>
            </a:r>
          </a:p>
          <a:p>
            <a:r>
              <a:rPr lang="en-US" sz="2000" dirty="0">
                <a:solidFill>
                  <a:schemeClr val="bg1"/>
                </a:solidFill>
                <a:latin typeface="Arial Black" panose="020B0A04020102020204" pitchFamily="34" charset="0"/>
              </a:rPr>
              <a:t>and less on server management.</a:t>
            </a:r>
          </a:p>
        </p:txBody>
      </p:sp>
      <p:sp>
        <p:nvSpPr>
          <p:cNvPr id="3" name="Text 2">
            <a:extLst>
              <a:ext uri="{FF2B5EF4-FFF2-40B4-BE49-F238E27FC236}">
                <a16:creationId xmlns:a16="http://schemas.microsoft.com/office/drawing/2014/main" id="{8168ACC3-9F31-1BB8-F74B-A60E1A4AEACA}"/>
              </a:ext>
            </a:extLst>
          </p:cNvPr>
          <p:cNvSpPr/>
          <p:nvPr/>
        </p:nvSpPr>
        <p:spPr>
          <a:xfrm>
            <a:off x="-749074" y="-3773927"/>
            <a:ext cx="13042821" cy="1417558"/>
          </a:xfrm>
          <a:prstGeom prst="rect">
            <a:avLst/>
          </a:prstGeom>
          <a:noFill/>
          <a:ln/>
        </p:spPr>
        <p:txBody>
          <a:bodyPr wrap="square" rtlCol="0" anchor="t"/>
          <a:lstStyle/>
          <a:p>
            <a:pPr marL="0" indent="0">
              <a:lnSpc>
                <a:spcPts val="5581"/>
              </a:lnSpc>
              <a:buNone/>
            </a:pPr>
            <a:r>
              <a:rPr lang="en-US" sz="4465" kern="0" spc="-134" dirty="0">
                <a:solidFill>
                  <a:schemeClr val="accent2"/>
                </a:solidFill>
                <a:latin typeface="Roboto Mono" pitchFamily="34" charset="0"/>
                <a:ea typeface="Roboto Mono" pitchFamily="34" charset="-122"/>
                <a:cs typeface="Roboto Mono" pitchFamily="34" charset="-120"/>
              </a:rPr>
              <a:t>Best Practices and Security Considerations</a:t>
            </a:r>
            <a:endParaRPr lang="en-US" sz="4465" dirty="0">
              <a:solidFill>
                <a:schemeClr val="accent2"/>
              </a:solidFill>
            </a:endParaRPr>
          </a:p>
        </p:txBody>
      </p:sp>
      <p:sp>
        <p:nvSpPr>
          <p:cNvPr id="14" name="Text 3">
            <a:extLst>
              <a:ext uri="{FF2B5EF4-FFF2-40B4-BE49-F238E27FC236}">
                <a16:creationId xmlns:a16="http://schemas.microsoft.com/office/drawing/2014/main" id="{31AB7F45-7B02-2316-20F6-9D306108F424}"/>
              </a:ext>
            </a:extLst>
          </p:cNvPr>
          <p:cNvSpPr/>
          <p:nvPr/>
        </p:nvSpPr>
        <p:spPr>
          <a:xfrm>
            <a:off x="14921896" y="3165833"/>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Security Groups</a:t>
            </a:r>
            <a:endParaRPr lang="en-US" sz="2233" dirty="0">
              <a:solidFill>
                <a:schemeClr val="accent2"/>
              </a:solidFill>
            </a:endParaRPr>
          </a:p>
        </p:txBody>
      </p:sp>
      <p:sp>
        <p:nvSpPr>
          <p:cNvPr id="15" name="Text 4">
            <a:extLst>
              <a:ext uri="{FF2B5EF4-FFF2-40B4-BE49-F238E27FC236}">
                <a16:creationId xmlns:a16="http://schemas.microsoft.com/office/drawing/2014/main" id="{A03FF78B-F19A-C292-072A-2F172F636993}"/>
              </a:ext>
            </a:extLst>
          </p:cNvPr>
          <p:cNvSpPr/>
          <p:nvPr/>
        </p:nvSpPr>
        <p:spPr>
          <a:xfrm>
            <a:off x="14921896" y="3746977"/>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Restrict inbound and outbound traffic based on IP addresses, ports, and protocols. Configure security groups to control access to your instances.</a:t>
            </a:r>
            <a:endParaRPr lang="en-US" sz="1786" dirty="0"/>
          </a:p>
        </p:txBody>
      </p:sp>
      <p:sp>
        <p:nvSpPr>
          <p:cNvPr id="33" name="Text 5">
            <a:extLst>
              <a:ext uri="{FF2B5EF4-FFF2-40B4-BE49-F238E27FC236}">
                <a16:creationId xmlns:a16="http://schemas.microsoft.com/office/drawing/2014/main" id="{F73DAC2E-3214-7312-CA37-2813350AF8BA}"/>
              </a:ext>
            </a:extLst>
          </p:cNvPr>
          <p:cNvSpPr/>
          <p:nvPr/>
        </p:nvSpPr>
        <p:spPr>
          <a:xfrm>
            <a:off x="14332126" y="3089638"/>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IAM Roles</a:t>
            </a:r>
            <a:endParaRPr lang="en-US" sz="2233" dirty="0">
              <a:solidFill>
                <a:schemeClr val="accent2"/>
              </a:solidFill>
            </a:endParaRPr>
          </a:p>
        </p:txBody>
      </p:sp>
      <p:sp>
        <p:nvSpPr>
          <p:cNvPr id="36" name="Text 6">
            <a:extLst>
              <a:ext uri="{FF2B5EF4-FFF2-40B4-BE49-F238E27FC236}">
                <a16:creationId xmlns:a16="http://schemas.microsoft.com/office/drawing/2014/main" id="{B9C4069A-451A-C256-5FFF-5A36F463AB87}"/>
              </a:ext>
            </a:extLst>
          </p:cNvPr>
          <p:cNvSpPr/>
          <p:nvPr/>
        </p:nvSpPr>
        <p:spPr>
          <a:xfrm>
            <a:off x="14332126" y="36060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Assign specific permissions to users and instances for access control. Avoid using root credentials and follow the principle of least privilege.</a:t>
            </a:r>
            <a:endParaRPr lang="en-US" sz="1786" dirty="0"/>
          </a:p>
        </p:txBody>
      </p:sp>
      <p:sp>
        <p:nvSpPr>
          <p:cNvPr id="37" name="Text 7">
            <a:extLst>
              <a:ext uri="{FF2B5EF4-FFF2-40B4-BE49-F238E27FC236}">
                <a16:creationId xmlns:a16="http://schemas.microsoft.com/office/drawing/2014/main" id="{D60C9E51-3094-80E8-D824-2472772870E3}"/>
              </a:ext>
            </a:extLst>
          </p:cNvPr>
          <p:cNvSpPr/>
          <p:nvPr/>
        </p:nvSpPr>
        <p:spPr>
          <a:xfrm>
            <a:off x="13685454" y="3074670"/>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Encryption</a:t>
            </a:r>
            <a:endParaRPr lang="en-US" sz="2233" dirty="0">
              <a:solidFill>
                <a:schemeClr val="accent2"/>
              </a:solidFill>
            </a:endParaRPr>
          </a:p>
        </p:txBody>
      </p:sp>
      <p:sp>
        <p:nvSpPr>
          <p:cNvPr id="38" name="Text 8">
            <a:extLst>
              <a:ext uri="{FF2B5EF4-FFF2-40B4-BE49-F238E27FC236}">
                <a16:creationId xmlns:a16="http://schemas.microsoft.com/office/drawing/2014/main" id="{4C70C799-B8A0-63CE-723B-B7E46BFFEC22}"/>
              </a:ext>
            </a:extLst>
          </p:cNvPr>
          <p:cNvSpPr/>
          <p:nvPr/>
        </p:nvSpPr>
        <p:spPr>
          <a:xfrm>
            <a:off x="15710580" y="3462560"/>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Encrypt data at rest and in transit using AWS Key Management Service (KMS) and TLS/SSL protocols for secure communication.</a:t>
            </a:r>
            <a:endParaRPr lang="en-US" sz="1786" dirty="0"/>
          </a:p>
        </p:txBody>
      </p:sp>
      <p:pic>
        <p:nvPicPr>
          <p:cNvPr id="40" name="Picture 39">
            <a:extLst>
              <a:ext uri="{FF2B5EF4-FFF2-40B4-BE49-F238E27FC236}">
                <a16:creationId xmlns:a16="http://schemas.microsoft.com/office/drawing/2014/main" id="{16972A37-A158-BB0B-61A4-2A9C85F80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7179874">
            <a:off x="11854799" y="6315856"/>
            <a:ext cx="3048000" cy="1714500"/>
          </a:xfrm>
          <a:prstGeom prst="rect">
            <a:avLst/>
          </a:prstGeom>
        </p:spPr>
      </p:pic>
      <p:pic>
        <p:nvPicPr>
          <p:cNvPr id="42" name="Picture 41">
            <a:extLst>
              <a:ext uri="{FF2B5EF4-FFF2-40B4-BE49-F238E27FC236}">
                <a16:creationId xmlns:a16="http://schemas.microsoft.com/office/drawing/2014/main" id="{EBCADDE8-4EDF-4E46-28C9-41B7FBD04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0135" y="6840566"/>
            <a:ext cx="5358928" cy="3014397"/>
          </a:xfrm>
          <a:prstGeom prst="rect">
            <a:avLst/>
          </a:prstGeom>
        </p:spPr>
      </p:pic>
      <p:sp>
        <p:nvSpPr>
          <p:cNvPr id="44" name="Text 2">
            <a:extLst>
              <a:ext uri="{FF2B5EF4-FFF2-40B4-BE49-F238E27FC236}">
                <a16:creationId xmlns:a16="http://schemas.microsoft.com/office/drawing/2014/main" id="{AE22C685-99F3-6999-E052-96CA5BE45036}"/>
              </a:ext>
            </a:extLst>
          </p:cNvPr>
          <p:cNvSpPr/>
          <p:nvPr/>
        </p:nvSpPr>
        <p:spPr>
          <a:xfrm>
            <a:off x="-9860627" y="-87254"/>
            <a:ext cx="8367173" cy="645697"/>
          </a:xfrm>
          <a:prstGeom prst="rect">
            <a:avLst/>
          </a:prstGeom>
          <a:noFill/>
          <a:ln/>
        </p:spPr>
        <p:txBody>
          <a:bodyPr wrap="none" rtlCol="0" anchor="t"/>
          <a:lstStyle/>
          <a:p>
            <a:pPr marL="0" indent="0">
              <a:lnSpc>
                <a:spcPts val="5087"/>
              </a:lnSpc>
              <a:buNone/>
            </a:pPr>
            <a:r>
              <a:rPr lang="en-US" sz="4069" kern="0" spc="-122" dirty="0">
                <a:solidFill>
                  <a:schemeClr val="accent4"/>
                </a:solidFill>
                <a:latin typeface="Roboto Mono" pitchFamily="34" charset="0"/>
                <a:ea typeface="Roboto Mono" pitchFamily="34" charset="-122"/>
                <a:cs typeface="Roboto Mono" pitchFamily="34" charset="-120"/>
              </a:rPr>
              <a:t>Case Studies and Future Trends</a:t>
            </a:r>
            <a:endParaRPr lang="en-US" sz="4069" dirty="0">
              <a:solidFill>
                <a:schemeClr val="accent4"/>
              </a:solidFill>
            </a:endParaRPr>
          </a:p>
        </p:txBody>
      </p:sp>
      <p:sp>
        <p:nvSpPr>
          <p:cNvPr id="6" name="Title 1">
            <a:extLst>
              <a:ext uri="{FF2B5EF4-FFF2-40B4-BE49-F238E27FC236}">
                <a16:creationId xmlns:a16="http://schemas.microsoft.com/office/drawing/2014/main" id="{29229657-11FF-1B78-1A0A-1E07B952BA57}"/>
              </a:ext>
            </a:extLst>
          </p:cNvPr>
          <p:cNvSpPr txBox="1">
            <a:spLocks/>
          </p:cNvSpPr>
          <p:nvPr/>
        </p:nvSpPr>
        <p:spPr>
          <a:xfrm>
            <a:off x="-11383395" y="5395033"/>
            <a:ext cx="11128513" cy="63610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accent2"/>
                </a:solidFill>
              </a:rPr>
              <a:t>Title:</a:t>
            </a:r>
            <a:r>
              <a:rPr lang="en-US" sz="3200" dirty="0">
                <a:solidFill>
                  <a:schemeClr val="accent2"/>
                </a:solidFill>
              </a:rPr>
              <a:t> </a:t>
            </a:r>
            <a:r>
              <a:rPr lang="en-US" sz="3200" dirty="0">
                <a:solidFill>
                  <a:schemeClr val="bg2"/>
                </a:solidFill>
              </a:rPr>
              <a:t>Hosting Applications and Websites for a Service-Based Business</a:t>
            </a:r>
            <a:endParaRPr lang="en-IN" sz="3200" dirty="0">
              <a:solidFill>
                <a:schemeClr val="bg2"/>
              </a:solidFill>
            </a:endParaRPr>
          </a:p>
        </p:txBody>
      </p:sp>
      <p:sp>
        <p:nvSpPr>
          <p:cNvPr id="9" name="Content Placeholder 2">
            <a:extLst>
              <a:ext uri="{FF2B5EF4-FFF2-40B4-BE49-F238E27FC236}">
                <a16:creationId xmlns:a16="http://schemas.microsoft.com/office/drawing/2014/main" id="{34B339C2-F0EC-BDD7-B8C3-BBC15F730CB3}"/>
              </a:ext>
            </a:extLst>
          </p:cNvPr>
          <p:cNvSpPr txBox="1">
            <a:spLocks/>
          </p:cNvSpPr>
          <p:nvPr/>
        </p:nvSpPr>
        <p:spPr>
          <a:xfrm>
            <a:off x="-11409060" y="6844146"/>
            <a:ext cx="7759148" cy="21897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solidFill>
              </a:rPr>
              <a:t>This case study explores the challenges of hosting applications and websites for a service-based business with two branches in different locations. This presentation will highlight the complexities and potential solutions for ensuring seamless operation and data synchronization across multiple sites.</a:t>
            </a: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IN" dirty="0"/>
          </a:p>
        </p:txBody>
      </p:sp>
      <p:pic>
        <p:nvPicPr>
          <p:cNvPr id="11" name="Picture 10">
            <a:extLst>
              <a:ext uri="{FF2B5EF4-FFF2-40B4-BE49-F238E27FC236}">
                <a16:creationId xmlns:a16="http://schemas.microsoft.com/office/drawing/2014/main" id="{652C0AC3-3C7B-8E8E-A2D2-349AA388C0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767620">
            <a:off x="18694782" y="951924"/>
            <a:ext cx="7034079" cy="4179198"/>
          </a:xfrm>
          <a:prstGeom prst="rect">
            <a:avLst/>
          </a:prstGeom>
        </p:spPr>
      </p:pic>
      <p:sp>
        <p:nvSpPr>
          <p:cNvPr id="12" name="Title 1">
            <a:extLst>
              <a:ext uri="{FF2B5EF4-FFF2-40B4-BE49-F238E27FC236}">
                <a16:creationId xmlns:a16="http://schemas.microsoft.com/office/drawing/2014/main" id="{F9E28DFE-2781-EECB-9655-FB0379378E2A}"/>
              </a:ext>
            </a:extLst>
          </p:cNvPr>
          <p:cNvSpPr txBox="1">
            <a:spLocks/>
          </p:cNvSpPr>
          <p:nvPr/>
        </p:nvSpPr>
        <p:spPr>
          <a:xfrm rot="5767620">
            <a:off x="18709977" y="1451499"/>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a:solidFill>
                  <a:schemeClr val="accent4"/>
                </a:solidFill>
              </a:rPr>
              <a:t>Availability Zone 1</a:t>
            </a:r>
            <a:endParaRPr lang="en-IN" sz="1200" b="1" dirty="0">
              <a:solidFill>
                <a:schemeClr val="accent4"/>
              </a:solidFill>
            </a:endParaRPr>
          </a:p>
        </p:txBody>
      </p:sp>
      <p:sp>
        <p:nvSpPr>
          <p:cNvPr id="13" name="Title 1">
            <a:extLst>
              <a:ext uri="{FF2B5EF4-FFF2-40B4-BE49-F238E27FC236}">
                <a16:creationId xmlns:a16="http://schemas.microsoft.com/office/drawing/2014/main" id="{1F79079E-181F-3067-7263-7D199BA0BCB7}"/>
              </a:ext>
            </a:extLst>
          </p:cNvPr>
          <p:cNvSpPr txBox="1">
            <a:spLocks/>
          </p:cNvSpPr>
          <p:nvPr/>
        </p:nvSpPr>
        <p:spPr>
          <a:xfrm rot="5767620">
            <a:off x="20106668" y="839327"/>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2</a:t>
            </a:r>
            <a:endParaRPr lang="en-IN" sz="1200" b="1" dirty="0">
              <a:solidFill>
                <a:schemeClr val="accent4"/>
              </a:solidFill>
            </a:endParaRPr>
          </a:p>
        </p:txBody>
      </p:sp>
      <p:sp>
        <p:nvSpPr>
          <p:cNvPr id="16" name="Title 1">
            <a:extLst>
              <a:ext uri="{FF2B5EF4-FFF2-40B4-BE49-F238E27FC236}">
                <a16:creationId xmlns:a16="http://schemas.microsoft.com/office/drawing/2014/main" id="{558DF706-CF40-2F97-EEC5-23A9D84E2BE3}"/>
              </a:ext>
            </a:extLst>
          </p:cNvPr>
          <p:cNvSpPr txBox="1">
            <a:spLocks/>
          </p:cNvSpPr>
          <p:nvPr/>
        </p:nvSpPr>
        <p:spPr>
          <a:xfrm rot="5767620">
            <a:off x="21845775" y="1554153"/>
            <a:ext cx="4240696" cy="509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chemeClr val="accent4"/>
                </a:solidFill>
              </a:rPr>
              <a:t>Availability Zone 3</a:t>
            </a:r>
            <a:endParaRPr lang="en-IN" sz="1200" b="1" dirty="0">
              <a:solidFill>
                <a:schemeClr val="accent4"/>
              </a:solidFill>
            </a:endParaRPr>
          </a:p>
        </p:txBody>
      </p:sp>
      <p:pic>
        <p:nvPicPr>
          <p:cNvPr id="18" name="Picture 17">
            <a:extLst>
              <a:ext uri="{FF2B5EF4-FFF2-40B4-BE49-F238E27FC236}">
                <a16:creationId xmlns:a16="http://schemas.microsoft.com/office/drawing/2014/main" id="{F20B327E-FED9-FDF1-24D4-3024D9E19E8C}"/>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445564">
            <a:off x="10470129" y="5333439"/>
            <a:ext cx="1584705" cy="948446"/>
          </a:xfrm>
          <a:prstGeom prst="rect">
            <a:avLst/>
          </a:prstGeom>
        </p:spPr>
      </p:pic>
      <p:sp>
        <p:nvSpPr>
          <p:cNvPr id="45" name="Title 1">
            <a:extLst>
              <a:ext uri="{FF2B5EF4-FFF2-40B4-BE49-F238E27FC236}">
                <a16:creationId xmlns:a16="http://schemas.microsoft.com/office/drawing/2014/main" id="{9CB442AD-2A08-D577-4D01-4A66697587E4}"/>
              </a:ext>
            </a:extLst>
          </p:cNvPr>
          <p:cNvSpPr txBox="1">
            <a:spLocks/>
          </p:cNvSpPr>
          <p:nvPr/>
        </p:nvSpPr>
        <p:spPr>
          <a:xfrm>
            <a:off x="2236326" y="3016093"/>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T</a:t>
            </a:r>
            <a:endParaRPr lang="en-IN" b="1" dirty="0">
              <a:solidFill>
                <a:schemeClr val="accent2"/>
              </a:solidFill>
              <a:latin typeface="Arial Black" panose="020B0A04020102020204" pitchFamily="34" charset="0"/>
            </a:endParaRPr>
          </a:p>
        </p:txBody>
      </p:sp>
      <p:sp>
        <p:nvSpPr>
          <p:cNvPr id="46" name="Title 1">
            <a:extLst>
              <a:ext uri="{FF2B5EF4-FFF2-40B4-BE49-F238E27FC236}">
                <a16:creationId xmlns:a16="http://schemas.microsoft.com/office/drawing/2014/main" id="{6DB350F8-3967-4BF8-D04A-5642A8CC91A7}"/>
              </a:ext>
            </a:extLst>
          </p:cNvPr>
          <p:cNvSpPr txBox="1">
            <a:spLocks/>
          </p:cNvSpPr>
          <p:nvPr/>
        </p:nvSpPr>
        <p:spPr>
          <a:xfrm>
            <a:off x="2860261" y="2993817"/>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H</a:t>
            </a:r>
            <a:endParaRPr lang="en-IN" b="1" dirty="0">
              <a:solidFill>
                <a:schemeClr val="accent2"/>
              </a:solidFill>
              <a:latin typeface="Arial Black" panose="020B0A04020102020204" pitchFamily="34" charset="0"/>
            </a:endParaRPr>
          </a:p>
        </p:txBody>
      </p:sp>
      <p:sp>
        <p:nvSpPr>
          <p:cNvPr id="47" name="Title 1">
            <a:extLst>
              <a:ext uri="{FF2B5EF4-FFF2-40B4-BE49-F238E27FC236}">
                <a16:creationId xmlns:a16="http://schemas.microsoft.com/office/drawing/2014/main" id="{3B1112DD-611C-A817-3055-B12742C21E1B}"/>
              </a:ext>
            </a:extLst>
          </p:cNvPr>
          <p:cNvSpPr txBox="1">
            <a:spLocks/>
          </p:cNvSpPr>
          <p:nvPr/>
        </p:nvSpPr>
        <p:spPr>
          <a:xfrm>
            <a:off x="3490049" y="3027134"/>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A</a:t>
            </a:r>
            <a:endParaRPr lang="en-IN" b="1" dirty="0">
              <a:solidFill>
                <a:schemeClr val="accent2"/>
              </a:solidFill>
              <a:latin typeface="Arial Black" panose="020B0A04020102020204" pitchFamily="34" charset="0"/>
            </a:endParaRPr>
          </a:p>
        </p:txBody>
      </p:sp>
      <p:sp>
        <p:nvSpPr>
          <p:cNvPr id="48" name="Title 1">
            <a:extLst>
              <a:ext uri="{FF2B5EF4-FFF2-40B4-BE49-F238E27FC236}">
                <a16:creationId xmlns:a16="http://schemas.microsoft.com/office/drawing/2014/main" id="{101E7204-2D72-766D-A628-1FE7BEA625D2}"/>
              </a:ext>
            </a:extLst>
          </p:cNvPr>
          <p:cNvSpPr txBox="1">
            <a:spLocks/>
          </p:cNvSpPr>
          <p:nvPr/>
        </p:nvSpPr>
        <p:spPr>
          <a:xfrm>
            <a:off x="4653297" y="3049263"/>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K</a:t>
            </a:r>
            <a:endParaRPr lang="en-IN" b="1" dirty="0">
              <a:solidFill>
                <a:schemeClr val="accent2"/>
              </a:solidFill>
              <a:latin typeface="Arial Black" panose="020B0A04020102020204" pitchFamily="34" charset="0"/>
            </a:endParaRPr>
          </a:p>
        </p:txBody>
      </p:sp>
      <p:sp>
        <p:nvSpPr>
          <p:cNvPr id="53" name="Title 1">
            <a:extLst>
              <a:ext uri="{FF2B5EF4-FFF2-40B4-BE49-F238E27FC236}">
                <a16:creationId xmlns:a16="http://schemas.microsoft.com/office/drawing/2014/main" id="{43111061-DBCC-7719-77F8-26A7EA66CC0C}"/>
              </a:ext>
            </a:extLst>
          </p:cNvPr>
          <p:cNvSpPr txBox="1">
            <a:spLocks/>
          </p:cNvSpPr>
          <p:nvPr/>
        </p:nvSpPr>
        <p:spPr>
          <a:xfrm>
            <a:off x="5936147" y="3580815"/>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Y</a:t>
            </a:r>
            <a:endParaRPr lang="en-IN" b="1" dirty="0">
              <a:solidFill>
                <a:schemeClr val="accent2"/>
              </a:solidFill>
              <a:latin typeface="Arial Black" panose="020B0A04020102020204" pitchFamily="34" charset="0"/>
            </a:endParaRPr>
          </a:p>
        </p:txBody>
      </p:sp>
      <p:sp>
        <p:nvSpPr>
          <p:cNvPr id="54" name="Title 1">
            <a:extLst>
              <a:ext uri="{FF2B5EF4-FFF2-40B4-BE49-F238E27FC236}">
                <a16:creationId xmlns:a16="http://schemas.microsoft.com/office/drawing/2014/main" id="{62B7F7A8-E7AE-90F3-18D4-D17D13656567}"/>
              </a:ext>
            </a:extLst>
          </p:cNvPr>
          <p:cNvSpPr txBox="1">
            <a:spLocks/>
          </p:cNvSpPr>
          <p:nvPr/>
        </p:nvSpPr>
        <p:spPr>
          <a:xfrm>
            <a:off x="6582819" y="3520163"/>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O</a:t>
            </a:r>
            <a:endParaRPr lang="en-IN" b="1" dirty="0">
              <a:solidFill>
                <a:schemeClr val="accent2"/>
              </a:solidFill>
              <a:latin typeface="Arial Black" panose="020B0A04020102020204" pitchFamily="34" charset="0"/>
            </a:endParaRPr>
          </a:p>
        </p:txBody>
      </p:sp>
      <p:sp>
        <p:nvSpPr>
          <p:cNvPr id="55" name="Title 1">
            <a:extLst>
              <a:ext uri="{FF2B5EF4-FFF2-40B4-BE49-F238E27FC236}">
                <a16:creationId xmlns:a16="http://schemas.microsoft.com/office/drawing/2014/main" id="{04CA1715-5020-E284-201B-B939A8F12EDB}"/>
              </a:ext>
            </a:extLst>
          </p:cNvPr>
          <p:cNvSpPr txBox="1">
            <a:spLocks/>
          </p:cNvSpPr>
          <p:nvPr/>
        </p:nvSpPr>
        <p:spPr>
          <a:xfrm>
            <a:off x="7301094" y="3510793"/>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U</a:t>
            </a:r>
            <a:endParaRPr lang="en-IN" b="1" dirty="0">
              <a:solidFill>
                <a:schemeClr val="accent2"/>
              </a:solidFill>
              <a:latin typeface="Arial Black" panose="020B0A04020102020204" pitchFamily="34" charset="0"/>
            </a:endParaRPr>
          </a:p>
        </p:txBody>
      </p:sp>
      <p:sp>
        <p:nvSpPr>
          <p:cNvPr id="49" name="Title 1">
            <a:extLst>
              <a:ext uri="{FF2B5EF4-FFF2-40B4-BE49-F238E27FC236}">
                <a16:creationId xmlns:a16="http://schemas.microsoft.com/office/drawing/2014/main" id="{77233BBD-BCB5-E99C-E69B-34179007EBBF}"/>
              </a:ext>
            </a:extLst>
          </p:cNvPr>
          <p:cNvSpPr txBox="1">
            <a:spLocks/>
          </p:cNvSpPr>
          <p:nvPr/>
        </p:nvSpPr>
        <p:spPr>
          <a:xfrm>
            <a:off x="4085054" y="2917622"/>
            <a:ext cx="543339" cy="6983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solidFill>
                <a:latin typeface="Arial Black" panose="020B0A04020102020204" pitchFamily="34" charset="0"/>
              </a:rPr>
              <a:t>N</a:t>
            </a:r>
            <a:endParaRPr lang="en-IN" b="1"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185011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82561" y="-1965411"/>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2480" y="676127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DF4BBC10-DA4F-60F2-DA30-13F148ADD882}"/>
              </a:ext>
            </a:extLst>
          </p:cNvPr>
          <p:cNvSpPr txBox="1"/>
          <p:nvPr/>
        </p:nvSpPr>
        <p:spPr>
          <a:xfrm>
            <a:off x="-4615689" y="8791102"/>
            <a:ext cx="2332977" cy="1323439"/>
          </a:xfrm>
          <a:prstGeom prst="rect">
            <a:avLst/>
          </a:prstGeom>
          <a:noFill/>
        </p:spPr>
        <p:txBody>
          <a:bodyPr wrap="square">
            <a:spAutoFit/>
          </a:bodyPr>
          <a:lstStyle/>
          <a:p>
            <a:r>
              <a:rPr lang="en-US" sz="2000" dirty="0">
                <a:solidFill>
                  <a:schemeClr val="bg1"/>
                </a:solidFill>
                <a:latin typeface="Arial Black" panose="020B0A04020102020204" pitchFamily="34" charset="0"/>
              </a:rPr>
              <a:t>By…</a:t>
            </a:r>
          </a:p>
          <a:p>
            <a:r>
              <a:rPr lang="en-US" sz="2000" dirty="0">
                <a:solidFill>
                  <a:schemeClr val="accent2"/>
                </a:solidFill>
                <a:latin typeface="Arial Black" panose="020B0A04020102020204" pitchFamily="34" charset="0"/>
              </a:rPr>
              <a:t>Nelluri Lokesh</a:t>
            </a:r>
          </a:p>
          <a:p>
            <a:r>
              <a:rPr lang="en-US" sz="2000" dirty="0">
                <a:solidFill>
                  <a:schemeClr val="accent2"/>
                </a:solidFill>
                <a:latin typeface="Arial Black" panose="020B0A04020102020204" pitchFamily="34" charset="0"/>
              </a:rPr>
              <a:t>21A31A0552</a:t>
            </a:r>
          </a:p>
          <a:p>
            <a:r>
              <a:rPr lang="en-US" sz="2000" dirty="0">
                <a:solidFill>
                  <a:schemeClr val="accent2"/>
                </a:solidFill>
                <a:latin typeface="Arial Black" panose="020B0A04020102020204" pitchFamily="34" charset="0"/>
              </a:rPr>
              <a:t>CSE - A</a:t>
            </a: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920268" y="-5432210"/>
            <a:ext cx="838048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2800" dirty="0">
                <a:solidFill>
                  <a:schemeClr val="bg2"/>
                </a:solidFill>
                <a:latin typeface="Arial" panose="020B0604020202020204" pitchFamily="34" charset="0"/>
              </a:rPr>
              <a:t>Topic </a:t>
            </a:r>
            <a:r>
              <a:rPr lang="en-US" altLang="en-US" sz="2800" b="1" dirty="0">
                <a:solidFill>
                  <a:schemeClr val="bg2"/>
                </a:solidFill>
                <a:latin typeface="Arial" panose="020B0604020202020204" pitchFamily="34" charset="0"/>
              </a:rPr>
              <a:t>:</a:t>
            </a:r>
            <a:r>
              <a:rPr lang="en-US" altLang="en-US" sz="2800" b="1" dirty="0">
                <a:solidFill>
                  <a:schemeClr val="accent2"/>
                </a:solidFill>
                <a:latin typeface="Arial" panose="020B0604020202020204" pitchFamily="34" charset="0"/>
              </a:rPr>
              <a:t> AWS Compute server’s </a:t>
            </a:r>
            <a:endParaRPr lang="en-IN" altLang="en-US" sz="2800" b="1" dirty="0">
              <a:solidFill>
                <a:schemeClr val="accent2"/>
              </a:solidFill>
              <a:latin typeface="Arial" panose="020B0604020202020204" pitchFamily="34" charset="0"/>
            </a:endParaRPr>
          </a:p>
          <a:p>
            <a:pPr algn="l" eaLnBrk="0" fontAlgn="base" hangingPunct="0">
              <a:lnSpc>
                <a:spcPct val="100000"/>
              </a:lnSpc>
              <a:spcBef>
                <a:spcPct val="0"/>
              </a:spcBef>
              <a:spcAft>
                <a:spcPct val="0"/>
              </a:spcAft>
              <a:buFontTx/>
              <a:buNone/>
            </a:pPr>
            <a:r>
              <a:rPr lang="en-US" altLang="en-US" sz="2800" dirty="0">
                <a:solidFill>
                  <a:schemeClr val="accent2"/>
                </a:solidFill>
                <a:latin typeface="Arial" panose="020B0604020202020204" pitchFamily="34" charset="0"/>
              </a:rPr>
              <a:t>Agenda : </a:t>
            </a:r>
          </a:p>
          <a:p>
            <a:pPr marL="514350" indent="-514350" algn="l" eaLnBrk="0" fontAlgn="base" hangingPunct="0">
              <a:lnSpc>
                <a:spcPct val="100000"/>
              </a:lnSpc>
              <a:spcBef>
                <a:spcPct val="0"/>
              </a:spcBef>
              <a:spcAft>
                <a:spcPct val="0"/>
              </a:spcAft>
              <a:buFontTx/>
              <a:buAutoNum type="arabicPeriod"/>
            </a:pPr>
            <a:r>
              <a:rPr lang="en-IN" sz="2800" b="1" dirty="0">
                <a:solidFill>
                  <a:schemeClr val="bg2"/>
                </a:solidFill>
              </a:rPr>
              <a:t>Amazon EC2</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EC2 Instance Types: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AWS Lambda: </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Amazon ECS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AWS </a:t>
            </a:r>
            <a:r>
              <a:rPr lang="en-IN" dirty="0" err="1">
                <a:solidFill>
                  <a:schemeClr val="bg2"/>
                </a:solidFill>
                <a:latin typeface="Arial Black" panose="020B0A04020102020204" pitchFamily="34" charset="0"/>
              </a:rPr>
              <a:t>Fargate</a:t>
            </a:r>
            <a:r>
              <a:rPr lang="en-IN" dirty="0">
                <a:solidFill>
                  <a:schemeClr val="bg2"/>
                </a:solidFill>
                <a:latin typeface="Arial Black" panose="020B0A04020102020204" pitchFamily="34" charset="0"/>
              </a:rPr>
              <a:t> </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Elastic Beanstalk</a:t>
            </a:r>
          </a:p>
          <a:p>
            <a:pPr marL="514350" indent="-514350" algn="l" eaLnBrk="0" fontAlgn="base" hangingPunct="0">
              <a:lnSpc>
                <a:spcPct val="100000"/>
              </a:lnSpc>
              <a:spcBef>
                <a:spcPct val="0"/>
              </a:spcBef>
              <a:spcAft>
                <a:spcPct val="0"/>
              </a:spcAft>
              <a:buFontTx/>
              <a:buAutoNum type="arabicPeriod"/>
            </a:pPr>
            <a:r>
              <a:rPr lang="en-US" dirty="0">
                <a:solidFill>
                  <a:schemeClr val="bg2"/>
                </a:solidFill>
                <a:latin typeface="Arial Black" panose="020B0A04020102020204" pitchFamily="34" charset="0"/>
              </a:rPr>
              <a:t>Comparison of AWS Compute Services</a:t>
            </a:r>
            <a:endParaRPr lang="en-IN" dirty="0">
              <a:solidFill>
                <a:schemeClr val="bg2"/>
              </a:solidFill>
              <a:latin typeface="Arial Black" panose="020B0A04020102020204" pitchFamily="34" charset="0"/>
            </a:endParaRPr>
          </a:p>
          <a:p>
            <a:pPr marL="514350" indent="-514350" algn="l" eaLnBrk="0" fontAlgn="base" hangingPunct="0">
              <a:lnSpc>
                <a:spcPct val="100000"/>
              </a:lnSpc>
              <a:spcBef>
                <a:spcPct val="0"/>
              </a:spcBef>
              <a:spcAft>
                <a:spcPct val="0"/>
              </a:spcAft>
              <a:buFontTx/>
              <a:buAutoNum type="arabicPeriod"/>
            </a:pPr>
            <a:r>
              <a:rPr lang="en-US" altLang="en-US" dirty="0">
                <a:solidFill>
                  <a:schemeClr val="bg2"/>
                </a:solidFill>
                <a:latin typeface="Arial Black" panose="020B0A04020102020204" pitchFamily="34" charset="0"/>
              </a:rPr>
              <a:t>Best Practices and Security Considerations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Case Studies:</a:t>
            </a:r>
            <a:endParaRPr lang="en-US" altLang="en-US" dirty="0">
              <a:solidFill>
                <a:schemeClr val="bg2"/>
              </a:solidFill>
              <a:latin typeface="Arial Black" panose="020B0A04020102020204" pitchFamily="34" charset="0"/>
            </a:endParaRP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8394440" y="4973465"/>
            <a:ext cx="1624759" cy="1473599"/>
          </a:xfrm>
          <a:prstGeom prst="rect">
            <a:avLst/>
          </a:prstGeom>
        </p:spPr>
      </p:pic>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8309" y="2253998"/>
            <a:ext cx="991772" cy="1031902"/>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7008" y="2835687"/>
            <a:ext cx="1580572" cy="158057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0278" y="-2200508"/>
            <a:ext cx="2543175" cy="1714500"/>
          </a:xfrm>
          <a:prstGeom prst="rect">
            <a:avLst/>
          </a:prstGeom>
        </p:spPr>
      </p:pic>
      <p:pic>
        <p:nvPicPr>
          <p:cNvPr id="20" name="Image 2" descr="preencoded.png">
            <a:extLst>
              <a:ext uri="{FF2B5EF4-FFF2-40B4-BE49-F238E27FC236}">
                <a16:creationId xmlns:a16="http://schemas.microsoft.com/office/drawing/2014/main" id="{7F5991A5-FE76-C6D9-EF76-300252905F2B}"/>
              </a:ext>
            </a:extLst>
          </p:cNvPr>
          <p:cNvPicPr>
            <a:picLocks noChangeAspect="1"/>
          </p:cNvPicPr>
          <p:nvPr/>
        </p:nvPicPr>
        <p:blipFill>
          <a:blip r:embed="rId10"/>
          <a:stretch>
            <a:fillRect/>
          </a:stretch>
        </p:blipFill>
        <p:spPr>
          <a:xfrm>
            <a:off x="8297007" y="577096"/>
            <a:ext cx="3444385" cy="2152782"/>
          </a:xfrm>
          <a:prstGeom prst="rect">
            <a:avLst/>
          </a:prstGeom>
        </p:spPr>
      </p:pic>
      <p:sp>
        <p:nvSpPr>
          <p:cNvPr id="21" name="Text 1">
            <a:extLst>
              <a:ext uri="{FF2B5EF4-FFF2-40B4-BE49-F238E27FC236}">
                <a16:creationId xmlns:a16="http://schemas.microsoft.com/office/drawing/2014/main" id="{C8F83393-5879-0F86-3A20-0EC657B9A8DB}"/>
              </a:ext>
            </a:extLst>
          </p:cNvPr>
          <p:cNvSpPr/>
          <p:nvPr/>
        </p:nvSpPr>
        <p:spPr>
          <a:xfrm>
            <a:off x="142520" y="349883"/>
            <a:ext cx="7556421" cy="2934653"/>
          </a:xfrm>
          <a:prstGeom prst="rect">
            <a:avLst/>
          </a:prstGeom>
          <a:noFill/>
          <a:ln/>
        </p:spPr>
        <p:txBody>
          <a:bodyPr wrap="square" rtlCol="0" anchor="t"/>
          <a:lstStyle/>
          <a:p>
            <a:pPr marL="0" indent="0">
              <a:lnSpc>
                <a:spcPts val="7702"/>
              </a:lnSpc>
              <a:buNone/>
            </a:pPr>
            <a:r>
              <a:rPr lang="en-US" sz="6162" dirty="0">
                <a:solidFill>
                  <a:schemeClr val="accent2"/>
                </a:solidFill>
                <a:latin typeface="Prata" pitchFamily="34" charset="0"/>
                <a:ea typeface="Prata" pitchFamily="34" charset="-122"/>
                <a:cs typeface="Prata" pitchFamily="34" charset="-120"/>
              </a:rPr>
              <a:t>Introduction to AWS Compute Services</a:t>
            </a:r>
            <a:endParaRPr lang="en-US" sz="6162" dirty="0">
              <a:solidFill>
                <a:schemeClr val="accent2"/>
              </a:solidFill>
            </a:endParaRPr>
          </a:p>
        </p:txBody>
      </p:sp>
      <p:sp>
        <p:nvSpPr>
          <p:cNvPr id="22" name="Text 2">
            <a:extLst>
              <a:ext uri="{FF2B5EF4-FFF2-40B4-BE49-F238E27FC236}">
                <a16:creationId xmlns:a16="http://schemas.microsoft.com/office/drawing/2014/main" id="{D1218B12-C4D9-9DE7-AA09-49B377E2D957}"/>
              </a:ext>
            </a:extLst>
          </p:cNvPr>
          <p:cNvSpPr/>
          <p:nvPr/>
        </p:nvSpPr>
        <p:spPr>
          <a:xfrm>
            <a:off x="741806" y="4115805"/>
            <a:ext cx="7556421" cy="1088708"/>
          </a:xfrm>
          <a:prstGeom prst="rect">
            <a:avLst/>
          </a:prstGeom>
          <a:noFill/>
          <a:ln/>
        </p:spPr>
        <p:txBody>
          <a:bodyPr wrap="square" rtlCol="0" anchor="t"/>
          <a:lstStyle/>
          <a:p>
            <a:pPr marL="0" indent="0">
              <a:lnSpc>
                <a:spcPts val="2858"/>
              </a:lnSpc>
              <a:buNone/>
            </a:pPr>
            <a:r>
              <a:rPr lang="en-US" sz="2000" b="1" dirty="0">
                <a:solidFill>
                  <a:srgbClr val="CFCBBF"/>
                </a:solidFill>
                <a:latin typeface="Raleway" pitchFamily="34" charset="0"/>
                <a:ea typeface="Raleway" pitchFamily="34" charset="-122"/>
                <a:cs typeface="Raleway" pitchFamily="34" charset="-120"/>
              </a:rPr>
              <a:t>AWS offers a suite of compute services that cater to a wide range of applications and workloads. These services enable developers to provision and manage computing resources in the cloud with ease.</a:t>
            </a:r>
            <a:endParaRPr lang="en-US" sz="2000" b="1" dirty="0"/>
          </a:p>
        </p:txBody>
      </p:sp>
      <p:sp>
        <p:nvSpPr>
          <p:cNvPr id="3" name="Content Placeholder 2">
            <a:extLst>
              <a:ext uri="{FF2B5EF4-FFF2-40B4-BE49-F238E27FC236}">
                <a16:creationId xmlns:a16="http://schemas.microsoft.com/office/drawing/2014/main" id="{020403DD-1386-8B6F-D719-3909610394D5}"/>
              </a:ext>
            </a:extLst>
          </p:cNvPr>
          <p:cNvSpPr txBox="1">
            <a:spLocks/>
          </p:cNvSpPr>
          <p:nvPr/>
        </p:nvSpPr>
        <p:spPr>
          <a:xfrm>
            <a:off x="-9458796" y="5339557"/>
            <a:ext cx="838048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500" dirty="0">
                <a:solidFill>
                  <a:schemeClr val="bg1"/>
                </a:solidFill>
                <a:latin typeface="Arial Black" panose="020B0A04020102020204" pitchFamily="34" charset="0"/>
              </a:rPr>
              <a:t>Virtual Private Cloud (Subnet, internet Getaway, Routes, (NAT) Gateway3  Security group, </a:t>
            </a:r>
          </a:p>
        </p:txBody>
      </p:sp>
      <p:pic>
        <p:nvPicPr>
          <p:cNvPr id="13" name="Picture 12">
            <a:extLst>
              <a:ext uri="{FF2B5EF4-FFF2-40B4-BE49-F238E27FC236}">
                <a16:creationId xmlns:a16="http://schemas.microsoft.com/office/drawing/2014/main" id="{32BBD9B5-0078-B7CA-28FD-C5B6190854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27214" y="3273259"/>
            <a:ext cx="1981200" cy="2286000"/>
          </a:xfrm>
          <a:prstGeom prst="rect">
            <a:avLst/>
          </a:prstGeom>
        </p:spPr>
      </p:pic>
      <p:pic>
        <p:nvPicPr>
          <p:cNvPr id="14" name="Image 2" descr="preencoded.png">
            <a:extLst>
              <a:ext uri="{FF2B5EF4-FFF2-40B4-BE49-F238E27FC236}">
                <a16:creationId xmlns:a16="http://schemas.microsoft.com/office/drawing/2014/main" id="{C42AEA86-88D0-9C6F-94F0-AFE04008BC88}"/>
              </a:ext>
            </a:extLst>
          </p:cNvPr>
          <p:cNvPicPr>
            <a:picLocks noChangeAspect="1"/>
          </p:cNvPicPr>
          <p:nvPr/>
        </p:nvPicPr>
        <p:blipFill>
          <a:blip r:embed="rId12"/>
          <a:stretch>
            <a:fillRect/>
          </a:stretch>
        </p:blipFill>
        <p:spPr>
          <a:xfrm>
            <a:off x="13576470" y="1507571"/>
            <a:ext cx="4598118" cy="2586468"/>
          </a:xfrm>
          <a:prstGeom prst="rect">
            <a:avLst/>
          </a:prstGeom>
        </p:spPr>
      </p:pic>
      <p:sp>
        <p:nvSpPr>
          <p:cNvPr id="17" name="Content Placeholder 2">
            <a:extLst>
              <a:ext uri="{FF2B5EF4-FFF2-40B4-BE49-F238E27FC236}">
                <a16:creationId xmlns:a16="http://schemas.microsoft.com/office/drawing/2014/main" id="{E0FE39D4-4048-3FB0-06D5-69608D116BDC}"/>
              </a:ext>
            </a:extLst>
          </p:cNvPr>
          <p:cNvSpPr txBox="1">
            <a:spLocks/>
          </p:cNvSpPr>
          <p:nvPr/>
        </p:nvSpPr>
        <p:spPr>
          <a:xfrm>
            <a:off x="-8130846" y="7727049"/>
            <a:ext cx="8380487" cy="43513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2800" dirty="0">
                <a:solidFill>
                  <a:schemeClr val="bg2"/>
                </a:solidFill>
                <a:latin typeface="Arial" panose="020B0604020202020204" pitchFamily="34" charset="0"/>
              </a:rPr>
              <a:t>Topic </a:t>
            </a:r>
            <a:r>
              <a:rPr lang="en-US" altLang="en-US" sz="2800" b="1" dirty="0">
                <a:solidFill>
                  <a:schemeClr val="bg2"/>
                </a:solidFill>
                <a:latin typeface="Arial" panose="020B0604020202020204" pitchFamily="34" charset="0"/>
              </a:rPr>
              <a:t>:</a:t>
            </a:r>
            <a:r>
              <a:rPr lang="en-US" altLang="en-US" sz="2800" b="1" dirty="0">
                <a:solidFill>
                  <a:schemeClr val="accent2"/>
                </a:solidFill>
                <a:latin typeface="Arial" panose="020B0604020202020204" pitchFamily="34" charset="0"/>
              </a:rPr>
              <a:t> AWS Compute server</a:t>
            </a:r>
          </a:p>
          <a:p>
            <a:pPr algn="l" eaLnBrk="0" fontAlgn="base" hangingPunct="0">
              <a:lnSpc>
                <a:spcPct val="100000"/>
              </a:lnSpc>
              <a:spcBef>
                <a:spcPct val="0"/>
              </a:spcBef>
              <a:spcAft>
                <a:spcPct val="0"/>
              </a:spcAft>
              <a:buFontTx/>
              <a:buNone/>
            </a:pPr>
            <a:endParaRPr lang="en-IN" altLang="en-US" sz="2800" b="1" dirty="0">
              <a:solidFill>
                <a:schemeClr val="accent2"/>
              </a:solidFill>
              <a:latin typeface="Arial" panose="020B0604020202020204" pitchFamily="34" charset="0"/>
            </a:endParaRPr>
          </a:p>
          <a:p>
            <a:pPr algn="l" eaLnBrk="0" fontAlgn="base" hangingPunct="0">
              <a:lnSpc>
                <a:spcPct val="100000"/>
              </a:lnSpc>
              <a:spcBef>
                <a:spcPct val="0"/>
              </a:spcBef>
              <a:spcAft>
                <a:spcPct val="0"/>
              </a:spcAft>
              <a:buFontTx/>
              <a:buNone/>
            </a:pPr>
            <a:r>
              <a:rPr lang="en-US" altLang="en-US" sz="2800" dirty="0">
                <a:solidFill>
                  <a:schemeClr val="accent2"/>
                </a:solidFill>
                <a:latin typeface="Arial" panose="020B0604020202020204" pitchFamily="34" charset="0"/>
              </a:rPr>
              <a:t>Agenda : </a:t>
            </a:r>
          </a:p>
          <a:p>
            <a:pPr marL="514350" indent="-514350" algn="l" eaLnBrk="0" fontAlgn="base" hangingPunct="0">
              <a:lnSpc>
                <a:spcPct val="100000"/>
              </a:lnSpc>
              <a:spcBef>
                <a:spcPct val="0"/>
              </a:spcBef>
              <a:spcAft>
                <a:spcPct val="0"/>
              </a:spcAft>
              <a:buFontTx/>
              <a:buAutoNum type="arabicPeriod"/>
            </a:pPr>
            <a:r>
              <a:rPr lang="en-IN" sz="2800" b="1" dirty="0">
                <a:solidFill>
                  <a:schemeClr val="bg2"/>
                </a:solidFill>
              </a:rPr>
              <a:t>Compute</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EC2 Instance Types: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AWS Lambda: </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Amazon ECS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Elastic Beanstalk</a:t>
            </a:r>
          </a:p>
          <a:p>
            <a:pPr marL="514350" indent="-514350" algn="l" eaLnBrk="0" fontAlgn="base" hangingPunct="0">
              <a:lnSpc>
                <a:spcPct val="100000"/>
              </a:lnSpc>
              <a:spcBef>
                <a:spcPct val="0"/>
              </a:spcBef>
              <a:spcAft>
                <a:spcPct val="0"/>
              </a:spcAft>
              <a:buFontTx/>
              <a:buAutoNum type="arabicPeriod"/>
            </a:pPr>
            <a:r>
              <a:rPr lang="en-US" dirty="0">
                <a:solidFill>
                  <a:schemeClr val="bg2"/>
                </a:solidFill>
                <a:latin typeface="Arial Black" panose="020B0A04020102020204" pitchFamily="34" charset="0"/>
              </a:rPr>
              <a:t>Comparison of AWS Compute Services</a:t>
            </a:r>
            <a:endParaRPr lang="en-IN" dirty="0">
              <a:solidFill>
                <a:schemeClr val="bg2"/>
              </a:solidFill>
              <a:latin typeface="Arial Black" panose="020B0A04020102020204" pitchFamily="34" charset="0"/>
            </a:endParaRPr>
          </a:p>
          <a:p>
            <a:pPr marL="514350" indent="-514350" algn="l" eaLnBrk="0" fontAlgn="base" hangingPunct="0">
              <a:lnSpc>
                <a:spcPct val="100000"/>
              </a:lnSpc>
              <a:spcBef>
                <a:spcPct val="0"/>
              </a:spcBef>
              <a:spcAft>
                <a:spcPct val="0"/>
              </a:spcAft>
              <a:buFontTx/>
              <a:buAutoNum type="arabicPeriod"/>
            </a:pPr>
            <a:r>
              <a:rPr lang="en-US" altLang="en-US" dirty="0">
                <a:solidFill>
                  <a:schemeClr val="bg2"/>
                </a:solidFill>
                <a:latin typeface="Arial Black" panose="020B0A04020102020204" pitchFamily="34" charset="0"/>
              </a:rPr>
              <a:t>Best Practices and Security Considerations</a:t>
            </a:r>
          </a:p>
          <a:p>
            <a:pPr marL="514350" indent="-514350" algn="l" eaLnBrk="0" fontAlgn="base" hangingPunct="0">
              <a:lnSpc>
                <a:spcPct val="100000"/>
              </a:lnSpc>
              <a:spcBef>
                <a:spcPct val="0"/>
              </a:spcBef>
              <a:spcAft>
                <a:spcPct val="0"/>
              </a:spcAft>
              <a:buFontTx/>
              <a:buAutoNum type="arabicPeriod"/>
            </a:pPr>
            <a:r>
              <a:rPr lang="en-IN" dirty="0">
                <a:solidFill>
                  <a:schemeClr val="bg2"/>
                </a:solidFill>
                <a:latin typeface="Arial Black" panose="020B0A04020102020204" pitchFamily="34" charset="0"/>
              </a:rPr>
              <a:t>Case Studies</a:t>
            </a:r>
            <a:endParaRPr lang="en-US" altLang="en-US" dirty="0">
              <a:solidFill>
                <a:schemeClr val="bg2"/>
              </a:solidFill>
              <a:latin typeface="Arial Black" panose="020B0A04020102020204" pitchFamily="34" charset="0"/>
            </a:endParaRPr>
          </a:p>
        </p:txBody>
      </p:sp>
    </p:spTree>
    <p:extLst>
      <p:ext uri="{BB962C8B-B14F-4D97-AF65-F5344CB8AC3E}">
        <p14:creationId xmlns:p14="http://schemas.microsoft.com/office/powerpoint/2010/main" val="3815087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568243" y="283450"/>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9653055" y="0"/>
            <a:ext cx="2711372" cy="2459119"/>
          </a:xfrm>
          <a:prstGeom prst="rect">
            <a:avLst/>
          </a:prstGeom>
        </p:spPr>
      </p:pic>
      <p:sp>
        <p:nvSpPr>
          <p:cNvPr id="15" name="Rectangle 2">
            <a:extLst>
              <a:ext uri="{FF2B5EF4-FFF2-40B4-BE49-F238E27FC236}">
                <a16:creationId xmlns:a16="http://schemas.microsoft.com/office/drawing/2014/main" id="{CBAF7032-18D8-5512-7179-495F6E62144C}"/>
              </a:ext>
            </a:extLst>
          </p:cNvPr>
          <p:cNvSpPr txBox="1">
            <a:spLocks noChangeArrowheads="1"/>
          </p:cNvSpPr>
          <p:nvPr/>
        </p:nvSpPr>
        <p:spPr bwMode="auto">
          <a:xfrm>
            <a:off x="237197" y="-5168054"/>
            <a:ext cx="1171760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fontAlgn="base" hangingPunct="0">
              <a:lnSpc>
                <a:spcPct val="100000"/>
              </a:lnSpc>
              <a:spcAft>
                <a:spcPct val="0"/>
              </a:spcAft>
            </a:pPr>
            <a:r>
              <a:rPr lang="en-US" sz="2800" b="1" dirty="0">
                <a:solidFill>
                  <a:schemeClr val="accent2"/>
                </a:solidFill>
                <a:latin typeface="Arial Black" panose="020B0A04020102020204" pitchFamily="34" charset="0"/>
              </a:rPr>
              <a:t>AWS Lambda </a:t>
            </a:r>
            <a:r>
              <a:rPr lang="en-US" sz="2800" b="1" dirty="0">
                <a:solidFill>
                  <a:schemeClr val="bg1"/>
                </a:solidFill>
                <a:latin typeface="Arial Black" panose="020B0A04020102020204" pitchFamily="34" charset="0"/>
              </a:rPr>
              <a:t>is a serverless computing service that runs 	code in response to events and automatically 	manages the 	underlying compute resources.</a:t>
            </a:r>
          </a:p>
          <a:p>
            <a:pPr algn="l" eaLnBrk="0" fontAlgn="base" hangingPunct="0">
              <a:lnSpc>
                <a:spcPct val="100000"/>
              </a:lnSpc>
              <a:spcAft>
                <a:spcPct val="0"/>
              </a:spcAft>
            </a:pPr>
            <a:r>
              <a:rPr lang="en-IN" sz="2800" b="1" dirty="0">
                <a:solidFill>
                  <a:schemeClr val="accent2"/>
                </a:solidFill>
                <a:latin typeface="Arial Black" panose="020B0A04020102020204" pitchFamily="34" charset="0"/>
              </a:rPr>
              <a:t>Integration with AWS Services:</a:t>
            </a:r>
            <a:endParaRPr lang="en-US" sz="2800" b="1" dirty="0">
              <a:solidFill>
                <a:schemeClr val="accent2"/>
              </a:solidFill>
              <a:latin typeface="Arial Black" panose="020B0A04020102020204" pitchFamily="34" charset="0"/>
            </a:endParaRP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1. Security</a:t>
            </a:r>
            <a:r>
              <a:rPr lang="en-US" sz="2800" b="1" dirty="0">
                <a:solidFill>
                  <a:schemeClr val="bg1"/>
                </a:solidFill>
                <a:latin typeface="Arial Black" panose="020B0A04020102020204" pitchFamily="34" charset="0"/>
              </a:rPr>
              <a:t>: AWS Lambda integrates with IAM (Identity and 	Access Management) for fine-grained access control.</a:t>
            </a: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2. Networking</a:t>
            </a:r>
            <a:r>
              <a:rPr lang="en-US" sz="2800" b="1" dirty="0">
                <a:solidFill>
                  <a:schemeClr val="bg1"/>
                </a:solidFill>
                <a:latin typeface="Arial Black" panose="020B0A04020102020204" pitchFamily="34" charset="0"/>
              </a:rPr>
              <a:t>: Functions can be configured to access 	resources inside a VPC (Virtual Private Cloud) for 	secure communication with other AWS services or on-	premises resources.</a:t>
            </a:r>
          </a:p>
        </p:txBody>
      </p:sp>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85285" y="-2689842"/>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66808" y="3940438"/>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4501774" y="3441208"/>
            <a:ext cx="4598118" cy="2586468"/>
          </a:xfrm>
          <a:prstGeom prst="rect">
            <a:avLst/>
          </a:prstGeom>
        </p:spPr>
      </p:pic>
      <p:pic>
        <p:nvPicPr>
          <p:cNvPr id="14" name="Image 2" descr="preencoded.png">
            <a:extLst>
              <a:ext uri="{FF2B5EF4-FFF2-40B4-BE49-F238E27FC236}">
                <a16:creationId xmlns:a16="http://schemas.microsoft.com/office/drawing/2014/main" id="{2A1391C4-1E0F-F0D7-249F-13A916EAEE14}"/>
              </a:ext>
            </a:extLst>
          </p:cNvPr>
          <p:cNvPicPr>
            <a:picLocks noChangeAspect="1"/>
          </p:cNvPicPr>
          <p:nvPr/>
        </p:nvPicPr>
        <p:blipFill>
          <a:blip r:embed="rId12"/>
          <a:stretch>
            <a:fillRect/>
          </a:stretch>
        </p:blipFill>
        <p:spPr>
          <a:xfrm>
            <a:off x="13031343" y="1507571"/>
            <a:ext cx="5012412" cy="3387566"/>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Tree>
    <p:extLst>
      <p:ext uri="{BB962C8B-B14F-4D97-AF65-F5344CB8AC3E}">
        <p14:creationId xmlns:p14="http://schemas.microsoft.com/office/powerpoint/2010/main" val="168414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920278" y="13131171"/>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2886665" y="6295966"/>
            <a:ext cx="2711372" cy="2459119"/>
          </a:xfrm>
          <a:prstGeom prst="rect">
            <a:avLst/>
          </a:prstGeom>
        </p:spPr>
      </p:pic>
      <p:sp>
        <p:nvSpPr>
          <p:cNvPr id="15" name="Rectangle 2">
            <a:extLst>
              <a:ext uri="{FF2B5EF4-FFF2-40B4-BE49-F238E27FC236}">
                <a16:creationId xmlns:a16="http://schemas.microsoft.com/office/drawing/2014/main" id="{CBAF7032-18D8-5512-7179-495F6E62144C}"/>
              </a:ext>
            </a:extLst>
          </p:cNvPr>
          <p:cNvSpPr txBox="1">
            <a:spLocks noChangeArrowheads="1"/>
          </p:cNvSpPr>
          <p:nvPr/>
        </p:nvSpPr>
        <p:spPr bwMode="auto">
          <a:xfrm>
            <a:off x="106680" y="-64264"/>
            <a:ext cx="7735384"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fontAlgn="base" hangingPunct="0">
              <a:lnSpc>
                <a:spcPct val="100000"/>
              </a:lnSpc>
              <a:spcAft>
                <a:spcPct val="0"/>
              </a:spcAft>
            </a:pPr>
            <a:r>
              <a:rPr lang="en-US" sz="2800" b="1" dirty="0">
                <a:solidFill>
                  <a:schemeClr val="accent2"/>
                </a:solidFill>
                <a:latin typeface="Arial Black" panose="020B0A04020102020204" pitchFamily="34" charset="0"/>
              </a:rPr>
              <a:t>AWS Lambda </a:t>
            </a:r>
            <a:r>
              <a:rPr lang="en-US" sz="2800" b="1" dirty="0">
                <a:solidFill>
                  <a:schemeClr val="bg1"/>
                </a:solidFill>
                <a:latin typeface="Arial Black" panose="020B0A04020102020204" pitchFamily="34" charset="0"/>
              </a:rPr>
              <a:t>is a serverless computing service that runs code in response to events and automatically manages the 	underlying compute resources.</a:t>
            </a:r>
          </a:p>
          <a:p>
            <a:pPr algn="l" eaLnBrk="0" fontAlgn="base" hangingPunct="0">
              <a:lnSpc>
                <a:spcPct val="100000"/>
              </a:lnSpc>
              <a:spcAft>
                <a:spcPct val="0"/>
              </a:spcAft>
            </a:pPr>
            <a:r>
              <a:rPr lang="en-IN" sz="2800" b="1" dirty="0">
                <a:solidFill>
                  <a:schemeClr val="accent2"/>
                </a:solidFill>
                <a:latin typeface="Arial Black" panose="020B0A04020102020204" pitchFamily="34" charset="0"/>
              </a:rPr>
              <a:t>Integration with AWS Services:</a:t>
            </a:r>
            <a:endParaRPr lang="en-US" sz="2800" b="1" dirty="0">
              <a:solidFill>
                <a:schemeClr val="accent2"/>
              </a:solidFill>
              <a:latin typeface="Arial Black" panose="020B0A04020102020204" pitchFamily="34" charset="0"/>
            </a:endParaRP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1. Security</a:t>
            </a:r>
            <a:r>
              <a:rPr lang="en-US" sz="2800" b="1" dirty="0">
                <a:solidFill>
                  <a:schemeClr val="bg1"/>
                </a:solidFill>
                <a:latin typeface="Arial Black" panose="020B0A04020102020204" pitchFamily="34" charset="0"/>
              </a:rPr>
              <a:t>: AWS Lambda integrates 	with IAM (Identity and 	Access 	Management) for fine-grained 	access control.</a:t>
            </a: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2. Networking</a:t>
            </a:r>
            <a:r>
              <a:rPr lang="en-US" sz="2800" b="1" dirty="0">
                <a:solidFill>
                  <a:schemeClr val="bg1"/>
                </a:solidFill>
                <a:latin typeface="Arial Black" panose="020B0A04020102020204" pitchFamily="34" charset="0"/>
              </a:rPr>
              <a:t>: Functions can be configured to access 	resources inside a VPC (Virtual Private Cloud) for secure communication with other AWS services or on-premises resources.</a:t>
            </a:r>
          </a:p>
        </p:txBody>
      </p:sp>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616802" y="23871"/>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0418" y="10236404"/>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7735384" y="9737174"/>
            <a:ext cx="4598118" cy="2586468"/>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3" name="Rectangle 2">
            <a:extLst>
              <a:ext uri="{FF2B5EF4-FFF2-40B4-BE49-F238E27FC236}">
                <a16:creationId xmlns:a16="http://schemas.microsoft.com/office/drawing/2014/main" id="{F612683E-B186-BC44-1CE2-95FACCFED560}"/>
              </a:ext>
            </a:extLst>
          </p:cNvPr>
          <p:cNvSpPr/>
          <p:nvPr/>
        </p:nvSpPr>
        <p:spPr>
          <a:xfrm>
            <a:off x="7198018" y="1556958"/>
            <a:ext cx="4922520" cy="34759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Image 2" descr="preencoded.png">
            <a:extLst>
              <a:ext uri="{FF2B5EF4-FFF2-40B4-BE49-F238E27FC236}">
                <a16:creationId xmlns:a16="http://schemas.microsoft.com/office/drawing/2014/main" id="{2A1391C4-1E0F-F0D7-249F-13A916EAEE14}"/>
              </a:ext>
            </a:extLst>
          </p:cNvPr>
          <p:cNvPicPr>
            <a:picLocks noChangeAspect="1"/>
          </p:cNvPicPr>
          <p:nvPr/>
        </p:nvPicPr>
        <p:blipFill>
          <a:blip r:embed="rId12"/>
          <a:stretch>
            <a:fillRect/>
          </a:stretch>
        </p:blipFill>
        <p:spPr>
          <a:xfrm>
            <a:off x="7370092" y="1645407"/>
            <a:ext cx="4700087" cy="3176486"/>
          </a:xfrm>
          <a:prstGeom prst="rect">
            <a:avLst/>
          </a:prstGeom>
        </p:spPr>
      </p:pic>
      <p:sp>
        <p:nvSpPr>
          <p:cNvPr id="24" name="Content Placeholder 2">
            <a:extLst>
              <a:ext uri="{FF2B5EF4-FFF2-40B4-BE49-F238E27FC236}">
                <a16:creationId xmlns:a16="http://schemas.microsoft.com/office/drawing/2014/main" id="{E6286B58-2010-D167-EEB0-0BF4EA8C6F7F}"/>
              </a:ext>
            </a:extLst>
          </p:cNvPr>
          <p:cNvSpPr txBox="1">
            <a:spLocks/>
          </p:cNvSpPr>
          <p:nvPr/>
        </p:nvSpPr>
        <p:spPr>
          <a:xfrm>
            <a:off x="-481157" y="-4167383"/>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AutoNum type="arabicPeriod"/>
            </a:pPr>
            <a:r>
              <a:rPr lang="en-US" b="1" dirty="0">
                <a:solidFill>
                  <a:schemeClr val="accent2"/>
                </a:solidFill>
                <a:latin typeface="Arial Black" panose="020B0A04020102020204" pitchFamily="34" charset="0"/>
              </a:rPr>
              <a:t>Run Docker Containers</a:t>
            </a:r>
            <a:r>
              <a:rPr lang="en-US" dirty="0">
                <a:solidFill>
                  <a:schemeClr val="bg1"/>
                </a:solidFill>
                <a:latin typeface="Arial Black" panose="020B0A04020102020204" pitchFamily="34" charset="0"/>
              </a:rPr>
              <a:t>: using dockers we can isolate our resources from other resources</a:t>
            </a:r>
          </a:p>
          <a:p>
            <a:r>
              <a:rPr lang="en-US" b="1" dirty="0">
                <a:solidFill>
                  <a:schemeClr val="bg1"/>
                </a:solidFill>
                <a:latin typeface="Arial Black" panose="020B0A04020102020204" pitchFamily="34" charset="0"/>
              </a:rPr>
              <a:t>2. </a:t>
            </a:r>
            <a:r>
              <a:rPr lang="en-US" b="1" dirty="0">
                <a:solidFill>
                  <a:schemeClr val="accent2"/>
                </a:solidFill>
                <a:latin typeface="Arial Black" panose="020B0A04020102020204" pitchFamily="34" charset="0"/>
              </a:rPr>
              <a:t>Manage Container Clusters</a:t>
            </a:r>
            <a:r>
              <a:rPr lang="en-US" dirty="0">
                <a:solidFill>
                  <a:schemeClr val="bg1"/>
                </a:solidFill>
                <a:latin typeface="Arial Black" panose="020B0A04020102020204" pitchFamily="34" charset="0"/>
              </a:rPr>
              <a:t>: by using this it helps you to manage you tasks like running, stopping</a:t>
            </a:r>
          </a:p>
          <a:p>
            <a:r>
              <a:rPr lang="en-US" b="1" dirty="0">
                <a:solidFill>
                  <a:schemeClr val="bg1"/>
                </a:solidFill>
                <a:latin typeface="Arial Black" panose="020B0A04020102020204" pitchFamily="34" charset="0"/>
              </a:rPr>
              <a:t>3. </a:t>
            </a:r>
            <a:r>
              <a:rPr lang="en-US" b="1" dirty="0">
                <a:solidFill>
                  <a:schemeClr val="accent2"/>
                </a:solidFill>
                <a:latin typeface="Arial Black" panose="020B0A04020102020204" pitchFamily="34" charset="0"/>
              </a:rPr>
              <a:t>Integration with AWS Services</a:t>
            </a:r>
            <a:r>
              <a:rPr lang="en-US" dirty="0">
                <a:solidFill>
                  <a:schemeClr val="bg1"/>
                </a:solidFill>
                <a:latin typeface="Arial Black" panose="020B0A04020102020204" pitchFamily="34" charset="0"/>
              </a:rPr>
              <a:t>: ECS works smoothly with 	other AWS services such as load balancers and IAM</a:t>
            </a:r>
          </a:p>
        </p:txBody>
      </p:sp>
    </p:spTree>
    <p:extLst>
      <p:ext uri="{BB962C8B-B14F-4D97-AF65-F5344CB8AC3E}">
        <p14:creationId xmlns:p14="http://schemas.microsoft.com/office/powerpoint/2010/main" val="1536870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388" y="-185144"/>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920278" y="13131171"/>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2886665" y="6295966"/>
            <a:ext cx="2711372" cy="2459119"/>
          </a:xfrm>
          <a:prstGeom prst="rect">
            <a:avLst/>
          </a:prstGeom>
        </p:spPr>
      </p:pic>
      <p:sp>
        <p:nvSpPr>
          <p:cNvPr id="15" name="Rectangle 2">
            <a:extLst>
              <a:ext uri="{FF2B5EF4-FFF2-40B4-BE49-F238E27FC236}">
                <a16:creationId xmlns:a16="http://schemas.microsoft.com/office/drawing/2014/main" id="{CBAF7032-18D8-5512-7179-495F6E62144C}"/>
              </a:ext>
            </a:extLst>
          </p:cNvPr>
          <p:cNvSpPr txBox="1">
            <a:spLocks noChangeArrowheads="1"/>
          </p:cNvSpPr>
          <p:nvPr/>
        </p:nvSpPr>
        <p:spPr bwMode="auto">
          <a:xfrm>
            <a:off x="0" y="8153911"/>
            <a:ext cx="7735384"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fontAlgn="base" hangingPunct="0">
              <a:lnSpc>
                <a:spcPct val="100000"/>
              </a:lnSpc>
              <a:spcAft>
                <a:spcPct val="0"/>
              </a:spcAft>
            </a:pPr>
            <a:r>
              <a:rPr lang="en-US" sz="2800" b="1" dirty="0">
                <a:solidFill>
                  <a:schemeClr val="accent2"/>
                </a:solidFill>
                <a:latin typeface="Arial Black" panose="020B0A04020102020204" pitchFamily="34" charset="0"/>
              </a:rPr>
              <a:t>AWS Lambda </a:t>
            </a:r>
            <a:r>
              <a:rPr lang="en-US" sz="2800" b="1" dirty="0">
                <a:solidFill>
                  <a:schemeClr val="bg1"/>
                </a:solidFill>
                <a:latin typeface="Arial Black" panose="020B0A04020102020204" pitchFamily="34" charset="0"/>
              </a:rPr>
              <a:t>is a serverless computing service that runs code in response to events and automatically manages the 	underlying compute resources.</a:t>
            </a:r>
          </a:p>
          <a:p>
            <a:pPr algn="l" eaLnBrk="0" fontAlgn="base" hangingPunct="0">
              <a:lnSpc>
                <a:spcPct val="100000"/>
              </a:lnSpc>
              <a:spcAft>
                <a:spcPct val="0"/>
              </a:spcAft>
            </a:pPr>
            <a:r>
              <a:rPr lang="en-IN" sz="2800" b="1" dirty="0">
                <a:solidFill>
                  <a:schemeClr val="accent2"/>
                </a:solidFill>
                <a:latin typeface="Arial Black" panose="020B0A04020102020204" pitchFamily="34" charset="0"/>
              </a:rPr>
              <a:t>Integration with AWS Services:</a:t>
            </a:r>
            <a:endParaRPr lang="en-US" sz="2800" b="1" dirty="0">
              <a:solidFill>
                <a:schemeClr val="accent2"/>
              </a:solidFill>
              <a:latin typeface="Arial Black" panose="020B0A04020102020204" pitchFamily="34" charset="0"/>
            </a:endParaRP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1. Security</a:t>
            </a:r>
            <a:r>
              <a:rPr lang="en-US" sz="2800" b="1" dirty="0">
                <a:solidFill>
                  <a:schemeClr val="bg1"/>
                </a:solidFill>
                <a:latin typeface="Arial Black" panose="020B0A04020102020204" pitchFamily="34" charset="0"/>
              </a:rPr>
              <a:t>: AWS Lambda integrates 	with IAM (Identity and 	Access 	Management) for fine-grained 	access control.</a:t>
            </a: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2. Networking</a:t>
            </a:r>
            <a:r>
              <a:rPr lang="en-US" sz="2800" b="1" dirty="0">
                <a:solidFill>
                  <a:schemeClr val="bg1"/>
                </a:solidFill>
                <a:latin typeface="Arial Black" panose="020B0A04020102020204" pitchFamily="34" charset="0"/>
              </a:rPr>
              <a:t>: Functions can be configured to access 	resources inside a VPC (Virtual Private Cloud) for secure communication with other AWS services or on-premises resources.</a:t>
            </a:r>
          </a:p>
        </p:txBody>
      </p:sp>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9660" y="322492"/>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0418" y="10236404"/>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7735384" y="9737174"/>
            <a:ext cx="4598118" cy="2586468"/>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3" name="Rectangle 2">
            <a:extLst>
              <a:ext uri="{FF2B5EF4-FFF2-40B4-BE49-F238E27FC236}">
                <a16:creationId xmlns:a16="http://schemas.microsoft.com/office/drawing/2014/main" id="{F612683E-B186-BC44-1CE2-95FACCFED560}"/>
              </a:ext>
            </a:extLst>
          </p:cNvPr>
          <p:cNvSpPr/>
          <p:nvPr/>
        </p:nvSpPr>
        <p:spPr>
          <a:xfrm>
            <a:off x="13985988" y="2742876"/>
            <a:ext cx="4922520" cy="34759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Image 2" descr="preencoded.png">
            <a:extLst>
              <a:ext uri="{FF2B5EF4-FFF2-40B4-BE49-F238E27FC236}">
                <a16:creationId xmlns:a16="http://schemas.microsoft.com/office/drawing/2014/main" id="{2A1391C4-1E0F-F0D7-249F-13A916EAEE14}"/>
              </a:ext>
            </a:extLst>
          </p:cNvPr>
          <p:cNvPicPr>
            <a:picLocks noChangeAspect="1"/>
          </p:cNvPicPr>
          <p:nvPr/>
        </p:nvPicPr>
        <p:blipFill>
          <a:blip r:embed="rId12"/>
          <a:stretch>
            <a:fillRect/>
          </a:stretch>
        </p:blipFill>
        <p:spPr>
          <a:xfrm>
            <a:off x="14138085" y="2767061"/>
            <a:ext cx="4700087" cy="3176486"/>
          </a:xfrm>
          <a:prstGeom prst="rect">
            <a:avLst/>
          </a:prstGeom>
        </p:spPr>
      </p:pic>
      <p:sp>
        <p:nvSpPr>
          <p:cNvPr id="12" name="Text 1">
            <a:extLst>
              <a:ext uri="{FF2B5EF4-FFF2-40B4-BE49-F238E27FC236}">
                <a16:creationId xmlns:a16="http://schemas.microsoft.com/office/drawing/2014/main" id="{103D5AFF-38FB-BA99-5954-ACB94E380A24}"/>
              </a:ext>
            </a:extLst>
          </p:cNvPr>
          <p:cNvSpPr/>
          <p:nvPr/>
        </p:nvSpPr>
        <p:spPr>
          <a:xfrm>
            <a:off x="-8492413" y="-274797"/>
            <a:ext cx="4396502" cy="549593"/>
          </a:xfrm>
          <a:prstGeom prst="rect">
            <a:avLst/>
          </a:prstGeom>
          <a:noFill/>
          <a:ln/>
        </p:spPr>
        <p:txBody>
          <a:bodyPr wrap="none" rtlCol="0" anchor="t"/>
          <a:lstStyle/>
          <a:p>
            <a:pPr marL="0" indent="0">
              <a:lnSpc>
                <a:spcPts val="4327"/>
              </a:lnSpc>
              <a:buNone/>
            </a:pPr>
            <a:r>
              <a:rPr lang="en-US" sz="3462" dirty="0">
                <a:solidFill>
                  <a:srgbClr val="AE8625"/>
                </a:solidFill>
                <a:latin typeface="Prata" pitchFamily="34" charset="0"/>
                <a:ea typeface="Prata" pitchFamily="34" charset="-122"/>
                <a:cs typeface="Prata" pitchFamily="34" charset="-120"/>
              </a:rPr>
              <a:t>Elastic Beanstalk</a:t>
            </a:r>
            <a:endParaRPr lang="en-US" sz="3462" dirty="0"/>
          </a:p>
        </p:txBody>
      </p:sp>
      <p:pic>
        <p:nvPicPr>
          <p:cNvPr id="20" name="Image 3" descr="preencoded.png">
            <a:extLst>
              <a:ext uri="{FF2B5EF4-FFF2-40B4-BE49-F238E27FC236}">
                <a16:creationId xmlns:a16="http://schemas.microsoft.com/office/drawing/2014/main" id="{CE97AA7D-6C1C-18D4-C16B-66B3A8653C7D}"/>
              </a:ext>
            </a:extLst>
          </p:cNvPr>
          <p:cNvPicPr>
            <a:picLocks noChangeAspect="1"/>
          </p:cNvPicPr>
          <p:nvPr/>
        </p:nvPicPr>
        <p:blipFill>
          <a:blip r:embed="rId13"/>
          <a:stretch>
            <a:fillRect/>
          </a:stretch>
        </p:blipFill>
        <p:spPr>
          <a:xfrm>
            <a:off x="-8492413" y="538519"/>
            <a:ext cx="439579" cy="439579"/>
          </a:xfrm>
          <a:prstGeom prst="rect">
            <a:avLst/>
          </a:prstGeom>
        </p:spPr>
      </p:pic>
      <p:sp>
        <p:nvSpPr>
          <p:cNvPr id="21" name="Text 2">
            <a:extLst>
              <a:ext uri="{FF2B5EF4-FFF2-40B4-BE49-F238E27FC236}">
                <a16:creationId xmlns:a16="http://schemas.microsoft.com/office/drawing/2014/main" id="{196789BB-38EB-F802-4BBE-6CCA14947E64}"/>
              </a:ext>
            </a:extLst>
          </p:cNvPr>
          <p:cNvSpPr/>
          <p:nvPr/>
        </p:nvSpPr>
        <p:spPr>
          <a:xfrm>
            <a:off x="-8492413" y="1153953"/>
            <a:ext cx="244721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Simplified Deployment</a:t>
            </a:r>
            <a:endParaRPr lang="en-US" sz="1731" dirty="0"/>
          </a:p>
        </p:txBody>
      </p:sp>
      <p:sp>
        <p:nvSpPr>
          <p:cNvPr id="22" name="Text 3">
            <a:extLst>
              <a:ext uri="{FF2B5EF4-FFF2-40B4-BE49-F238E27FC236}">
                <a16:creationId xmlns:a16="http://schemas.microsoft.com/office/drawing/2014/main" id="{7197C787-B03B-5F14-6186-2C139290E511}"/>
              </a:ext>
            </a:extLst>
          </p:cNvPr>
          <p:cNvSpPr/>
          <p:nvPr/>
        </p:nvSpPr>
        <p:spPr>
          <a:xfrm>
            <a:off x="-8492413" y="1534119"/>
            <a:ext cx="3824645" cy="1406723"/>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Elastic Beanstalk is a fully managed platform-as-a-service that simplifies the deployment and management of web applications and services. It takes care of the underlying infrastructure and configurations.</a:t>
            </a:r>
            <a:endParaRPr lang="en-US" sz="1385" dirty="0"/>
          </a:p>
        </p:txBody>
      </p:sp>
      <p:sp>
        <p:nvSpPr>
          <p:cNvPr id="23" name="Text 4">
            <a:extLst>
              <a:ext uri="{FF2B5EF4-FFF2-40B4-BE49-F238E27FC236}">
                <a16:creationId xmlns:a16="http://schemas.microsoft.com/office/drawing/2014/main" id="{F6074A56-5F07-ACEB-17F6-6D1FA7817DB3}"/>
              </a:ext>
            </a:extLst>
          </p:cNvPr>
          <p:cNvSpPr/>
          <p:nvPr/>
        </p:nvSpPr>
        <p:spPr>
          <a:xfrm>
            <a:off x="-4404045" y="1153953"/>
            <a:ext cx="219825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Automatic Scaling</a:t>
            </a:r>
            <a:endParaRPr lang="en-US" sz="1731" dirty="0"/>
          </a:p>
        </p:txBody>
      </p:sp>
      <p:sp>
        <p:nvSpPr>
          <p:cNvPr id="24" name="Text 5">
            <a:extLst>
              <a:ext uri="{FF2B5EF4-FFF2-40B4-BE49-F238E27FC236}">
                <a16:creationId xmlns:a16="http://schemas.microsoft.com/office/drawing/2014/main" id="{2AD0F1F8-8697-C0C2-9BD3-E3A9D96E12A5}"/>
              </a:ext>
            </a:extLst>
          </p:cNvPr>
          <p:cNvSpPr/>
          <p:nvPr/>
        </p:nvSpPr>
        <p:spPr>
          <a:xfrm>
            <a:off x="-4404045" y="1534119"/>
            <a:ext cx="3824764"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Beanstalk automatically scales your applications based on demand, ensuring that they can handle fluctuations in traffic and maintain performance.</a:t>
            </a:r>
            <a:endParaRPr lang="en-US" sz="1385" dirty="0"/>
          </a:p>
        </p:txBody>
      </p:sp>
      <p:pic>
        <p:nvPicPr>
          <p:cNvPr id="25" name="Image 5" descr="preencoded.png">
            <a:extLst>
              <a:ext uri="{FF2B5EF4-FFF2-40B4-BE49-F238E27FC236}">
                <a16:creationId xmlns:a16="http://schemas.microsoft.com/office/drawing/2014/main" id="{AA65D862-88B0-A983-2027-1F7A08045A67}"/>
              </a:ext>
            </a:extLst>
          </p:cNvPr>
          <p:cNvPicPr>
            <a:picLocks noChangeAspect="1"/>
          </p:cNvPicPr>
          <p:nvPr/>
        </p:nvPicPr>
        <p:blipFill>
          <a:blip r:embed="rId14"/>
          <a:stretch>
            <a:fillRect/>
          </a:stretch>
        </p:blipFill>
        <p:spPr>
          <a:xfrm>
            <a:off x="-8492413" y="3468409"/>
            <a:ext cx="439579" cy="439579"/>
          </a:xfrm>
          <a:prstGeom prst="rect">
            <a:avLst/>
          </a:prstGeom>
        </p:spPr>
      </p:pic>
      <p:sp>
        <p:nvSpPr>
          <p:cNvPr id="26" name="Text 6">
            <a:extLst>
              <a:ext uri="{FF2B5EF4-FFF2-40B4-BE49-F238E27FC236}">
                <a16:creationId xmlns:a16="http://schemas.microsoft.com/office/drawing/2014/main" id="{21BB7E89-2596-042B-B722-2648EA807434}"/>
              </a:ext>
            </a:extLst>
          </p:cNvPr>
          <p:cNvSpPr/>
          <p:nvPr/>
        </p:nvSpPr>
        <p:spPr>
          <a:xfrm>
            <a:off x="-8492413" y="4083843"/>
            <a:ext cx="2670572"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Centralized Management</a:t>
            </a:r>
            <a:endParaRPr lang="en-US" sz="1731" dirty="0"/>
          </a:p>
        </p:txBody>
      </p:sp>
      <p:sp>
        <p:nvSpPr>
          <p:cNvPr id="27" name="Text 7">
            <a:extLst>
              <a:ext uri="{FF2B5EF4-FFF2-40B4-BE49-F238E27FC236}">
                <a16:creationId xmlns:a16="http://schemas.microsoft.com/office/drawing/2014/main" id="{D22586A9-098E-5DEA-C473-63ADD391F6AD}"/>
              </a:ext>
            </a:extLst>
          </p:cNvPr>
          <p:cNvSpPr/>
          <p:nvPr/>
        </p:nvSpPr>
        <p:spPr>
          <a:xfrm>
            <a:off x="-8492413" y="4464009"/>
            <a:ext cx="3824645"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Beanstalk provides a unified dashboard for monitoring, logging, and managing your applications, making it easy to track their health and performance.</a:t>
            </a:r>
            <a:endParaRPr lang="en-US" sz="1385" dirty="0"/>
          </a:p>
        </p:txBody>
      </p:sp>
      <p:pic>
        <p:nvPicPr>
          <p:cNvPr id="28" name="Image 6" descr="preencoded.png">
            <a:extLst>
              <a:ext uri="{FF2B5EF4-FFF2-40B4-BE49-F238E27FC236}">
                <a16:creationId xmlns:a16="http://schemas.microsoft.com/office/drawing/2014/main" id="{E090FD72-24B6-55C6-ED74-D0A2353CC208}"/>
              </a:ext>
            </a:extLst>
          </p:cNvPr>
          <p:cNvPicPr>
            <a:picLocks noChangeAspect="1"/>
          </p:cNvPicPr>
          <p:nvPr/>
        </p:nvPicPr>
        <p:blipFill>
          <a:blip r:embed="rId15"/>
          <a:stretch>
            <a:fillRect/>
          </a:stretch>
        </p:blipFill>
        <p:spPr>
          <a:xfrm>
            <a:off x="-4404045" y="3468409"/>
            <a:ext cx="439579" cy="439579"/>
          </a:xfrm>
          <a:prstGeom prst="rect">
            <a:avLst/>
          </a:prstGeom>
        </p:spPr>
      </p:pic>
      <p:sp>
        <p:nvSpPr>
          <p:cNvPr id="29" name="Text 8">
            <a:extLst>
              <a:ext uri="{FF2B5EF4-FFF2-40B4-BE49-F238E27FC236}">
                <a16:creationId xmlns:a16="http://schemas.microsoft.com/office/drawing/2014/main" id="{DF52D403-B06B-C9C0-3621-8BDA701DCA04}"/>
              </a:ext>
            </a:extLst>
          </p:cNvPr>
          <p:cNvSpPr/>
          <p:nvPr/>
        </p:nvSpPr>
        <p:spPr>
          <a:xfrm>
            <a:off x="-4404045" y="4083843"/>
            <a:ext cx="3612475"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Support for Multiple Technologies</a:t>
            </a:r>
            <a:endParaRPr lang="en-US" sz="1731" dirty="0"/>
          </a:p>
        </p:txBody>
      </p:sp>
      <p:sp>
        <p:nvSpPr>
          <p:cNvPr id="30" name="Text 9">
            <a:extLst>
              <a:ext uri="{FF2B5EF4-FFF2-40B4-BE49-F238E27FC236}">
                <a16:creationId xmlns:a16="http://schemas.microsoft.com/office/drawing/2014/main" id="{BA496EAC-8C21-AAD2-8AAD-33D1B5F3E3EE}"/>
              </a:ext>
            </a:extLst>
          </p:cNvPr>
          <p:cNvSpPr/>
          <p:nvPr/>
        </p:nvSpPr>
        <p:spPr>
          <a:xfrm>
            <a:off x="-4404045" y="4464009"/>
            <a:ext cx="3824764"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Elastic Beanstalk supports a variety of programming languages, frameworks, and platforms, making it a versatile platform for deploying various types of applications.</a:t>
            </a:r>
            <a:endParaRPr lang="en-US" sz="1385" dirty="0"/>
          </a:p>
        </p:txBody>
      </p:sp>
      <p:pic>
        <p:nvPicPr>
          <p:cNvPr id="31" name="Image 2" descr="preencoded.png">
            <a:extLst>
              <a:ext uri="{FF2B5EF4-FFF2-40B4-BE49-F238E27FC236}">
                <a16:creationId xmlns:a16="http://schemas.microsoft.com/office/drawing/2014/main" id="{139D4794-FF01-C286-C55A-077ACB52665F}"/>
              </a:ext>
            </a:extLst>
          </p:cNvPr>
          <p:cNvPicPr>
            <a:picLocks noChangeAspect="1"/>
          </p:cNvPicPr>
          <p:nvPr/>
        </p:nvPicPr>
        <p:blipFill>
          <a:blip r:embed="rId16"/>
          <a:stretch>
            <a:fillRect/>
          </a:stretch>
        </p:blipFill>
        <p:spPr>
          <a:xfrm>
            <a:off x="-5046702" y="-4295921"/>
            <a:ext cx="5046702" cy="3703439"/>
          </a:xfrm>
          <a:prstGeom prst="rect">
            <a:avLst/>
          </a:prstGeom>
        </p:spPr>
      </p:pic>
      <p:sp>
        <p:nvSpPr>
          <p:cNvPr id="32" name="Content Placeholder 2">
            <a:extLst>
              <a:ext uri="{FF2B5EF4-FFF2-40B4-BE49-F238E27FC236}">
                <a16:creationId xmlns:a16="http://schemas.microsoft.com/office/drawing/2014/main" id="{56FCEC06-D616-6617-501D-DADC37FD64F0}"/>
              </a:ext>
            </a:extLst>
          </p:cNvPr>
          <p:cNvSpPr txBox="1">
            <a:spLocks/>
          </p:cNvSpPr>
          <p:nvPr/>
        </p:nvSpPr>
        <p:spPr>
          <a:xfrm>
            <a:off x="568243" y="263982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AutoNum type="arabicPeriod"/>
            </a:pPr>
            <a:r>
              <a:rPr lang="en-US" b="1" dirty="0">
                <a:solidFill>
                  <a:schemeClr val="accent2"/>
                </a:solidFill>
                <a:latin typeface="Arial Black" panose="020B0A04020102020204" pitchFamily="34" charset="0"/>
              </a:rPr>
              <a:t>Run Docker Containers</a:t>
            </a:r>
            <a:r>
              <a:rPr lang="en-US" dirty="0">
                <a:solidFill>
                  <a:schemeClr val="bg1"/>
                </a:solidFill>
                <a:latin typeface="Arial Black" panose="020B0A04020102020204" pitchFamily="34" charset="0"/>
              </a:rPr>
              <a:t>: using dockers we can isolate our resources from other resources</a:t>
            </a:r>
          </a:p>
          <a:p>
            <a:r>
              <a:rPr lang="en-US" b="1" dirty="0">
                <a:solidFill>
                  <a:schemeClr val="bg1"/>
                </a:solidFill>
                <a:latin typeface="Arial Black" panose="020B0A04020102020204" pitchFamily="34" charset="0"/>
              </a:rPr>
              <a:t>2. </a:t>
            </a:r>
            <a:r>
              <a:rPr lang="en-US" b="1" dirty="0">
                <a:solidFill>
                  <a:schemeClr val="accent2"/>
                </a:solidFill>
                <a:latin typeface="Arial Black" panose="020B0A04020102020204" pitchFamily="34" charset="0"/>
              </a:rPr>
              <a:t>Manage Container Clusters</a:t>
            </a:r>
            <a:r>
              <a:rPr lang="en-US" dirty="0">
                <a:solidFill>
                  <a:schemeClr val="bg1"/>
                </a:solidFill>
                <a:latin typeface="Arial Black" panose="020B0A04020102020204" pitchFamily="34" charset="0"/>
              </a:rPr>
              <a:t>: by using this it helps you to manage you tasks like running, stopping</a:t>
            </a:r>
          </a:p>
          <a:p>
            <a:r>
              <a:rPr lang="en-US" b="1" dirty="0">
                <a:solidFill>
                  <a:schemeClr val="bg1"/>
                </a:solidFill>
                <a:latin typeface="Arial Black" panose="020B0A04020102020204" pitchFamily="34" charset="0"/>
              </a:rPr>
              <a:t>3. </a:t>
            </a:r>
            <a:r>
              <a:rPr lang="en-US" b="1" dirty="0">
                <a:solidFill>
                  <a:schemeClr val="accent2"/>
                </a:solidFill>
                <a:latin typeface="Arial Black" panose="020B0A04020102020204" pitchFamily="34" charset="0"/>
              </a:rPr>
              <a:t>Integration with AWS Services</a:t>
            </a:r>
            <a:r>
              <a:rPr lang="en-US" dirty="0">
                <a:solidFill>
                  <a:schemeClr val="bg1"/>
                </a:solidFill>
                <a:latin typeface="Arial Black" panose="020B0A04020102020204" pitchFamily="34" charset="0"/>
              </a:rPr>
              <a:t>: ECS works smoothly with 	other AWS services such as load balancers and IAM</a:t>
            </a:r>
          </a:p>
        </p:txBody>
      </p:sp>
      <p:sp>
        <p:nvSpPr>
          <p:cNvPr id="33" name="Text 1">
            <a:extLst>
              <a:ext uri="{FF2B5EF4-FFF2-40B4-BE49-F238E27FC236}">
                <a16:creationId xmlns:a16="http://schemas.microsoft.com/office/drawing/2014/main" id="{ED391DED-406E-F4DA-C394-1E9BBF266782}"/>
              </a:ext>
            </a:extLst>
          </p:cNvPr>
          <p:cNvSpPr/>
          <p:nvPr/>
        </p:nvSpPr>
        <p:spPr>
          <a:xfrm>
            <a:off x="1300296" y="1350468"/>
            <a:ext cx="7695486" cy="496133"/>
          </a:xfrm>
          <a:prstGeom prst="rect">
            <a:avLst/>
          </a:prstGeom>
          <a:noFill/>
          <a:ln/>
        </p:spPr>
        <p:txBody>
          <a:bodyPr wrap="none" rtlCol="0" anchor="t"/>
          <a:lstStyle/>
          <a:p>
            <a:pPr marL="0" indent="0">
              <a:lnSpc>
                <a:spcPts val="3907"/>
              </a:lnSpc>
              <a:buNone/>
            </a:pPr>
            <a:r>
              <a:rPr lang="en-US" sz="3126" b="1" dirty="0">
                <a:solidFill>
                  <a:srgbClr val="AE8625"/>
                </a:solidFill>
                <a:latin typeface="Prata" pitchFamily="34" charset="0"/>
                <a:ea typeface="Prata" pitchFamily="34" charset="-122"/>
                <a:cs typeface="Prata" pitchFamily="34" charset="-120"/>
              </a:rPr>
              <a:t>Amazon ECS (Elastic Container Service)</a:t>
            </a:r>
            <a:endParaRPr lang="en-US" sz="3126" b="1" dirty="0"/>
          </a:p>
        </p:txBody>
      </p:sp>
      <p:sp>
        <p:nvSpPr>
          <p:cNvPr id="36" name="Content Placeholder 2">
            <a:extLst>
              <a:ext uri="{FF2B5EF4-FFF2-40B4-BE49-F238E27FC236}">
                <a16:creationId xmlns:a16="http://schemas.microsoft.com/office/drawing/2014/main" id="{BA994E4A-2602-5163-1FE2-3B8A0598E545}"/>
              </a:ext>
            </a:extLst>
          </p:cNvPr>
          <p:cNvSpPr txBox="1">
            <a:spLocks/>
          </p:cNvSpPr>
          <p:nvPr/>
        </p:nvSpPr>
        <p:spPr>
          <a:xfrm>
            <a:off x="246570" y="-4932785"/>
            <a:ext cx="10515600" cy="39848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Arial Black" panose="020B0A04020102020204" pitchFamily="34" charset="0"/>
              </a:rPr>
              <a:t>4. </a:t>
            </a:r>
            <a:r>
              <a:rPr lang="en-US" b="1" dirty="0">
                <a:solidFill>
                  <a:schemeClr val="accent2"/>
                </a:solidFill>
                <a:latin typeface="Arial Black" panose="020B0A04020102020204" pitchFamily="34" charset="0"/>
              </a:rPr>
              <a:t>Automatic Scaling:</a:t>
            </a:r>
            <a:r>
              <a:rPr lang="en-US" b="1" dirty="0">
                <a:solidFill>
                  <a:schemeClr val="bg1"/>
                </a:solidFill>
                <a:latin typeface="Arial Black" panose="020B0A04020102020204" pitchFamily="34" charset="0"/>
              </a:rPr>
              <a:t> </a:t>
            </a:r>
            <a:r>
              <a:rPr lang="en-US" dirty="0">
                <a:solidFill>
                  <a:schemeClr val="bg1"/>
                </a:solidFill>
                <a:latin typeface="Arial Black" panose="020B0A04020102020204" pitchFamily="34" charset="0"/>
              </a:rPr>
              <a:t>Auto scaling automatically adjusts the number of compute resources based on demand to maintain performance and optimize costs</a:t>
            </a:r>
            <a:r>
              <a:rPr lang="en-US" dirty="0"/>
              <a:t>.</a:t>
            </a:r>
            <a:endParaRPr lang="en-US" b="1" dirty="0">
              <a:solidFill>
                <a:schemeClr val="bg1"/>
              </a:solidFill>
              <a:latin typeface="Arial Black" panose="020B0A04020102020204" pitchFamily="34" charset="0"/>
            </a:endParaRPr>
          </a:p>
          <a:p>
            <a:r>
              <a:rPr lang="en-US" b="1" dirty="0">
                <a:solidFill>
                  <a:schemeClr val="bg1"/>
                </a:solidFill>
                <a:latin typeface="Arial Black" panose="020B0A04020102020204" pitchFamily="34" charset="0"/>
              </a:rPr>
              <a:t>5 </a:t>
            </a:r>
            <a:r>
              <a:rPr lang="en-US" b="1" dirty="0">
                <a:solidFill>
                  <a:schemeClr val="accent2"/>
                </a:solidFill>
                <a:latin typeface="Arial Black" panose="020B0A04020102020204" pitchFamily="34" charset="0"/>
              </a:rPr>
              <a:t>Task Definitions</a:t>
            </a:r>
            <a:r>
              <a:rPr lang="en-US" b="1" dirty="0">
                <a:solidFill>
                  <a:schemeClr val="bg1"/>
                </a:solidFill>
                <a:latin typeface="Arial Black" panose="020B0A04020102020204" pitchFamily="34" charset="0"/>
              </a:rPr>
              <a:t>: ECS uses task definitions to specify how containers should be run, including Docker image, CPU, memory requirements, and networking configuration.</a:t>
            </a:r>
          </a:p>
          <a:p>
            <a:endParaRPr lang="en-US" b="1" dirty="0">
              <a:solidFill>
                <a:schemeClr val="bg1"/>
              </a:solidFill>
              <a:latin typeface="Arial Black" panose="020B0A04020102020204" pitchFamily="34" charset="0"/>
            </a:endParaRPr>
          </a:p>
          <a:p>
            <a:r>
              <a:rPr lang="en-US" b="1" dirty="0">
                <a:solidFill>
                  <a:schemeClr val="bg1"/>
                </a:solidFill>
                <a:latin typeface="Arial Black" panose="020B0A04020102020204" pitchFamily="34" charset="0"/>
              </a:rPr>
              <a:t>6. </a:t>
            </a:r>
            <a:r>
              <a:rPr lang="en-US" b="1" dirty="0">
                <a:solidFill>
                  <a:schemeClr val="accent2"/>
                </a:solidFill>
                <a:latin typeface="Arial Black" panose="020B0A04020102020204" pitchFamily="34" charset="0"/>
              </a:rPr>
              <a:t>Deployment Options</a:t>
            </a:r>
            <a:r>
              <a:rPr lang="en-US" b="1" dirty="0">
                <a:solidFill>
                  <a:schemeClr val="bg1"/>
                </a:solidFill>
                <a:latin typeface="Arial Black" panose="020B0A04020102020204" pitchFamily="34" charset="0"/>
              </a:rPr>
              <a:t>: It supports different deployment strategies like rolling updates, allowing you to update your application without downtime.</a:t>
            </a:r>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949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920278" y="13131171"/>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2886665" y="6295966"/>
            <a:ext cx="2711372" cy="2459119"/>
          </a:xfrm>
          <a:prstGeom prst="rect">
            <a:avLst/>
          </a:prstGeom>
        </p:spPr>
      </p:pic>
      <p:sp>
        <p:nvSpPr>
          <p:cNvPr id="15" name="Rectangle 2">
            <a:extLst>
              <a:ext uri="{FF2B5EF4-FFF2-40B4-BE49-F238E27FC236}">
                <a16:creationId xmlns:a16="http://schemas.microsoft.com/office/drawing/2014/main" id="{CBAF7032-18D8-5512-7179-495F6E62144C}"/>
              </a:ext>
            </a:extLst>
          </p:cNvPr>
          <p:cNvSpPr txBox="1">
            <a:spLocks noChangeArrowheads="1"/>
          </p:cNvSpPr>
          <p:nvPr/>
        </p:nvSpPr>
        <p:spPr bwMode="auto">
          <a:xfrm>
            <a:off x="0" y="8153911"/>
            <a:ext cx="7735384"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eaLnBrk="0" fontAlgn="base" hangingPunct="0">
              <a:lnSpc>
                <a:spcPct val="100000"/>
              </a:lnSpc>
              <a:spcAft>
                <a:spcPct val="0"/>
              </a:spcAft>
            </a:pPr>
            <a:r>
              <a:rPr lang="en-US" sz="2800" b="1" dirty="0">
                <a:solidFill>
                  <a:schemeClr val="accent2"/>
                </a:solidFill>
                <a:latin typeface="Arial Black" panose="020B0A04020102020204" pitchFamily="34" charset="0"/>
              </a:rPr>
              <a:t>AWS Lambda </a:t>
            </a:r>
            <a:r>
              <a:rPr lang="en-US" sz="2800" b="1" dirty="0">
                <a:solidFill>
                  <a:schemeClr val="bg1"/>
                </a:solidFill>
                <a:latin typeface="Arial Black" panose="020B0A04020102020204" pitchFamily="34" charset="0"/>
              </a:rPr>
              <a:t>is a serverless computing service that runs code in response to events and automatically manages the 	underlying compute resources.</a:t>
            </a:r>
          </a:p>
          <a:p>
            <a:pPr algn="l" eaLnBrk="0" fontAlgn="base" hangingPunct="0">
              <a:lnSpc>
                <a:spcPct val="100000"/>
              </a:lnSpc>
              <a:spcAft>
                <a:spcPct val="0"/>
              </a:spcAft>
            </a:pPr>
            <a:r>
              <a:rPr lang="en-IN" sz="2800" b="1" dirty="0">
                <a:solidFill>
                  <a:schemeClr val="accent2"/>
                </a:solidFill>
                <a:latin typeface="Arial Black" panose="020B0A04020102020204" pitchFamily="34" charset="0"/>
              </a:rPr>
              <a:t>Integration with AWS Services:</a:t>
            </a:r>
            <a:endParaRPr lang="en-US" sz="2800" b="1" dirty="0">
              <a:solidFill>
                <a:schemeClr val="accent2"/>
              </a:solidFill>
              <a:latin typeface="Arial Black" panose="020B0A04020102020204" pitchFamily="34" charset="0"/>
            </a:endParaRP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1. Security</a:t>
            </a:r>
            <a:r>
              <a:rPr lang="en-US" sz="2800" b="1" dirty="0">
                <a:solidFill>
                  <a:schemeClr val="bg1"/>
                </a:solidFill>
                <a:latin typeface="Arial Black" panose="020B0A04020102020204" pitchFamily="34" charset="0"/>
              </a:rPr>
              <a:t>: AWS Lambda integrates 	with IAM (Identity and 	Access 	Management) for fine-grained 	access control.</a:t>
            </a:r>
          </a:p>
          <a:p>
            <a:pPr algn="l" eaLnBrk="0" fontAlgn="base" hangingPunct="0">
              <a:lnSpc>
                <a:spcPct val="100000"/>
              </a:lnSpc>
              <a:spcAft>
                <a:spcPct val="0"/>
              </a:spcAft>
            </a:pPr>
            <a:r>
              <a:rPr lang="en-US" sz="2800" b="1" dirty="0">
                <a:solidFill>
                  <a:schemeClr val="accent2"/>
                </a:solidFill>
                <a:latin typeface="Arial Black" panose="020B0A04020102020204" pitchFamily="34" charset="0"/>
              </a:rPr>
              <a:t>2. Networking</a:t>
            </a:r>
            <a:r>
              <a:rPr lang="en-US" sz="2800" b="1" dirty="0">
                <a:solidFill>
                  <a:schemeClr val="bg1"/>
                </a:solidFill>
                <a:latin typeface="Arial Black" panose="020B0A04020102020204" pitchFamily="34" charset="0"/>
              </a:rPr>
              <a:t>: Functions can be configured to access 	resources inside a VPC (Virtual Private Cloud) for secure communication with other AWS services or on-premises resources.</a:t>
            </a:r>
          </a:p>
        </p:txBody>
      </p:sp>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9660" y="322492"/>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0418" y="10236404"/>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7735384" y="9737174"/>
            <a:ext cx="4598118" cy="2586468"/>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3" name="Rectangle 2">
            <a:extLst>
              <a:ext uri="{FF2B5EF4-FFF2-40B4-BE49-F238E27FC236}">
                <a16:creationId xmlns:a16="http://schemas.microsoft.com/office/drawing/2014/main" id="{F612683E-B186-BC44-1CE2-95FACCFED560}"/>
              </a:ext>
            </a:extLst>
          </p:cNvPr>
          <p:cNvSpPr/>
          <p:nvPr/>
        </p:nvSpPr>
        <p:spPr>
          <a:xfrm>
            <a:off x="13985988" y="2742876"/>
            <a:ext cx="4922520" cy="34759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Image 2" descr="preencoded.png">
            <a:extLst>
              <a:ext uri="{FF2B5EF4-FFF2-40B4-BE49-F238E27FC236}">
                <a16:creationId xmlns:a16="http://schemas.microsoft.com/office/drawing/2014/main" id="{2A1391C4-1E0F-F0D7-249F-13A916EAEE14}"/>
              </a:ext>
            </a:extLst>
          </p:cNvPr>
          <p:cNvPicPr>
            <a:picLocks noChangeAspect="1"/>
          </p:cNvPicPr>
          <p:nvPr/>
        </p:nvPicPr>
        <p:blipFill>
          <a:blip r:embed="rId12"/>
          <a:stretch>
            <a:fillRect/>
          </a:stretch>
        </p:blipFill>
        <p:spPr>
          <a:xfrm>
            <a:off x="14138085" y="2767061"/>
            <a:ext cx="4700087" cy="3176486"/>
          </a:xfrm>
          <a:prstGeom prst="rect">
            <a:avLst/>
          </a:prstGeom>
        </p:spPr>
      </p:pic>
      <p:sp>
        <p:nvSpPr>
          <p:cNvPr id="12" name="Text 1">
            <a:extLst>
              <a:ext uri="{FF2B5EF4-FFF2-40B4-BE49-F238E27FC236}">
                <a16:creationId xmlns:a16="http://schemas.microsoft.com/office/drawing/2014/main" id="{103D5AFF-38FB-BA99-5954-ACB94E380A24}"/>
              </a:ext>
            </a:extLst>
          </p:cNvPr>
          <p:cNvSpPr/>
          <p:nvPr/>
        </p:nvSpPr>
        <p:spPr>
          <a:xfrm>
            <a:off x="-8492413" y="-274797"/>
            <a:ext cx="4396502" cy="549593"/>
          </a:xfrm>
          <a:prstGeom prst="rect">
            <a:avLst/>
          </a:prstGeom>
          <a:noFill/>
          <a:ln/>
        </p:spPr>
        <p:txBody>
          <a:bodyPr wrap="none" rtlCol="0" anchor="t"/>
          <a:lstStyle/>
          <a:p>
            <a:pPr marL="0" indent="0">
              <a:lnSpc>
                <a:spcPts val="4327"/>
              </a:lnSpc>
              <a:buNone/>
            </a:pPr>
            <a:r>
              <a:rPr lang="en-US" sz="3462" dirty="0">
                <a:solidFill>
                  <a:srgbClr val="AE8625"/>
                </a:solidFill>
                <a:latin typeface="Prata" pitchFamily="34" charset="0"/>
                <a:ea typeface="Prata" pitchFamily="34" charset="-122"/>
                <a:cs typeface="Prata" pitchFamily="34" charset="-120"/>
              </a:rPr>
              <a:t>Elastic Beanstalk</a:t>
            </a:r>
            <a:endParaRPr lang="en-US" sz="3462" dirty="0"/>
          </a:p>
        </p:txBody>
      </p:sp>
      <p:pic>
        <p:nvPicPr>
          <p:cNvPr id="20" name="Image 3" descr="preencoded.png">
            <a:extLst>
              <a:ext uri="{FF2B5EF4-FFF2-40B4-BE49-F238E27FC236}">
                <a16:creationId xmlns:a16="http://schemas.microsoft.com/office/drawing/2014/main" id="{CE97AA7D-6C1C-18D4-C16B-66B3A8653C7D}"/>
              </a:ext>
            </a:extLst>
          </p:cNvPr>
          <p:cNvPicPr>
            <a:picLocks noChangeAspect="1"/>
          </p:cNvPicPr>
          <p:nvPr/>
        </p:nvPicPr>
        <p:blipFill>
          <a:blip r:embed="rId13"/>
          <a:stretch>
            <a:fillRect/>
          </a:stretch>
        </p:blipFill>
        <p:spPr>
          <a:xfrm>
            <a:off x="-8492413" y="538519"/>
            <a:ext cx="439579" cy="439579"/>
          </a:xfrm>
          <a:prstGeom prst="rect">
            <a:avLst/>
          </a:prstGeom>
        </p:spPr>
      </p:pic>
      <p:sp>
        <p:nvSpPr>
          <p:cNvPr id="21" name="Text 2">
            <a:extLst>
              <a:ext uri="{FF2B5EF4-FFF2-40B4-BE49-F238E27FC236}">
                <a16:creationId xmlns:a16="http://schemas.microsoft.com/office/drawing/2014/main" id="{196789BB-38EB-F802-4BBE-6CCA14947E64}"/>
              </a:ext>
            </a:extLst>
          </p:cNvPr>
          <p:cNvSpPr/>
          <p:nvPr/>
        </p:nvSpPr>
        <p:spPr>
          <a:xfrm>
            <a:off x="-8492413" y="1153953"/>
            <a:ext cx="244721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Simplified Deployment</a:t>
            </a:r>
            <a:endParaRPr lang="en-US" sz="1731" dirty="0"/>
          </a:p>
        </p:txBody>
      </p:sp>
      <p:sp>
        <p:nvSpPr>
          <p:cNvPr id="22" name="Text 3">
            <a:extLst>
              <a:ext uri="{FF2B5EF4-FFF2-40B4-BE49-F238E27FC236}">
                <a16:creationId xmlns:a16="http://schemas.microsoft.com/office/drawing/2014/main" id="{7197C787-B03B-5F14-6186-2C139290E511}"/>
              </a:ext>
            </a:extLst>
          </p:cNvPr>
          <p:cNvSpPr/>
          <p:nvPr/>
        </p:nvSpPr>
        <p:spPr>
          <a:xfrm>
            <a:off x="-8492413" y="1534119"/>
            <a:ext cx="3824645" cy="1406723"/>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Elastic Beanstalk is a fully managed platform-as-a-service that simplifies the deployment and management of web applications and services. It takes care of the underlying infrastructure and configurations.</a:t>
            </a:r>
            <a:endParaRPr lang="en-US" sz="1385" dirty="0"/>
          </a:p>
        </p:txBody>
      </p:sp>
      <p:sp>
        <p:nvSpPr>
          <p:cNvPr id="23" name="Text 4">
            <a:extLst>
              <a:ext uri="{FF2B5EF4-FFF2-40B4-BE49-F238E27FC236}">
                <a16:creationId xmlns:a16="http://schemas.microsoft.com/office/drawing/2014/main" id="{F6074A56-5F07-ACEB-17F6-6D1FA7817DB3}"/>
              </a:ext>
            </a:extLst>
          </p:cNvPr>
          <p:cNvSpPr/>
          <p:nvPr/>
        </p:nvSpPr>
        <p:spPr>
          <a:xfrm>
            <a:off x="-4404045" y="1153953"/>
            <a:ext cx="219825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Automatic Scaling</a:t>
            </a:r>
            <a:endParaRPr lang="en-US" sz="1731" dirty="0"/>
          </a:p>
        </p:txBody>
      </p:sp>
      <p:sp>
        <p:nvSpPr>
          <p:cNvPr id="24" name="Text 5">
            <a:extLst>
              <a:ext uri="{FF2B5EF4-FFF2-40B4-BE49-F238E27FC236}">
                <a16:creationId xmlns:a16="http://schemas.microsoft.com/office/drawing/2014/main" id="{2AD0F1F8-8697-C0C2-9BD3-E3A9D96E12A5}"/>
              </a:ext>
            </a:extLst>
          </p:cNvPr>
          <p:cNvSpPr/>
          <p:nvPr/>
        </p:nvSpPr>
        <p:spPr>
          <a:xfrm>
            <a:off x="-4404045" y="1534119"/>
            <a:ext cx="3824764"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Beanstalk automatically scales your applications based on demand, ensuring that they can handle fluctuations in traffic and maintain performance.</a:t>
            </a:r>
            <a:endParaRPr lang="en-US" sz="1385" dirty="0"/>
          </a:p>
        </p:txBody>
      </p:sp>
      <p:pic>
        <p:nvPicPr>
          <p:cNvPr id="25" name="Image 5" descr="preencoded.png">
            <a:extLst>
              <a:ext uri="{FF2B5EF4-FFF2-40B4-BE49-F238E27FC236}">
                <a16:creationId xmlns:a16="http://schemas.microsoft.com/office/drawing/2014/main" id="{AA65D862-88B0-A983-2027-1F7A08045A67}"/>
              </a:ext>
            </a:extLst>
          </p:cNvPr>
          <p:cNvPicPr>
            <a:picLocks noChangeAspect="1"/>
          </p:cNvPicPr>
          <p:nvPr/>
        </p:nvPicPr>
        <p:blipFill>
          <a:blip r:embed="rId14"/>
          <a:stretch>
            <a:fillRect/>
          </a:stretch>
        </p:blipFill>
        <p:spPr>
          <a:xfrm>
            <a:off x="-8492413" y="3468409"/>
            <a:ext cx="439579" cy="439579"/>
          </a:xfrm>
          <a:prstGeom prst="rect">
            <a:avLst/>
          </a:prstGeom>
        </p:spPr>
      </p:pic>
      <p:sp>
        <p:nvSpPr>
          <p:cNvPr id="26" name="Text 6">
            <a:extLst>
              <a:ext uri="{FF2B5EF4-FFF2-40B4-BE49-F238E27FC236}">
                <a16:creationId xmlns:a16="http://schemas.microsoft.com/office/drawing/2014/main" id="{21BB7E89-2596-042B-B722-2648EA807434}"/>
              </a:ext>
            </a:extLst>
          </p:cNvPr>
          <p:cNvSpPr/>
          <p:nvPr/>
        </p:nvSpPr>
        <p:spPr>
          <a:xfrm>
            <a:off x="-8492413" y="4083843"/>
            <a:ext cx="2670572"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Centralized Management</a:t>
            </a:r>
            <a:endParaRPr lang="en-US" sz="1731" dirty="0"/>
          </a:p>
        </p:txBody>
      </p:sp>
      <p:sp>
        <p:nvSpPr>
          <p:cNvPr id="27" name="Text 7">
            <a:extLst>
              <a:ext uri="{FF2B5EF4-FFF2-40B4-BE49-F238E27FC236}">
                <a16:creationId xmlns:a16="http://schemas.microsoft.com/office/drawing/2014/main" id="{D22586A9-098E-5DEA-C473-63ADD391F6AD}"/>
              </a:ext>
            </a:extLst>
          </p:cNvPr>
          <p:cNvSpPr/>
          <p:nvPr/>
        </p:nvSpPr>
        <p:spPr>
          <a:xfrm>
            <a:off x="-8492413" y="4464009"/>
            <a:ext cx="3824645"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Beanstalk provides a unified dashboard for monitoring, logging, and managing your applications, making it easy to track their health and performance.</a:t>
            </a:r>
            <a:endParaRPr lang="en-US" sz="1385" dirty="0"/>
          </a:p>
        </p:txBody>
      </p:sp>
      <p:pic>
        <p:nvPicPr>
          <p:cNvPr id="28" name="Image 6" descr="preencoded.png">
            <a:extLst>
              <a:ext uri="{FF2B5EF4-FFF2-40B4-BE49-F238E27FC236}">
                <a16:creationId xmlns:a16="http://schemas.microsoft.com/office/drawing/2014/main" id="{E090FD72-24B6-55C6-ED74-D0A2353CC208}"/>
              </a:ext>
            </a:extLst>
          </p:cNvPr>
          <p:cNvPicPr>
            <a:picLocks noChangeAspect="1"/>
          </p:cNvPicPr>
          <p:nvPr/>
        </p:nvPicPr>
        <p:blipFill>
          <a:blip r:embed="rId15"/>
          <a:stretch>
            <a:fillRect/>
          </a:stretch>
        </p:blipFill>
        <p:spPr>
          <a:xfrm>
            <a:off x="-4404045" y="3468409"/>
            <a:ext cx="439579" cy="439579"/>
          </a:xfrm>
          <a:prstGeom prst="rect">
            <a:avLst/>
          </a:prstGeom>
        </p:spPr>
      </p:pic>
      <p:sp>
        <p:nvSpPr>
          <p:cNvPr id="29" name="Text 8">
            <a:extLst>
              <a:ext uri="{FF2B5EF4-FFF2-40B4-BE49-F238E27FC236}">
                <a16:creationId xmlns:a16="http://schemas.microsoft.com/office/drawing/2014/main" id="{DF52D403-B06B-C9C0-3621-8BDA701DCA04}"/>
              </a:ext>
            </a:extLst>
          </p:cNvPr>
          <p:cNvSpPr/>
          <p:nvPr/>
        </p:nvSpPr>
        <p:spPr>
          <a:xfrm>
            <a:off x="-4404045" y="4083843"/>
            <a:ext cx="3612475"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Support for Multiple Technologies</a:t>
            </a:r>
            <a:endParaRPr lang="en-US" sz="1731" dirty="0"/>
          </a:p>
        </p:txBody>
      </p:sp>
      <p:sp>
        <p:nvSpPr>
          <p:cNvPr id="30" name="Text 9">
            <a:extLst>
              <a:ext uri="{FF2B5EF4-FFF2-40B4-BE49-F238E27FC236}">
                <a16:creationId xmlns:a16="http://schemas.microsoft.com/office/drawing/2014/main" id="{BA496EAC-8C21-AAD2-8AAD-33D1B5F3E3EE}"/>
              </a:ext>
            </a:extLst>
          </p:cNvPr>
          <p:cNvSpPr/>
          <p:nvPr/>
        </p:nvSpPr>
        <p:spPr>
          <a:xfrm>
            <a:off x="-4404045" y="4464009"/>
            <a:ext cx="3824764" cy="1125379"/>
          </a:xfrm>
          <a:prstGeom prst="rect">
            <a:avLst/>
          </a:prstGeom>
          <a:noFill/>
          <a:ln/>
        </p:spPr>
        <p:txBody>
          <a:bodyPr wrap="square" rtlCol="0" anchor="t"/>
          <a:lstStyle/>
          <a:p>
            <a:pPr marL="0" indent="0" algn="l">
              <a:lnSpc>
                <a:spcPts val="2216"/>
              </a:lnSpc>
              <a:buNone/>
            </a:pPr>
            <a:r>
              <a:rPr lang="en-US" sz="1385" dirty="0">
                <a:solidFill>
                  <a:srgbClr val="CFCBBF"/>
                </a:solidFill>
                <a:latin typeface="Raleway" pitchFamily="34" charset="0"/>
                <a:ea typeface="Raleway" pitchFamily="34" charset="-122"/>
                <a:cs typeface="Raleway" pitchFamily="34" charset="-120"/>
              </a:rPr>
              <a:t>Elastic Beanstalk supports a variety of programming languages, frameworks, and platforms, making it a versatile platform for deploying various types of applications.</a:t>
            </a:r>
            <a:endParaRPr lang="en-US" sz="1385" dirty="0"/>
          </a:p>
        </p:txBody>
      </p:sp>
      <p:pic>
        <p:nvPicPr>
          <p:cNvPr id="31" name="Image 2" descr="preencoded.png">
            <a:extLst>
              <a:ext uri="{FF2B5EF4-FFF2-40B4-BE49-F238E27FC236}">
                <a16:creationId xmlns:a16="http://schemas.microsoft.com/office/drawing/2014/main" id="{139D4794-FF01-C286-C55A-077ACB52665F}"/>
              </a:ext>
            </a:extLst>
          </p:cNvPr>
          <p:cNvPicPr>
            <a:picLocks noChangeAspect="1"/>
          </p:cNvPicPr>
          <p:nvPr/>
        </p:nvPicPr>
        <p:blipFill>
          <a:blip r:embed="rId16"/>
          <a:stretch>
            <a:fillRect/>
          </a:stretch>
        </p:blipFill>
        <p:spPr>
          <a:xfrm>
            <a:off x="-5046702" y="-4295921"/>
            <a:ext cx="5046702" cy="3703439"/>
          </a:xfrm>
          <a:prstGeom prst="rect">
            <a:avLst/>
          </a:prstGeom>
        </p:spPr>
      </p:pic>
      <p:sp>
        <p:nvSpPr>
          <p:cNvPr id="33" name="Text 1">
            <a:extLst>
              <a:ext uri="{FF2B5EF4-FFF2-40B4-BE49-F238E27FC236}">
                <a16:creationId xmlns:a16="http://schemas.microsoft.com/office/drawing/2014/main" id="{ED391DED-406E-F4DA-C394-1E9BBF266782}"/>
              </a:ext>
            </a:extLst>
          </p:cNvPr>
          <p:cNvSpPr/>
          <p:nvPr/>
        </p:nvSpPr>
        <p:spPr>
          <a:xfrm>
            <a:off x="1833379" y="768302"/>
            <a:ext cx="7695486" cy="496133"/>
          </a:xfrm>
          <a:prstGeom prst="rect">
            <a:avLst/>
          </a:prstGeom>
          <a:noFill/>
          <a:ln/>
        </p:spPr>
        <p:txBody>
          <a:bodyPr wrap="none" rtlCol="0" anchor="t"/>
          <a:lstStyle/>
          <a:p>
            <a:pPr marL="0" indent="0">
              <a:lnSpc>
                <a:spcPts val="3907"/>
              </a:lnSpc>
              <a:buNone/>
            </a:pPr>
            <a:r>
              <a:rPr lang="en-US" sz="3126" dirty="0">
                <a:solidFill>
                  <a:srgbClr val="AE8625"/>
                </a:solidFill>
                <a:latin typeface="Prata" pitchFamily="34" charset="0"/>
                <a:ea typeface="Prata" pitchFamily="34" charset="-122"/>
                <a:cs typeface="Prata" pitchFamily="34" charset="-120"/>
              </a:rPr>
              <a:t>Amazon ECS (Elastic Container Service)</a:t>
            </a:r>
            <a:endParaRPr lang="en-US" sz="3126" dirty="0"/>
          </a:p>
        </p:txBody>
      </p:sp>
      <p:sp>
        <p:nvSpPr>
          <p:cNvPr id="36" name="Content Placeholder 2">
            <a:extLst>
              <a:ext uri="{FF2B5EF4-FFF2-40B4-BE49-F238E27FC236}">
                <a16:creationId xmlns:a16="http://schemas.microsoft.com/office/drawing/2014/main" id="{09B95BB1-1D5B-8F2B-84CF-99CADF9CB3AE}"/>
              </a:ext>
            </a:extLst>
          </p:cNvPr>
          <p:cNvSpPr txBox="1">
            <a:spLocks/>
          </p:cNvSpPr>
          <p:nvPr/>
        </p:nvSpPr>
        <p:spPr>
          <a:xfrm>
            <a:off x="626226" y="1681714"/>
            <a:ext cx="10515600" cy="39848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Arial Black" panose="020B0A04020102020204" pitchFamily="34" charset="0"/>
              </a:rPr>
              <a:t>4. </a:t>
            </a:r>
            <a:r>
              <a:rPr lang="en-US" b="1" dirty="0">
                <a:solidFill>
                  <a:schemeClr val="accent2"/>
                </a:solidFill>
                <a:latin typeface="Arial Black" panose="020B0A04020102020204" pitchFamily="34" charset="0"/>
              </a:rPr>
              <a:t>Automatic Scaling:</a:t>
            </a:r>
            <a:r>
              <a:rPr lang="en-US" b="1" dirty="0">
                <a:solidFill>
                  <a:schemeClr val="bg1"/>
                </a:solidFill>
                <a:latin typeface="Arial Black" panose="020B0A04020102020204" pitchFamily="34" charset="0"/>
              </a:rPr>
              <a:t> </a:t>
            </a:r>
            <a:r>
              <a:rPr lang="en-US" dirty="0">
                <a:solidFill>
                  <a:schemeClr val="bg1"/>
                </a:solidFill>
                <a:latin typeface="Arial Black" panose="020B0A04020102020204" pitchFamily="34" charset="0"/>
              </a:rPr>
              <a:t>Auto scaling automatically adjusts the number of compute resources based on demand to maintain performance and optimize costs</a:t>
            </a:r>
            <a:r>
              <a:rPr lang="en-US" dirty="0"/>
              <a:t>.</a:t>
            </a:r>
            <a:endParaRPr lang="en-US" b="1" dirty="0">
              <a:solidFill>
                <a:schemeClr val="bg1"/>
              </a:solidFill>
              <a:latin typeface="Arial Black" panose="020B0A04020102020204" pitchFamily="34" charset="0"/>
            </a:endParaRPr>
          </a:p>
          <a:p>
            <a:r>
              <a:rPr lang="en-US" b="1" dirty="0">
                <a:solidFill>
                  <a:schemeClr val="bg1"/>
                </a:solidFill>
                <a:latin typeface="Arial Black" panose="020B0A04020102020204" pitchFamily="34" charset="0"/>
              </a:rPr>
              <a:t>5 </a:t>
            </a:r>
            <a:r>
              <a:rPr lang="en-US" b="1" dirty="0">
                <a:solidFill>
                  <a:schemeClr val="accent2"/>
                </a:solidFill>
                <a:latin typeface="Arial Black" panose="020B0A04020102020204" pitchFamily="34" charset="0"/>
              </a:rPr>
              <a:t>Task Definitions</a:t>
            </a:r>
            <a:r>
              <a:rPr lang="en-US" b="1" dirty="0">
                <a:solidFill>
                  <a:schemeClr val="bg1"/>
                </a:solidFill>
                <a:latin typeface="Arial Black" panose="020B0A04020102020204" pitchFamily="34" charset="0"/>
              </a:rPr>
              <a:t>: ECS uses task definitions to specify how containers should be run, including Docker image, CPU, memory requirements, and networking configuration.</a:t>
            </a:r>
          </a:p>
          <a:p>
            <a:endParaRPr lang="en-US" b="1" dirty="0">
              <a:solidFill>
                <a:schemeClr val="bg1"/>
              </a:solidFill>
              <a:latin typeface="Arial Black" panose="020B0A04020102020204" pitchFamily="34" charset="0"/>
            </a:endParaRPr>
          </a:p>
          <a:p>
            <a:r>
              <a:rPr lang="en-US" b="1" dirty="0">
                <a:solidFill>
                  <a:schemeClr val="bg1"/>
                </a:solidFill>
                <a:latin typeface="Arial Black" panose="020B0A04020102020204" pitchFamily="34" charset="0"/>
              </a:rPr>
              <a:t>6. </a:t>
            </a:r>
            <a:r>
              <a:rPr lang="en-US" b="1" dirty="0">
                <a:solidFill>
                  <a:schemeClr val="accent2"/>
                </a:solidFill>
                <a:latin typeface="Arial Black" panose="020B0A04020102020204" pitchFamily="34" charset="0"/>
              </a:rPr>
              <a:t>Deployment Options</a:t>
            </a:r>
            <a:r>
              <a:rPr lang="en-US" b="1" dirty="0">
                <a:solidFill>
                  <a:schemeClr val="bg1"/>
                </a:solidFill>
                <a:latin typeface="Arial Black" panose="020B0A04020102020204" pitchFamily="34" charset="0"/>
              </a:rPr>
              <a:t>: It supports different deployment strategies like rolling updates, allowing you to update your application without downtime.</a:t>
            </a:r>
            <a:endParaRPr lang="en-US" dirty="0">
              <a:solidFill>
                <a:schemeClr val="bg1"/>
              </a:solidFill>
              <a:latin typeface="Arial Black" panose="020B0A04020102020204" pitchFamily="34" charset="0"/>
            </a:endParaRPr>
          </a:p>
        </p:txBody>
      </p:sp>
      <p:sp>
        <p:nvSpPr>
          <p:cNvPr id="40" name="Content Placeholder 2">
            <a:extLst>
              <a:ext uri="{FF2B5EF4-FFF2-40B4-BE49-F238E27FC236}">
                <a16:creationId xmlns:a16="http://schemas.microsoft.com/office/drawing/2014/main" id="{D43A2D63-6D16-DB3D-19FD-ACAE8AA8D93C}"/>
              </a:ext>
            </a:extLst>
          </p:cNvPr>
          <p:cNvSpPr txBox="1">
            <a:spLocks/>
          </p:cNvSpPr>
          <p:nvPr/>
        </p:nvSpPr>
        <p:spPr>
          <a:xfrm>
            <a:off x="12760243" y="-544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AutoNum type="arabicPeriod"/>
            </a:pPr>
            <a:r>
              <a:rPr lang="en-US" b="1" dirty="0">
                <a:solidFill>
                  <a:schemeClr val="accent2"/>
                </a:solidFill>
                <a:latin typeface="Arial Black" panose="020B0A04020102020204" pitchFamily="34" charset="0"/>
              </a:rPr>
              <a:t>Run Docker Containers</a:t>
            </a:r>
            <a:r>
              <a:rPr lang="en-US" dirty="0">
                <a:solidFill>
                  <a:schemeClr val="bg1"/>
                </a:solidFill>
                <a:latin typeface="Arial Black" panose="020B0A04020102020204" pitchFamily="34" charset="0"/>
              </a:rPr>
              <a:t>: using dockers we can isolate our resources from other resources</a:t>
            </a:r>
          </a:p>
          <a:p>
            <a:r>
              <a:rPr lang="en-US" b="1" dirty="0">
                <a:solidFill>
                  <a:schemeClr val="bg1"/>
                </a:solidFill>
                <a:latin typeface="Arial Black" panose="020B0A04020102020204" pitchFamily="34" charset="0"/>
              </a:rPr>
              <a:t>2. </a:t>
            </a:r>
            <a:r>
              <a:rPr lang="en-US" b="1" dirty="0">
                <a:solidFill>
                  <a:schemeClr val="accent2"/>
                </a:solidFill>
                <a:latin typeface="Arial Black" panose="020B0A04020102020204" pitchFamily="34" charset="0"/>
              </a:rPr>
              <a:t>Manage Container Clusters</a:t>
            </a:r>
            <a:r>
              <a:rPr lang="en-US" dirty="0">
                <a:solidFill>
                  <a:schemeClr val="bg1"/>
                </a:solidFill>
                <a:latin typeface="Arial Black" panose="020B0A04020102020204" pitchFamily="34" charset="0"/>
              </a:rPr>
              <a:t>: by using this it helps you to manage you tasks like running, stopping</a:t>
            </a:r>
          </a:p>
          <a:p>
            <a:r>
              <a:rPr lang="en-US" b="1" dirty="0">
                <a:solidFill>
                  <a:schemeClr val="bg1"/>
                </a:solidFill>
                <a:latin typeface="Arial Black" panose="020B0A04020102020204" pitchFamily="34" charset="0"/>
              </a:rPr>
              <a:t>3. </a:t>
            </a:r>
            <a:r>
              <a:rPr lang="en-US" b="1" dirty="0">
                <a:solidFill>
                  <a:schemeClr val="accent2"/>
                </a:solidFill>
                <a:latin typeface="Arial Black" panose="020B0A04020102020204" pitchFamily="34" charset="0"/>
              </a:rPr>
              <a:t>Integration with AWS Services</a:t>
            </a:r>
            <a:r>
              <a:rPr lang="en-US" dirty="0">
                <a:solidFill>
                  <a:schemeClr val="bg1"/>
                </a:solidFill>
                <a:latin typeface="Arial Black" panose="020B0A04020102020204" pitchFamily="34" charset="0"/>
              </a:rPr>
              <a:t>: ECS works smoothly with 	other AWS services such as load balancers and IAM</a:t>
            </a:r>
          </a:p>
        </p:txBody>
      </p:sp>
    </p:spTree>
    <p:extLst>
      <p:ext uri="{BB962C8B-B14F-4D97-AF65-F5344CB8AC3E}">
        <p14:creationId xmlns:p14="http://schemas.microsoft.com/office/powerpoint/2010/main" val="1917910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920278" y="13131171"/>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2886665" y="6295966"/>
            <a:ext cx="2711372" cy="2459119"/>
          </a:xfrm>
          <a:prstGeom prst="rect">
            <a:avLst/>
          </a:prstGeom>
        </p:spPr>
      </p:pic>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42351" y="455635"/>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0418" y="10236404"/>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7735384" y="9737174"/>
            <a:ext cx="4598118" cy="2586468"/>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12" name="Text 1">
            <a:extLst>
              <a:ext uri="{FF2B5EF4-FFF2-40B4-BE49-F238E27FC236}">
                <a16:creationId xmlns:a16="http://schemas.microsoft.com/office/drawing/2014/main" id="{103D5AFF-38FB-BA99-5954-ACB94E380A24}"/>
              </a:ext>
            </a:extLst>
          </p:cNvPr>
          <p:cNvSpPr/>
          <p:nvPr/>
        </p:nvSpPr>
        <p:spPr>
          <a:xfrm>
            <a:off x="1346069" y="456819"/>
            <a:ext cx="4396502" cy="549593"/>
          </a:xfrm>
          <a:prstGeom prst="rect">
            <a:avLst/>
          </a:prstGeom>
          <a:noFill/>
          <a:ln/>
        </p:spPr>
        <p:txBody>
          <a:bodyPr wrap="none" rtlCol="0" anchor="t"/>
          <a:lstStyle/>
          <a:p>
            <a:pPr marL="0" indent="0">
              <a:lnSpc>
                <a:spcPts val="4327"/>
              </a:lnSpc>
              <a:buNone/>
            </a:pPr>
            <a:r>
              <a:rPr lang="en-US" sz="3462" b="1" dirty="0">
                <a:solidFill>
                  <a:srgbClr val="AE8625"/>
                </a:solidFill>
                <a:latin typeface="Prata" pitchFamily="34" charset="0"/>
                <a:ea typeface="Prata" pitchFamily="34" charset="-122"/>
                <a:cs typeface="Prata" pitchFamily="34" charset="-120"/>
              </a:rPr>
              <a:t>Elastic Beanstalk</a:t>
            </a:r>
            <a:endParaRPr lang="en-US" sz="3462" b="1" dirty="0"/>
          </a:p>
        </p:txBody>
      </p:sp>
      <p:pic>
        <p:nvPicPr>
          <p:cNvPr id="20" name="Image 3" descr="preencoded.png">
            <a:extLst>
              <a:ext uri="{FF2B5EF4-FFF2-40B4-BE49-F238E27FC236}">
                <a16:creationId xmlns:a16="http://schemas.microsoft.com/office/drawing/2014/main" id="{CE97AA7D-6C1C-18D4-C16B-66B3A8653C7D}"/>
              </a:ext>
            </a:extLst>
          </p:cNvPr>
          <p:cNvPicPr>
            <a:picLocks noChangeAspect="1"/>
          </p:cNvPicPr>
          <p:nvPr/>
        </p:nvPicPr>
        <p:blipFill>
          <a:blip r:embed="rId12"/>
          <a:stretch>
            <a:fillRect/>
          </a:stretch>
        </p:blipFill>
        <p:spPr>
          <a:xfrm>
            <a:off x="272759" y="753702"/>
            <a:ext cx="439579" cy="439579"/>
          </a:xfrm>
          <a:prstGeom prst="rect">
            <a:avLst/>
          </a:prstGeom>
        </p:spPr>
      </p:pic>
      <p:sp>
        <p:nvSpPr>
          <p:cNvPr id="21" name="Text 2">
            <a:extLst>
              <a:ext uri="{FF2B5EF4-FFF2-40B4-BE49-F238E27FC236}">
                <a16:creationId xmlns:a16="http://schemas.microsoft.com/office/drawing/2014/main" id="{196789BB-38EB-F802-4BBE-6CCA14947E64}"/>
              </a:ext>
            </a:extLst>
          </p:cNvPr>
          <p:cNvSpPr/>
          <p:nvPr/>
        </p:nvSpPr>
        <p:spPr>
          <a:xfrm>
            <a:off x="272759" y="1369136"/>
            <a:ext cx="2447211"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Simplified Deployment</a:t>
            </a:r>
            <a:endParaRPr lang="en-US" sz="1731" b="1" dirty="0"/>
          </a:p>
        </p:txBody>
      </p:sp>
      <p:sp>
        <p:nvSpPr>
          <p:cNvPr id="22" name="Text 3">
            <a:extLst>
              <a:ext uri="{FF2B5EF4-FFF2-40B4-BE49-F238E27FC236}">
                <a16:creationId xmlns:a16="http://schemas.microsoft.com/office/drawing/2014/main" id="{7197C787-B03B-5F14-6186-2C139290E511}"/>
              </a:ext>
            </a:extLst>
          </p:cNvPr>
          <p:cNvSpPr/>
          <p:nvPr/>
        </p:nvSpPr>
        <p:spPr>
          <a:xfrm>
            <a:off x="272759" y="1749302"/>
            <a:ext cx="3824645" cy="1406723"/>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Elastic Beanstalk is a fully managed platform-as-a-service that simplifies the deployment and management of web applications and services. It takes care of the underlying infrastructure and configurations.</a:t>
            </a:r>
            <a:endParaRPr lang="en-US" sz="1385" b="1" dirty="0"/>
          </a:p>
        </p:txBody>
      </p:sp>
      <p:sp>
        <p:nvSpPr>
          <p:cNvPr id="23" name="Text 4">
            <a:extLst>
              <a:ext uri="{FF2B5EF4-FFF2-40B4-BE49-F238E27FC236}">
                <a16:creationId xmlns:a16="http://schemas.microsoft.com/office/drawing/2014/main" id="{F6074A56-5F07-ACEB-17F6-6D1FA7817DB3}"/>
              </a:ext>
            </a:extLst>
          </p:cNvPr>
          <p:cNvSpPr/>
          <p:nvPr/>
        </p:nvSpPr>
        <p:spPr>
          <a:xfrm>
            <a:off x="4361127" y="1369136"/>
            <a:ext cx="219825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Automatic Scaling</a:t>
            </a:r>
            <a:endParaRPr lang="en-US" sz="1731" dirty="0"/>
          </a:p>
        </p:txBody>
      </p:sp>
      <p:sp>
        <p:nvSpPr>
          <p:cNvPr id="24" name="Text 5">
            <a:extLst>
              <a:ext uri="{FF2B5EF4-FFF2-40B4-BE49-F238E27FC236}">
                <a16:creationId xmlns:a16="http://schemas.microsoft.com/office/drawing/2014/main" id="{2AD0F1F8-8697-C0C2-9BD3-E3A9D96E12A5}"/>
              </a:ext>
            </a:extLst>
          </p:cNvPr>
          <p:cNvSpPr/>
          <p:nvPr/>
        </p:nvSpPr>
        <p:spPr>
          <a:xfrm>
            <a:off x="4361127" y="1749302"/>
            <a:ext cx="3824764"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Beanstalk automatically scales your applications based on demand, ensuring that they can handle fluctuations in traffic and maintain performance.</a:t>
            </a:r>
            <a:endParaRPr lang="en-US" sz="1385" b="1" dirty="0"/>
          </a:p>
        </p:txBody>
      </p:sp>
      <p:pic>
        <p:nvPicPr>
          <p:cNvPr id="25" name="Image 5" descr="preencoded.png">
            <a:extLst>
              <a:ext uri="{FF2B5EF4-FFF2-40B4-BE49-F238E27FC236}">
                <a16:creationId xmlns:a16="http://schemas.microsoft.com/office/drawing/2014/main" id="{AA65D862-88B0-A983-2027-1F7A08045A67}"/>
              </a:ext>
            </a:extLst>
          </p:cNvPr>
          <p:cNvPicPr>
            <a:picLocks noChangeAspect="1"/>
          </p:cNvPicPr>
          <p:nvPr/>
        </p:nvPicPr>
        <p:blipFill>
          <a:blip r:embed="rId13"/>
          <a:stretch>
            <a:fillRect/>
          </a:stretch>
        </p:blipFill>
        <p:spPr>
          <a:xfrm>
            <a:off x="272759" y="3683592"/>
            <a:ext cx="439579" cy="439579"/>
          </a:xfrm>
          <a:prstGeom prst="rect">
            <a:avLst/>
          </a:prstGeom>
        </p:spPr>
      </p:pic>
      <p:sp>
        <p:nvSpPr>
          <p:cNvPr id="26" name="Text 6">
            <a:extLst>
              <a:ext uri="{FF2B5EF4-FFF2-40B4-BE49-F238E27FC236}">
                <a16:creationId xmlns:a16="http://schemas.microsoft.com/office/drawing/2014/main" id="{21BB7E89-2596-042B-B722-2648EA807434}"/>
              </a:ext>
            </a:extLst>
          </p:cNvPr>
          <p:cNvSpPr/>
          <p:nvPr/>
        </p:nvSpPr>
        <p:spPr>
          <a:xfrm>
            <a:off x="272759" y="4299026"/>
            <a:ext cx="2670572"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Centralized Management</a:t>
            </a:r>
            <a:endParaRPr lang="en-US" sz="1731" b="1" dirty="0"/>
          </a:p>
        </p:txBody>
      </p:sp>
      <p:sp>
        <p:nvSpPr>
          <p:cNvPr id="27" name="Text 7">
            <a:extLst>
              <a:ext uri="{FF2B5EF4-FFF2-40B4-BE49-F238E27FC236}">
                <a16:creationId xmlns:a16="http://schemas.microsoft.com/office/drawing/2014/main" id="{D22586A9-098E-5DEA-C473-63ADD391F6AD}"/>
              </a:ext>
            </a:extLst>
          </p:cNvPr>
          <p:cNvSpPr/>
          <p:nvPr/>
        </p:nvSpPr>
        <p:spPr>
          <a:xfrm>
            <a:off x="272759" y="4679192"/>
            <a:ext cx="3824645"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Beanstalk provides a unified dashboard for monitoring, logging, and managing your applications, making it easy to track their health and performance.</a:t>
            </a:r>
            <a:endParaRPr lang="en-US" sz="1385" b="1" dirty="0"/>
          </a:p>
        </p:txBody>
      </p:sp>
      <p:pic>
        <p:nvPicPr>
          <p:cNvPr id="28" name="Image 6" descr="preencoded.png">
            <a:extLst>
              <a:ext uri="{FF2B5EF4-FFF2-40B4-BE49-F238E27FC236}">
                <a16:creationId xmlns:a16="http://schemas.microsoft.com/office/drawing/2014/main" id="{E090FD72-24B6-55C6-ED74-D0A2353CC208}"/>
              </a:ext>
            </a:extLst>
          </p:cNvPr>
          <p:cNvPicPr>
            <a:picLocks noChangeAspect="1"/>
          </p:cNvPicPr>
          <p:nvPr/>
        </p:nvPicPr>
        <p:blipFill>
          <a:blip r:embed="rId14"/>
          <a:stretch>
            <a:fillRect/>
          </a:stretch>
        </p:blipFill>
        <p:spPr>
          <a:xfrm>
            <a:off x="4361127" y="3683592"/>
            <a:ext cx="439579" cy="439579"/>
          </a:xfrm>
          <a:prstGeom prst="rect">
            <a:avLst/>
          </a:prstGeom>
        </p:spPr>
      </p:pic>
      <p:sp>
        <p:nvSpPr>
          <p:cNvPr id="29" name="Text 8">
            <a:extLst>
              <a:ext uri="{FF2B5EF4-FFF2-40B4-BE49-F238E27FC236}">
                <a16:creationId xmlns:a16="http://schemas.microsoft.com/office/drawing/2014/main" id="{DF52D403-B06B-C9C0-3621-8BDA701DCA04}"/>
              </a:ext>
            </a:extLst>
          </p:cNvPr>
          <p:cNvSpPr/>
          <p:nvPr/>
        </p:nvSpPr>
        <p:spPr>
          <a:xfrm>
            <a:off x="4361127" y="4299026"/>
            <a:ext cx="3612475"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Support for Multiple Technologies</a:t>
            </a:r>
            <a:endParaRPr lang="en-US" sz="1731" b="1" dirty="0"/>
          </a:p>
        </p:txBody>
      </p:sp>
      <p:sp>
        <p:nvSpPr>
          <p:cNvPr id="30" name="Text 9">
            <a:extLst>
              <a:ext uri="{FF2B5EF4-FFF2-40B4-BE49-F238E27FC236}">
                <a16:creationId xmlns:a16="http://schemas.microsoft.com/office/drawing/2014/main" id="{BA496EAC-8C21-AAD2-8AAD-33D1B5F3E3EE}"/>
              </a:ext>
            </a:extLst>
          </p:cNvPr>
          <p:cNvSpPr/>
          <p:nvPr/>
        </p:nvSpPr>
        <p:spPr>
          <a:xfrm>
            <a:off x="4361127" y="4679192"/>
            <a:ext cx="3824764"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Elastic Beanstalk supports a variety of programming languages, frameworks, and platforms, making it a versatile platform for deploying various types of applications.</a:t>
            </a:r>
            <a:endParaRPr lang="en-US" sz="1385" b="1" dirty="0"/>
          </a:p>
        </p:txBody>
      </p:sp>
      <p:pic>
        <p:nvPicPr>
          <p:cNvPr id="31" name="Image 2" descr="preencoded.png">
            <a:extLst>
              <a:ext uri="{FF2B5EF4-FFF2-40B4-BE49-F238E27FC236}">
                <a16:creationId xmlns:a16="http://schemas.microsoft.com/office/drawing/2014/main" id="{139D4794-FF01-C286-C55A-077ACB52665F}"/>
              </a:ext>
            </a:extLst>
          </p:cNvPr>
          <p:cNvPicPr>
            <a:picLocks noChangeAspect="1"/>
          </p:cNvPicPr>
          <p:nvPr/>
        </p:nvPicPr>
        <p:blipFill>
          <a:blip r:embed="rId15"/>
          <a:stretch>
            <a:fillRect/>
          </a:stretch>
        </p:blipFill>
        <p:spPr>
          <a:xfrm>
            <a:off x="8221245" y="2032745"/>
            <a:ext cx="3805372" cy="2792510"/>
          </a:xfrm>
          <a:prstGeom prst="rect">
            <a:avLst/>
          </a:prstGeom>
        </p:spPr>
      </p:pic>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16"/>
          <a:stretch>
            <a:fillRect/>
          </a:stretch>
        </p:blipFill>
        <p:spPr>
          <a:xfrm>
            <a:off x="14728963" y="-1685873"/>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5990549" y="1562623"/>
            <a:ext cx="7556421" cy="2934653"/>
          </a:xfrm>
          <a:prstGeom prst="rect">
            <a:avLst/>
          </a:prstGeom>
          <a:noFill/>
          <a:ln/>
        </p:spPr>
        <p:txBody>
          <a:bodyPr wrap="square" rtlCol="0" anchor="t"/>
          <a:lstStyle/>
          <a:p>
            <a:pPr marL="0" indent="0">
              <a:lnSpc>
                <a:spcPts val="7702"/>
              </a:lnSpc>
              <a:buNone/>
            </a:pPr>
            <a:r>
              <a:rPr lang="en-US" sz="6162" kern="0" spc="-185" dirty="0">
                <a:solidFill>
                  <a:srgbClr val="FFFFFF"/>
                </a:solidFill>
                <a:latin typeface="Roboto Mono" pitchFamily="34" charset="0"/>
                <a:ea typeface="Roboto Mono" pitchFamily="34" charset="-122"/>
                <a:cs typeface="Roboto Mono" pitchFamily="34" charset="-120"/>
              </a:rPr>
              <a:t>Comparison of AWS Compute Services</a:t>
            </a:r>
            <a:endParaRPr lang="en-US" sz="6162" dirty="0"/>
          </a:p>
        </p:txBody>
      </p:sp>
      <p:sp>
        <p:nvSpPr>
          <p:cNvPr id="35" name="Text 3">
            <a:extLst>
              <a:ext uri="{FF2B5EF4-FFF2-40B4-BE49-F238E27FC236}">
                <a16:creationId xmlns:a16="http://schemas.microsoft.com/office/drawing/2014/main" id="{688E20C3-F3ED-9635-6D2A-3F6C37AF7AE4}"/>
              </a:ext>
            </a:extLst>
          </p:cNvPr>
          <p:cNvSpPr/>
          <p:nvPr/>
        </p:nvSpPr>
        <p:spPr>
          <a:xfrm>
            <a:off x="-2589490" y="7141619"/>
            <a:ext cx="7556421"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AWS provides various compute services to fit your needs. EC2, Lambda, and ECS offer different benefits in terms of performance, cost, and scalability. Understanding these differences is crucial for selecting the best service for your specific application.</a:t>
            </a:r>
            <a:endParaRPr lang="en-US" sz="1786" dirty="0"/>
          </a:p>
        </p:txBody>
      </p:sp>
      <p:sp>
        <p:nvSpPr>
          <p:cNvPr id="37" name="Content Placeholder 2">
            <a:extLst>
              <a:ext uri="{FF2B5EF4-FFF2-40B4-BE49-F238E27FC236}">
                <a16:creationId xmlns:a16="http://schemas.microsoft.com/office/drawing/2014/main" id="{F06FB109-67C1-2D24-F7DD-F7EBCB6D2155}"/>
              </a:ext>
            </a:extLst>
          </p:cNvPr>
          <p:cNvSpPr txBox="1">
            <a:spLocks/>
          </p:cNvSpPr>
          <p:nvPr/>
        </p:nvSpPr>
        <p:spPr>
          <a:xfrm>
            <a:off x="272759" y="-4434692"/>
            <a:ext cx="10515600" cy="39848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bg1"/>
                </a:solidFill>
                <a:latin typeface="Arial Black" panose="020B0A04020102020204" pitchFamily="34" charset="0"/>
              </a:rPr>
              <a:t>4. </a:t>
            </a:r>
            <a:r>
              <a:rPr lang="en-US" b="1" dirty="0">
                <a:solidFill>
                  <a:schemeClr val="accent2"/>
                </a:solidFill>
                <a:latin typeface="Arial Black" panose="020B0A04020102020204" pitchFamily="34" charset="0"/>
              </a:rPr>
              <a:t>Automatic Scaling:</a:t>
            </a:r>
            <a:r>
              <a:rPr lang="en-US" b="1" dirty="0">
                <a:solidFill>
                  <a:schemeClr val="bg1"/>
                </a:solidFill>
                <a:latin typeface="Arial Black" panose="020B0A04020102020204" pitchFamily="34" charset="0"/>
              </a:rPr>
              <a:t> You can set up ECS to automatically 	scale your application based on traffic or resource 	usage, ensuring your application runs smoothly under varying loads.</a:t>
            </a:r>
          </a:p>
          <a:p>
            <a:r>
              <a:rPr lang="en-US" b="1" dirty="0">
                <a:solidFill>
                  <a:schemeClr val="bg1"/>
                </a:solidFill>
                <a:latin typeface="Arial Black" panose="020B0A04020102020204" pitchFamily="34" charset="0"/>
              </a:rPr>
              <a:t>5 </a:t>
            </a:r>
            <a:r>
              <a:rPr lang="en-US" b="1" dirty="0">
                <a:solidFill>
                  <a:schemeClr val="accent2"/>
                </a:solidFill>
                <a:latin typeface="Arial Black" panose="020B0A04020102020204" pitchFamily="34" charset="0"/>
              </a:rPr>
              <a:t>Task Definitions</a:t>
            </a:r>
            <a:r>
              <a:rPr lang="en-US" b="1" dirty="0">
                <a:solidFill>
                  <a:schemeClr val="bg1"/>
                </a:solidFill>
                <a:latin typeface="Arial Black" panose="020B0A04020102020204" pitchFamily="34" charset="0"/>
              </a:rPr>
              <a:t>: ECS uses task definitions to specify how containers should be run, including Docker image, CPU, memory requirements, and networking configuration.</a:t>
            </a:r>
          </a:p>
          <a:p>
            <a:endParaRPr lang="en-US" b="1" dirty="0">
              <a:solidFill>
                <a:schemeClr val="bg1"/>
              </a:solidFill>
              <a:latin typeface="Arial Black" panose="020B0A04020102020204" pitchFamily="34" charset="0"/>
            </a:endParaRPr>
          </a:p>
          <a:p>
            <a:r>
              <a:rPr lang="en-US" b="1" dirty="0">
                <a:solidFill>
                  <a:schemeClr val="bg1"/>
                </a:solidFill>
                <a:latin typeface="Arial Black" panose="020B0A04020102020204" pitchFamily="34" charset="0"/>
              </a:rPr>
              <a:t>6. </a:t>
            </a:r>
            <a:r>
              <a:rPr lang="en-US" b="1" dirty="0">
                <a:solidFill>
                  <a:schemeClr val="accent2"/>
                </a:solidFill>
                <a:latin typeface="Arial Black" panose="020B0A04020102020204" pitchFamily="34" charset="0"/>
              </a:rPr>
              <a:t>Deployment Options</a:t>
            </a:r>
            <a:r>
              <a:rPr lang="en-US" b="1" dirty="0">
                <a:solidFill>
                  <a:schemeClr val="bg1"/>
                </a:solidFill>
                <a:latin typeface="Arial Black" panose="020B0A04020102020204" pitchFamily="34" charset="0"/>
              </a:rPr>
              <a:t>: It supports different deployment strategies like rolling updates, allowing you to update your application without downtime.</a:t>
            </a:r>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433442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pic>
        <p:nvPicPr>
          <p:cNvPr id="9" name="Picture 8">
            <a:extLst>
              <a:ext uri="{FF2B5EF4-FFF2-40B4-BE49-F238E27FC236}">
                <a16:creationId xmlns:a16="http://schemas.microsoft.com/office/drawing/2014/main" id="{55237C9E-24A1-BFF7-9235-AFD172341E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541410">
            <a:off x="15741124" y="3662923"/>
            <a:ext cx="5868219" cy="3353268"/>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6" name="Content Placeholder 2">
            <a:extLst>
              <a:ext uri="{FF2B5EF4-FFF2-40B4-BE49-F238E27FC236}">
                <a16:creationId xmlns:a16="http://schemas.microsoft.com/office/drawing/2014/main" id="{9A55607D-EDA5-5DCA-93B8-225F6E7D2F03}"/>
              </a:ext>
            </a:extLst>
          </p:cNvPr>
          <p:cNvSpPr txBox="1">
            <a:spLocks/>
          </p:cNvSpPr>
          <p:nvPr/>
        </p:nvSpPr>
        <p:spPr>
          <a:xfrm>
            <a:off x="-2920278" y="13131171"/>
            <a:ext cx="10023557" cy="4115432"/>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EC2 server’s</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1.</a:t>
            </a:r>
            <a:r>
              <a:rPr lang="en-US" sz="3200" b="1" dirty="0">
                <a:latin typeface="Arial Black" panose="020B0A04020102020204" pitchFamily="34" charset="0"/>
              </a:rPr>
              <a:t>. </a:t>
            </a:r>
            <a:r>
              <a:rPr lang="en-US" sz="3200" b="1" dirty="0">
                <a:solidFill>
                  <a:schemeClr val="bg2"/>
                </a:solidFill>
                <a:latin typeface="Arial Black" panose="020B0A04020102020204" pitchFamily="34" charset="0"/>
              </a:rPr>
              <a:t>Amazon </a:t>
            </a:r>
            <a:r>
              <a:rPr lang="en-US" sz="3200" b="1" dirty="0">
                <a:solidFill>
                  <a:schemeClr val="accent2"/>
                </a:solidFill>
                <a:latin typeface="Arial Black" panose="020B0A04020102020204" pitchFamily="34" charset="0"/>
              </a:rPr>
              <a:t>EC2 </a:t>
            </a:r>
            <a:r>
              <a:rPr lang="en-US" sz="3200" b="1" dirty="0">
                <a:solidFill>
                  <a:schemeClr val="bg2"/>
                </a:solidFill>
                <a:latin typeface="Arial Black" panose="020B0A04020102020204" pitchFamily="34" charset="0"/>
              </a:rPr>
              <a:t>offers resizable compute capacity in the </a:t>
            </a:r>
          </a:p>
          <a:p>
            <a:pPr algn="l" eaLnBrk="0" fontAlgn="base" hangingPunct="0">
              <a:lnSpc>
                <a:spcPct val="100000"/>
              </a:lnSpc>
              <a:spcBef>
                <a:spcPct val="0"/>
              </a:spcBef>
              <a:spcAft>
                <a:spcPct val="0"/>
              </a:spcAft>
              <a:buFontTx/>
              <a:buNone/>
            </a:pPr>
            <a:r>
              <a:rPr lang="en-US" sz="3200" b="1" dirty="0">
                <a:solidFill>
                  <a:schemeClr val="bg2"/>
                </a:solidFill>
                <a:latin typeface="Arial Black" panose="020B0A04020102020204" pitchFamily="34" charset="0"/>
              </a:rPr>
              <a:t>	cloud, allowing users to quickly scale capacity up or down.</a:t>
            </a:r>
            <a:r>
              <a:rPr lang="en-US" altLang="en-US" sz="3200" b="1" dirty="0">
                <a:solidFill>
                  <a:schemeClr val="bg2"/>
                </a:solidFill>
                <a:latin typeface="Arial Black" panose="020B0A04020102020204" pitchFamily="34" charset="0"/>
              </a:rPr>
              <a:t> </a:t>
            </a:r>
          </a:p>
          <a:p>
            <a:pPr algn="l" eaLnBrk="0" fontAlgn="base" hangingPunct="0">
              <a:lnSpc>
                <a:spcPct val="100000"/>
              </a:lnSpc>
              <a:spcBef>
                <a:spcPct val="0"/>
              </a:spcBef>
              <a:spcAft>
                <a:spcPct val="0"/>
              </a:spcAft>
              <a:buFontTx/>
              <a:buNone/>
            </a:pPr>
            <a:r>
              <a:rPr lang="en-US" altLang="en-US" sz="3200" b="1" dirty="0">
                <a:solidFill>
                  <a:schemeClr val="bg2"/>
                </a:solidFill>
                <a:latin typeface="Arial Black" panose="020B0A04020102020204" pitchFamily="34" charset="0"/>
              </a:rPr>
              <a:t>2. </a:t>
            </a:r>
            <a:r>
              <a:rPr lang="en-US" sz="3200" b="1" dirty="0">
                <a:solidFill>
                  <a:schemeClr val="bg2"/>
                </a:solidFill>
                <a:latin typeface="Arial Black" panose="020B0A04020102020204" pitchFamily="34" charset="0"/>
              </a:rPr>
              <a:t>Users can launch virtual servers (instances) based on their computing 	needs.</a:t>
            </a: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It costs $0.0104 per hour and $7 per month</a:t>
            </a:r>
          </a:p>
          <a:p>
            <a:pPr algn="l" eaLnBrk="0" fontAlgn="base" hangingPunct="0">
              <a:lnSpc>
                <a:spcPct val="100000"/>
              </a:lnSpc>
              <a:spcBef>
                <a:spcPct val="0"/>
              </a:spcBef>
              <a:spcAft>
                <a:spcPct val="0"/>
              </a:spcAft>
              <a:buFontTx/>
              <a:buNone/>
            </a:pPr>
            <a:endParaRPr lang="en-US" altLang="en-US" sz="3200" b="1" dirty="0">
              <a:solidFill>
                <a:schemeClr val="bg2"/>
              </a:solidFill>
              <a:latin typeface="Arial Black" panose="020B0A04020102020204" pitchFamily="34" charset="0"/>
            </a:endParaRPr>
          </a:p>
          <a:p>
            <a:pPr algn="l" eaLnBrk="0" fontAlgn="base" hangingPunct="0">
              <a:lnSpc>
                <a:spcPct val="100000"/>
              </a:lnSpc>
              <a:spcBef>
                <a:spcPct val="0"/>
              </a:spcBef>
              <a:spcAft>
                <a:spcPct val="0"/>
              </a:spcAft>
              <a:buFontTx/>
              <a:buNone/>
            </a:pPr>
            <a:r>
              <a:rPr lang="en-US" altLang="en-US" sz="3200" b="1" dirty="0">
                <a:solidFill>
                  <a:schemeClr val="accent2"/>
                </a:solidFill>
                <a:latin typeface="Arial Black" panose="020B0A04020102020204" pitchFamily="34" charset="0"/>
              </a:rPr>
              <a:t>Uses Cases :</a:t>
            </a:r>
            <a:r>
              <a:rPr lang="en-US" altLang="en-US" sz="3400" dirty="0">
                <a:solidFill>
                  <a:schemeClr val="accent2"/>
                </a:solidFill>
                <a:latin typeface="Arial Black" panose="020B0A04020102020204" pitchFamily="34" charset="0"/>
              </a:rPr>
              <a:t> </a:t>
            </a:r>
          </a:p>
          <a:p>
            <a:pPr algn="l" eaLnBrk="0" fontAlgn="base" hangingPunct="0">
              <a:lnSpc>
                <a:spcPct val="100000"/>
              </a:lnSpc>
              <a:spcBef>
                <a:spcPct val="0"/>
              </a:spcBef>
              <a:spcAft>
                <a:spcPct val="0"/>
              </a:spcAft>
              <a:buFontTx/>
              <a:buNone/>
            </a:pPr>
            <a:endParaRPr lang="en-US" altLang="en-US" sz="3400" dirty="0">
              <a:solidFill>
                <a:schemeClr val="accent2"/>
              </a:solidFill>
              <a:latin typeface="Arial Black" panose="020B0A04020102020204" pitchFamily="34" charset="0"/>
            </a:endParaRP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Hosting applications and websites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Big data analytics</a:t>
            </a:r>
          </a:p>
          <a:p>
            <a:pPr marL="457200" indent="-457200" algn="l" eaLnBrk="0" fontAlgn="base" hangingPunct="0">
              <a:lnSpc>
                <a:spcPct val="100000"/>
              </a:lnSpc>
              <a:spcBef>
                <a:spcPct val="0"/>
              </a:spcBef>
              <a:spcAft>
                <a:spcPct val="0"/>
              </a:spcAft>
              <a:buFontTx/>
              <a:buAutoNum type="arabicPeriod"/>
            </a:pPr>
            <a:r>
              <a:rPr lang="en-IN" sz="3500" dirty="0">
                <a:solidFill>
                  <a:schemeClr val="accent2"/>
                </a:solidFill>
                <a:latin typeface="Arial Black" panose="020B0A04020102020204" pitchFamily="34" charset="0"/>
              </a:rPr>
              <a:t>Machine learning</a:t>
            </a:r>
          </a:p>
          <a:p>
            <a:pPr marL="457200" indent="-457200" algn="l" eaLnBrk="0" fontAlgn="base" hangingPunct="0">
              <a:lnSpc>
                <a:spcPct val="100000"/>
              </a:lnSpc>
              <a:spcBef>
                <a:spcPct val="0"/>
              </a:spcBef>
              <a:spcAft>
                <a:spcPct val="0"/>
              </a:spcAft>
              <a:buFontTx/>
              <a:buAutoNum type="arabicPeriod"/>
            </a:pPr>
            <a:r>
              <a:rPr lang="en-US" altLang="en-US" sz="3500" dirty="0">
                <a:solidFill>
                  <a:schemeClr val="accent2"/>
                </a:solidFill>
                <a:latin typeface="Arial Black" panose="020B0A04020102020204" pitchFamily="34" charset="0"/>
              </a:rPr>
              <a:t>Gaming Applications</a:t>
            </a:r>
          </a:p>
        </p:txBody>
      </p:sp>
      <p:pic>
        <p:nvPicPr>
          <p:cNvPr id="2" name="Picture 1">
            <a:extLst>
              <a:ext uri="{FF2B5EF4-FFF2-40B4-BE49-F238E27FC236}">
                <a16:creationId xmlns:a16="http://schemas.microsoft.com/office/drawing/2014/main" id="{C1A88685-AB97-0787-85DD-8895FF9A7BE6}"/>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8064" b="51545" l="63814" r="86017"/>
                    </a14:imgEffect>
                  </a14:imgLayer>
                </a14:imgProps>
              </a:ext>
              <a:ext uri="{28A0092B-C50C-407E-A947-70E740481C1C}">
                <a14:useLocalDpi xmlns:a14="http://schemas.microsoft.com/office/drawing/2010/main" val="0"/>
              </a:ext>
            </a:extLst>
          </a:blip>
          <a:srcRect l="61039" t="2629" r="11208" b="43020"/>
          <a:stretch/>
        </p:blipFill>
        <p:spPr>
          <a:xfrm>
            <a:off x="12886665" y="6295966"/>
            <a:ext cx="2711372" cy="2459119"/>
          </a:xfrm>
          <a:prstGeom prst="rect">
            <a:avLst/>
          </a:prstGeom>
        </p:spPr>
      </p:pic>
      <p:pic>
        <p:nvPicPr>
          <p:cNvPr id="6" name="Picture 5">
            <a:extLst>
              <a:ext uri="{FF2B5EF4-FFF2-40B4-BE49-F238E27FC236}">
                <a16:creationId xmlns:a16="http://schemas.microsoft.com/office/drawing/2014/main" id="{DA52B367-92E9-342F-4E11-EFFD89A6A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0916" y="8892921"/>
            <a:ext cx="1647825" cy="1714500"/>
          </a:xfrm>
          <a:prstGeom prst="rect">
            <a:avLst/>
          </a:prstGeom>
        </p:spPr>
      </p:pic>
      <p:pic>
        <p:nvPicPr>
          <p:cNvPr id="11" name="Picture 10">
            <a:extLst>
              <a:ext uri="{FF2B5EF4-FFF2-40B4-BE49-F238E27FC236}">
                <a16:creationId xmlns:a16="http://schemas.microsoft.com/office/drawing/2014/main" id="{254776AA-08A4-0FA8-3B3D-05363DBEF6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42351" y="455635"/>
            <a:ext cx="2689842" cy="2689842"/>
          </a:xfrm>
          <a:prstGeom prst="rect">
            <a:avLst/>
          </a:prstGeom>
        </p:spPr>
      </p:pic>
      <p:pic>
        <p:nvPicPr>
          <p:cNvPr id="18" name="Picture 17">
            <a:extLst>
              <a:ext uri="{FF2B5EF4-FFF2-40B4-BE49-F238E27FC236}">
                <a16:creationId xmlns:a16="http://schemas.microsoft.com/office/drawing/2014/main" id="{65142645-A398-0084-A59F-25366C256E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8803" y="9604007"/>
            <a:ext cx="2543175" cy="1714500"/>
          </a:xfrm>
          <a:prstGeom prst="rect">
            <a:avLst/>
          </a:prstGeom>
        </p:spPr>
      </p:pic>
      <p:pic>
        <p:nvPicPr>
          <p:cNvPr id="19" name="Picture 18">
            <a:extLst>
              <a:ext uri="{FF2B5EF4-FFF2-40B4-BE49-F238E27FC236}">
                <a16:creationId xmlns:a16="http://schemas.microsoft.com/office/drawing/2014/main" id="{8B8F3643-7582-B453-D09D-E3608B733F3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00418" y="10236404"/>
            <a:ext cx="1981200" cy="2286000"/>
          </a:xfrm>
          <a:prstGeom prst="rect">
            <a:avLst/>
          </a:prstGeom>
        </p:spPr>
      </p:pic>
      <p:pic>
        <p:nvPicPr>
          <p:cNvPr id="13" name="Image 2" descr="preencoded.png">
            <a:extLst>
              <a:ext uri="{FF2B5EF4-FFF2-40B4-BE49-F238E27FC236}">
                <a16:creationId xmlns:a16="http://schemas.microsoft.com/office/drawing/2014/main" id="{5AA5FDD0-A921-C7C5-D4B7-EFA94B30E972}"/>
              </a:ext>
            </a:extLst>
          </p:cNvPr>
          <p:cNvPicPr>
            <a:picLocks noChangeAspect="1"/>
          </p:cNvPicPr>
          <p:nvPr/>
        </p:nvPicPr>
        <p:blipFill>
          <a:blip r:embed="rId11"/>
          <a:stretch>
            <a:fillRect/>
          </a:stretch>
        </p:blipFill>
        <p:spPr>
          <a:xfrm>
            <a:off x="7735384" y="9737174"/>
            <a:ext cx="4598118" cy="2586468"/>
          </a:xfrm>
          <a:prstGeom prst="rect">
            <a:avLst/>
          </a:prstGeom>
        </p:spPr>
      </p:pic>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8" name="Content Placeholder 2">
            <a:extLst>
              <a:ext uri="{FF2B5EF4-FFF2-40B4-BE49-F238E27FC236}">
                <a16:creationId xmlns:a16="http://schemas.microsoft.com/office/drawing/2014/main" id="{CDD7F98E-17A3-393F-E275-A6507CAC2D81}"/>
              </a:ext>
            </a:extLst>
          </p:cNvPr>
          <p:cNvSpPr txBox="1">
            <a:spLocks/>
          </p:cNvSpPr>
          <p:nvPr/>
        </p:nvSpPr>
        <p:spPr>
          <a:xfrm>
            <a:off x="-161019" y="-4512584"/>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dirty="0">
                <a:solidFill>
                  <a:schemeClr val="accent2"/>
                </a:solidFill>
                <a:latin typeface="Arial Black" panose="020B0A04020102020204" pitchFamily="34" charset="0"/>
              </a:rPr>
              <a:t>Amazon ECS (Elastic Container Service)</a:t>
            </a:r>
          </a:p>
          <a:p>
            <a:r>
              <a:rPr lang="en-US" sz="2000" dirty="0">
                <a:solidFill>
                  <a:schemeClr val="bg1"/>
                </a:solidFill>
                <a:latin typeface="Arial Black" panose="020B0A04020102020204" pitchFamily="34" charset="0"/>
              </a:rPr>
              <a:t>Fully managed container orchestration service for Docker containers on AWS</a:t>
            </a:r>
          </a:p>
          <a:p>
            <a:r>
              <a:rPr lang="en-US" sz="2000" dirty="0">
                <a:solidFill>
                  <a:schemeClr val="bg1"/>
                </a:solidFill>
                <a:latin typeface="Arial Black" panose="020B0A04020102020204" pitchFamily="34" charset="0"/>
              </a:rPr>
              <a:t>Simplifies deployment, management, and scaling of containerized applications.	</a:t>
            </a:r>
          </a:p>
          <a:p>
            <a:r>
              <a:rPr lang="en-IN" sz="2000" dirty="0">
                <a:solidFill>
                  <a:schemeClr val="bg1"/>
                </a:solidFill>
                <a:latin typeface="Arial Black" panose="020B0A04020102020204" pitchFamily="34" charset="0"/>
              </a:rPr>
              <a:t>Key Features:</a:t>
            </a:r>
            <a:endParaRPr lang="en-US" sz="2000" dirty="0">
              <a:solidFill>
                <a:schemeClr val="bg1"/>
              </a:solidFill>
              <a:latin typeface="Arial Black" panose="020B0A04020102020204" pitchFamily="34" charset="0"/>
            </a:endParaRPr>
          </a:p>
          <a:p>
            <a:r>
              <a:rPr lang="en-US" sz="2000" b="1" dirty="0">
                <a:solidFill>
                  <a:schemeClr val="bg1"/>
                </a:solidFill>
                <a:latin typeface="Arial Black" panose="020B0A04020102020204" pitchFamily="34" charset="0"/>
              </a:rPr>
              <a:t>Managed Service:</a:t>
            </a:r>
            <a:r>
              <a:rPr lang="en-US" sz="2000" dirty="0">
                <a:solidFill>
                  <a:schemeClr val="bg1"/>
                </a:solidFill>
                <a:latin typeface="Arial Black" panose="020B0A04020102020204" pitchFamily="34" charset="0"/>
              </a:rPr>
              <a:t> AWS handles infrastructure, scaling, and availability.</a:t>
            </a:r>
            <a:r>
              <a:rPr lang="en-US" sz="2000" b="1" dirty="0">
                <a:solidFill>
                  <a:schemeClr val="bg1"/>
                </a:solidFill>
                <a:latin typeface="Arial Black" panose="020B0A04020102020204" pitchFamily="34" charset="0"/>
              </a:rPr>
              <a:t> </a:t>
            </a:r>
          </a:p>
          <a:p>
            <a:r>
              <a:rPr lang="en-US" sz="2000" b="1" dirty="0">
                <a:solidFill>
                  <a:schemeClr val="bg1"/>
                </a:solidFill>
                <a:latin typeface="Arial Black" panose="020B0A04020102020204" pitchFamily="34" charset="0"/>
              </a:rPr>
              <a:t>Integration:</a:t>
            </a:r>
            <a:r>
              <a:rPr lang="en-US" sz="2000" dirty="0">
                <a:solidFill>
                  <a:schemeClr val="bg1"/>
                </a:solidFill>
                <a:latin typeface="Arial Black" panose="020B0A04020102020204" pitchFamily="34" charset="0"/>
              </a:rPr>
              <a:t> Works seamlessly with AWS services like IAM, VPC, and CloudWatch.</a:t>
            </a:r>
          </a:p>
          <a:p>
            <a:r>
              <a:rPr lang="en-US" sz="2000" b="1" dirty="0">
                <a:solidFill>
                  <a:schemeClr val="bg1"/>
                </a:solidFill>
                <a:latin typeface="Arial Black" panose="020B0A04020102020204" pitchFamily="34" charset="0"/>
              </a:rPr>
              <a:t>Scalability:</a:t>
            </a:r>
            <a:r>
              <a:rPr lang="en-US" sz="2000" dirty="0">
                <a:solidFill>
                  <a:schemeClr val="bg1"/>
                </a:solidFill>
                <a:latin typeface="Arial Black" panose="020B0A04020102020204" pitchFamily="34" charset="0"/>
              </a:rPr>
              <a:t> Supports both </a:t>
            </a:r>
            <a:r>
              <a:rPr lang="en-US" sz="2000" dirty="0" err="1">
                <a:solidFill>
                  <a:schemeClr val="bg1"/>
                </a:solidFill>
                <a:latin typeface="Arial Black" panose="020B0A04020102020204" pitchFamily="34" charset="0"/>
              </a:rPr>
              <a:t>Fargate</a:t>
            </a:r>
            <a:r>
              <a:rPr lang="en-US" sz="2000" dirty="0">
                <a:solidFill>
                  <a:schemeClr val="bg1"/>
                </a:solidFill>
                <a:latin typeface="Arial Black" panose="020B0A04020102020204" pitchFamily="34" charset="0"/>
              </a:rPr>
              <a:t> (serverless) and EC2 launch types.</a:t>
            </a:r>
          </a:p>
          <a:p>
            <a:r>
              <a:rPr lang="en-US" sz="2000" b="1" dirty="0">
                <a:solidFill>
                  <a:schemeClr val="bg1"/>
                </a:solidFill>
                <a:latin typeface="Arial Black" panose="020B0A04020102020204" pitchFamily="34" charset="0"/>
              </a:rPr>
              <a:t>Flexibility:</a:t>
            </a:r>
            <a:r>
              <a:rPr lang="en-US" sz="2000" dirty="0">
                <a:solidFill>
                  <a:schemeClr val="bg1"/>
                </a:solidFill>
                <a:latin typeface="Arial Black" panose="020B0A04020102020204" pitchFamily="34" charset="0"/>
              </a:rPr>
              <a:t> Easy deployment and management with AWS tools like CloudFormation.</a:t>
            </a:r>
            <a:endParaRPr lang="en-IN" sz="2000" dirty="0">
              <a:solidFill>
                <a:schemeClr val="bg1"/>
              </a:solidFill>
              <a:latin typeface="Arial Black" panose="020B0A04020102020204" pitchFamily="34" charset="0"/>
            </a:endParaRPr>
          </a:p>
        </p:txBody>
      </p:sp>
      <p:sp>
        <p:nvSpPr>
          <p:cNvPr id="12" name="Text 1">
            <a:extLst>
              <a:ext uri="{FF2B5EF4-FFF2-40B4-BE49-F238E27FC236}">
                <a16:creationId xmlns:a16="http://schemas.microsoft.com/office/drawing/2014/main" id="{103D5AFF-38FB-BA99-5954-ACB94E380A24}"/>
              </a:ext>
            </a:extLst>
          </p:cNvPr>
          <p:cNvSpPr/>
          <p:nvPr/>
        </p:nvSpPr>
        <p:spPr>
          <a:xfrm>
            <a:off x="6884504" y="8197852"/>
            <a:ext cx="4396502" cy="549593"/>
          </a:xfrm>
          <a:prstGeom prst="rect">
            <a:avLst/>
          </a:prstGeom>
          <a:noFill/>
          <a:ln/>
        </p:spPr>
        <p:txBody>
          <a:bodyPr wrap="none" rtlCol="0" anchor="t"/>
          <a:lstStyle/>
          <a:p>
            <a:pPr marL="0" indent="0">
              <a:lnSpc>
                <a:spcPts val="4327"/>
              </a:lnSpc>
              <a:buNone/>
            </a:pPr>
            <a:r>
              <a:rPr lang="en-US" sz="3462" b="1" dirty="0">
                <a:solidFill>
                  <a:srgbClr val="AE8625"/>
                </a:solidFill>
                <a:latin typeface="Prata" pitchFamily="34" charset="0"/>
                <a:ea typeface="Prata" pitchFamily="34" charset="-122"/>
                <a:cs typeface="Prata" pitchFamily="34" charset="-120"/>
              </a:rPr>
              <a:t>Elastic Beanstalk</a:t>
            </a:r>
            <a:endParaRPr lang="en-US" sz="3462" b="1" dirty="0"/>
          </a:p>
        </p:txBody>
      </p:sp>
      <p:pic>
        <p:nvPicPr>
          <p:cNvPr id="20" name="Image 3" descr="preencoded.png">
            <a:extLst>
              <a:ext uri="{FF2B5EF4-FFF2-40B4-BE49-F238E27FC236}">
                <a16:creationId xmlns:a16="http://schemas.microsoft.com/office/drawing/2014/main" id="{CE97AA7D-6C1C-18D4-C16B-66B3A8653C7D}"/>
              </a:ext>
            </a:extLst>
          </p:cNvPr>
          <p:cNvPicPr>
            <a:picLocks noChangeAspect="1"/>
          </p:cNvPicPr>
          <p:nvPr/>
        </p:nvPicPr>
        <p:blipFill>
          <a:blip r:embed="rId12"/>
          <a:stretch>
            <a:fillRect/>
          </a:stretch>
        </p:blipFill>
        <p:spPr>
          <a:xfrm>
            <a:off x="5811194" y="8494735"/>
            <a:ext cx="439579" cy="439579"/>
          </a:xfrm>
          <a:prstGeom prst="rect">
            <a:avLst/>
          </a:prstGeom>
        </p:spPr>
      </p:pic>
      <p:sp>
        <p:nvSpPr>
          <p:cNvPr id="21" name="Text 2">
            <a:extLst>
              <a:ext uri="{FF2B5EF4-FFF2-40B4-BE49-F238E27FC236}">
                <a16:creationId xmlns:a16="http://schemas.microsoft.com/office/drawing/2014/main" id="{196789BB-38EB-F802-4BBE-6CCA14947E64}"/>
              </a:ext>
            </a:extLst>
          </p:cNvPr>
          <p:cNvSpPr/>
          <p:nvPr/>
        </p:nvSpPr>
        <p:spPr>
          <a:xfrm>
            <a:off x="5811194" y="9110169"/>
            <a:ext cx="2447211"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Simplified Deployment</a:t>
            </a:r>
            <a:endParaRPr lang="en-US" sz="1731" b="1" dirty="0"/>
          </a:p>
        </p:txBody>
      </p:sp>
      <p:sp>
        <p:nvSpPr>
          <p:cNvPr id="22" name="Text 3">
            <a:extLst>
              <a:ext uri="{FF2B5EF4-FFF2-40B4-BE49-F238E27FC236}">
                <a16:creationId xmlns:a16="http://schemas.microsoft.com/office/drawing/2014/main" id="{7197C787-B03B-5F14-6186-2C139290E511}"/>
              </a:ext>
            </a:extLst>
          </p:cNvPr>
          <p:cNvSpPr/>
          <p:nvPr/>
        </p:nvSpPr>
        <p:spPr>
          <a:xfrm>
            <a:off x="5811194" y="9490335"/>
            <a:ext cx="3824645" cy="1406723"/>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Elastic Beanstalk is a fully managed platform-as-a-service that simplifies the deployment and management of web applications and services. It takes care of the underlying infrastructure and configurations.</a:t>
            </a:r>
            <a:endParaRPr lang="en-US" sz="1385" b="1" dirty="0"/>
          </a:p>
        </p:txBody>
      </p:sp>
      <p:sp>
        <p:nvSpPr>
          <p:cNvPr id="23" name="Text 4">
            <a:extLst>
              <a:ext uri="{FF2B5EF4-FFF2-40B4-BE49-F238E27FC236}">
                <a16:creationId xmlns:a16="http://schemas.microsoft.com/office/drawing/2014/main" id="{F6074A56-5F07-ACEB-17F6-6D1FA7817DB3}"/>
              </a:ext>
            </a:extLst>
          </p:cNvPr>
          <p:cNvSpPr/>
          <p:nvPr/>
        </p:nvSpPr>
        <p:spPr>
          <a:xfrm>
            <a:off x="9899562" y="9110169"/>
            <a:ext cx="2198251" cy="274677"/>
          </a:xfrm>
          <a:prstGeom prst="rect">
            <a:avLst/>
          </a:prstGeom>
          <a:noFill/>
          <a:ln/>
        </p:spPr>
        <p:txBody>
          <a:bodyPr wrap="none" rtlCol="0" anchor="t"/>
          <a:lstStyle/>
          <a:p>
            <a:pPr marL="0" indent="0" algn="l">
              <a:lnSpc>
                <a:spcPts val="2164"/>
              </a:lnSpc>
              <a:buNone/>
            </a:pPr>
            <a:r>
              <a:rPr lang="en-US" sz="1731" dirty="0">
                <a:solidFill>
                  <a:srgbClr val="AE8625"/>
                </a:solidFill>
                <a:latin typeface="Prata" pitchFamily="34" charset="0"/>
                <a:ea typeface="Prata" pitchFamily="34" charset="-122"/>
                <a:cs typeface="Prata" pitchFamily="34" charset="-120"/>
              </a:rPr>
              <a:t>Automatic Scaling</a:t>
            </a:r>
            <a:endParaRPr lang="en-US" sz="1731" dirty="0"/>
          </a:p>
        </p:txBody>
      </p:sp>
      <p:sp>
        <p:nvSpPr>
          <p:cNvPr id="24" name="Text 5">
            <a:extLst>
              <a:ext uri="{FF2B5EF4-FFF2-40B4-BE49-F238E27FC236}">
                <a16:creationId xmlns:a16="http://schemas.microsoft.com/office/drawing/2014/main" id="{2AD0F1F8-8697-C0C2-9BD3-E3A9D96E12A5}"/>
              </a:ext>
            </a:extLst>
          </p:cNvPr>
          <p:cNvSpPr/>
          <p:nvPr/>
        </p:nvSpPr>
        <p:spPr>
          <a:xfrm>
            <a:off x="9899562" y="9490335"/>
            <a:ext cx="3824764"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Beanstalk automatically scales your applications based on demand, ensuring that they can handle fluctuations in traffic and maintain performance.</a:t>
            </a:r>
            <a:endParaRPr lang="en-US" sz="1385" b="1" dirty="0"/>
          </a:p>
        </p:txBody>
      </p:sp>
      <p:pic>
        <p:nvPicPr>
          <p:cNvPr id="25" name="Image 5" descr="preencoded.png">
            <a:extLst>
              <a:ext uri="{FF2B5EF4-FFF2-40B4-BE49-F238E27FC236}">
                <a16:creationId xmlns:a16="http://schemas.microsoft.com/office/drawing/2014/main" id="{AA65D862-88B0-A983-2027-1F7A08045A67}"/>
              </a:ext>
            </a:extLst>
          </p:cNvPr>
          <p:cNvPicPr>
            <a:picLocks noChangeAspect="1"/>
          </p:cNvPicPr>
          <p:nvPr/>
        </p:nvPicPr>
        <p:blipFill>
          <a:blip r:embed="rId13"/>
          <a:stretch>
            <a:fillRect/>
          </a:stretch>
        </p:blipFill>
        <p:spPr>
          <a:xfrm>
            <a:off x="5661596" y="9935296"/>
            <a:ext cx="439579" cy="439579"/>
          </a:xfrm>
          <a:prstGeom prst="rect">
            <a:avLst/>
          </a:prstGeom>
        </p:spPr>
      </p:pic>
      <p:sp>
        <p:nvSpPr>
          <p:cNvPr id="26" name="Text 6">
            <a:extLst>
              <a:ext uri="{FF2B5EF4-FFF2-40B4-BE49-F238E27FC236}">
                <a16:creationId xmlns:a16="http://schemas.microsoft.com/office/drawing/2014/main" id="{21BB7E89-2596-042B-B722-2648EA807434}"/>
              </a:ext>
            </a:extLst>
          </p:cNvPr>
          <p:cNvSpPr/>
          <p:nvPr/>
        </p:nvSpPr>
        <p:spPr>
          <a:xfrm>
            <a:off x="5661596" y="10550730"/>
            <a:ext cx="2670572"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Centralized Management</a:t>
            </a:r>
            <a:endParaRPr lang="en-US" sz="1731" b="1" dirty="0"/>
          </a:p>
        </p:txBody>
      </p:sp>
      <p:sp>
        <p:nvSpPr>
          <p:cNvPr id="27" name="Text 7">
            <a:extLst>
              <a:ext uri="{FF2B5EF4-FFF2-40B4-BE49-F238E27FC236}">
                <a16:creationId xmlns:a16="http://schemas.microsoft.com/office/drawing/2014/main" id="{D22586A9-098E-5DEA-C473-63ADD391F6AD}"/>
              </a:ext>
            </a:extLst>
          </p:cNvPr>
          <p:cNvSpPr/>
          <p:nvPr/>
        </p:nvSpPr>
        <p:spPr>
          <a:xfrm>
            <a:off x="5661596" y="10930896"/>
            <a:ext cx="3824645"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Beanstalk provides a unified dashboard for monitoring, logging, and managing your applications, making it easy to track their health and performance.</a:t>
            </a:r>
            <a:endParaRPr lang="en-US" sz="1385" b="1" dirty="0"/>
          </a:p>
        </p:txBody>
      </p:sp>
      <p:pic>
        <p:nvPicPr>
          <p:cNvPr id="28" name="Image 6" descr="preencoded.png">
            <a:extLst>
              <a:ext uri="{FF2B5EF4-FFF2-40B4-BE49-F238E27FC236}">
                <a16:creationId xmlns:a16="http://schemas.microsoft.com/office/drawing/2014/main" id="{E090FD72-24B6-55C6-ED74-D0A2353CC208}"/>
              </a:ext>
            </a:extLst>
          </p:cNvPr>
          <p:cNvPicPr>
            <a:picLocks noChangeAspect="1"/>
          </p:cNvPicPr>
          <p:nvPr/>
        </p:nvPicPr>
        <p:blipFill>
          <a:blip r:embed="rId14"/>
          <a:stretch>
            <a:fillRect/>
          </a:stretch>
        </p:blipFill>
        <p:spPr>
          <a:xfrm>
            <a:off x="9749964" y="9935296"/>
            <a:ext cx="439579" cy="439579"/>
          </a:xfrm>
          <a:prstGeom prst="rect">
            <a:avLst/>
          </a:prstGeom>
        </p:spPr>
      </p:pic>
      <p:sp>
        <p:nvSpPr>
          <p:cNvPr id="29" name="Text 8">
            <a:extLst>
              <a:ext uri="{FF2B5EF4-FFF2-40B4-BE49-F238E27FC236}">
                <a16:creationId xmlns:a16="http://schemas.microsoft.com/office/drawing/2014/main" id="{DF52D403-B06B-C9C0-3621-8BDA701DCA04}"/>
              </a:ext>
            </a:extLst>
          </p:cNvPr>
          <p:cNvSpPr/>
          <p:nvPr/>
        </p:nvSpPr>
        <p:spPr>
          <a:xfrm>
            <a:off x="9749964" y="10550730"/>
            <a:ext cx="3612475" cy="274677"/>
          </a:xfrm>
          <a:prstGeom prst="rect">
            <a:avLst/>
          </a:prstGeom>
          <a:noFill/>
          <a:ln/>
        </p:spPr>
        <p:txBody>
          <a:bodyPr wrap="none" rtlCol="0" anchor="t"/>
          <a:lstStyle/>
          <a:p>
            <a:pPr marL="0" indent="0" algn="l">
              <a:lnSpc>
                <a:spcPts val="2164"/>
              </a:lnSpc>
              <a:buNone/>
            </a:pPr>
            <a:r>
              <a:rPr lang="en-US" sz="1731" b="1" dirty="0">
                <a:solidFill>
                  <a:srgbClr val="AE8625"/>
                </a:solidFill>
                <a:latin typeface="Prata" pitchFamily="34" charset="0"/>
                <a:ea typeface="Prata" pitchFamily="34" charset="-122"/>
                <a:cs typeface="Prata" pitchFamily="34" charset="-120"/>
              </a:rPr>
              <a:t>Support for Multiple Technologies</a:t>
            </a:r>
            <a:endParaRPr lang="en-US" sz="1731" b="1" dirty="0"/>
          </a:p>
        </p:txBody>
      </p:sp>
      <p:sp>
        <p:nvSpPr>
          <p:cNvPr id="30" name="Text 9">
            <a:extLst>
              <a:ext uri="{FF2B5EF4-FFF2-40B4-BE49-F238E27FC236}">
                <a16:creationId xmlns:a16="http://schemas.microsoft.com/office/drawing/2014/main" id="{BA496EAC-8C21-AAD2-8AAD-33D1B5F3E3EE}"/>
              </a:ext>
            </a:extLst>
          </p:cNvPr>
          <p:cNvSpPr/>
          <p:nvPr/>
        </p:nvSpPr>
        <p:spPr>
          <a:xfrm>
            <a:off x="9749964" y="10930896"/>
            <a:ext cx="3824764" cy="1125379"/>
          </a:xfrm>
          <a:prstGeom prst="rect">
            <a:avLst/>
          </a:prstGeom>
          <a:noFill/>
          <a:ln/>
        </p:spPr>
        <p:txBody>
          <a:bodyPr wrap="square" rtlCol="0" anchor="t"/>
          <a:lstStyle/>
          <a:p>
            <a:pPr marL="0" indent="0" algn="l">
              <a:lnSpc>
                <a:spcPts val="2216"/>
              </a:lnSpc>
              <a:buNone/>
            </a:pPr>
            <a:r>
              <a:rPr lang="en-US" sz="1385" b="1" dirty="0">
                <a:solidFill>
                  <a:srgbClr val="CFCBBF"/>
                </a:solidFill>
                <a:latin typeface="Raleway" pitchFamily="34" charset="0"/>
                <a:ea typeface="Raleway" pitchFamily="34" charset="-122"/>
                <a:cs typeface="Raleway" pitchFamily="34" charset="-120"/>
              </a:rPr>
              <a:t>Elastic Beanstalk supports a variety of programming languages, frameworks, and platforms, making it a versatile platform for deploying various types of applications.</a:t>
            </a:r>
            <a:endParaRPr lang="en-US" sz="1385" b="1" dirty="0"/>
          </a:p>
        </p:txBody>
      </p:sp>
      <p:pic>
        <p:nvPicPr>
          <p:cNvPr id="31" name="Image 2" descr="preencoded.png">
            <a:extLst>
              <a:ext uri="{FF2B5EF4-FFF2-40B4-BE49-F238E27FC236}">
                <a16:creationId xmlns:a16="http://schemas.microsoft.com/office/drawing/2014/main" id="{139D4794-FF01-C286-C55A-077ACB52665F}"/>
              </a:ext>
            </a:extLst>
          </p:cNvPr>
          <p:cNvPicPr>
            <a:picLocks noChangeAspect="1"/>
          </p:cNvPicPr>
          <p:nvPr/>
        </p:nvPicPr>
        <p:blipFill>
          <a:blip r:embed="rId15"/>
          <a:stretch>
            <a:fillRect/>
          </a:stretch>
        </p:blipFill>
        <p:spPr>
          <a:xfrm>
            <a:off x="12760243" y="5339557"/>
            <a:ext cx="3805372" cy="2792510"/>
          </a:xfrm>
          <a:prstGeom prst="rect">
            <a:avLst/>
          </a:prstGeom>
        </p:spPr>
      </p:pic>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16"/>
          <a:stretch>
            <a:fillRect/>
          </a:stretch>
        </p:blipFill>
        <p:spPr>
          <a:xfrm>
            <a:off x="6960302" y="618436"/>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312512" y="590161"/>
            <a:ext cx="7556421" cy="2934653"/>
          </a:xfrm>
          <a:prstGeom prst="rect">
            <a:avLst/>
          </a:prstGeom>
          <a:noFill/>
          <a:ln/>
        </p:spPr>
        <p:txBody>
          <a:bodyPr wrap="square" rtlCol="0" anchor="t"/>
          <a:lstStyle/>
          <a:p>
            <a:pPr marL="0" indent="0">
              <a:lnSpc>
                <a:spcPts val="7702"/>
              </a:lnSpc>
              <a:buNone/>
            </a:pPr>
            <a:r>
              <a:rPr lang="en-US" sz="6162" kern="0" spc="-185" dirty="0">
                <a:solidFill>
                  <a:schemeClr val="accent2"/>
                </a:solidFill>
                <a:latin typeface="Roboto Mono" pitchFamily="34" charset="0"/>
                <a:ea typeface="Roboto Mono" pitchFamily="34" charset="-122"/>
                <a:cs typeface="Roboto Mono" pitchFamily="34" charset="-120"/>
              </a:rPr>
              <a:t>Comparison of AWS Compute Services</a:t>
            </a:r>
            <a:endParaRPr lang="en-US" sz="6162" dirty="0">
              <a:solidFill>
                <a:schemeClr val="accent2"/>
              </a:solidFill>
            </a:endParaRPr>
          </a:p>
        </p:txBody>
      </p:sp>
      <p:sp>
        <p:nvSpPr>
          <p:cNvPr id="35" name="Text 3">
            <a:extLst>
              <a:ext uri="{FF2B5EF4-FFF2-40B4-BE49-F238E27FC236}">
                <a16:creationId xmlns:a16="http://schemas.microsoft.com/office/drawing/2014/main" id="{688E20C3-F3ED-9635-6D2A-3F6C37AF7AE4}"/>
              </a:ext>
            </a:extLst>
          </p:cNvPr>
          <p:cNvSpPr/>
          <p:nvPr/>
        </p:nvSpPr>
        <p:spPr>
          <a:xfrm>
            <a:off x="568243" y="4076965"/>
            <a:ext cx="7556421"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AWS provides various compute services to fit your needs. EC2, Lambda, and ECS offer different benefits in terms of performance, cost, and scalability. Understanding these differences is crucial for selecting the best service for your specific application.</a:t>
            </a:r>
            <a:endParaRPr lang="en-US" sz="1786" dirty="0"/>
          </a:p>
        </p:txBody>
      </p:sp>
      <p:sp>
        <p:nvSpPr>
          <p:cNvPr id="3" name="Text 2">
            <a:extLst>
              <a:ext uri="{FF2B5EF4-FFF2-40B4-BE49-F238E27FC236}">
                <a16:creationId xmlns:a16="http://schemas.microsoft.com/office/drawing/2014/main" id="{8168ACC3-9F31-1BB8-F74B-A60E1A4AEACA}"/>
              </a:ext>
            </a:extLst>
          </p:cNvPr>
          <p:cNvSpPr/>
          <p:nvPr/>
        </p:nvSpPr>
        <p:spPr>
          <a:xfrm>
            <a:off x="-14393298" y="1318487"/>
            <a:ext cx="13042821" cy="1417558"/>
          </a:xfrm>
          <a:prstGeom prst="rect">
            <a:avLst/>
          </a:prstGeom>
          <a:noFill/>
          <a:ln/>
        </p:spPr>
        <p:txBody>
          <a:bodyPr wrap="square" rtlCol="0" anchor="t"/>
          <a:lstStyle/>
          <a:p>
            <a:pPr marL="0" indent="0">
              <a:lnSpc>
                <a:spcPts val="5581"/>
              </a:lnSpc>
              <a:buNone/>
            </a:pPr>
            <a:r>
              <a:rPr lang="en-US" sz="4465" kern="0" spc="-134" dirty="0">
                <a:solidFill>
                  <a:srgbClr val="FFFFFF"/>
                </a:solidFill>
                <a:latin typeface="Roboto Mono" pitchFamily="34" charset="0"/>
                <a:ea typeface="Roboto Mono" pitchFamily="34" charset="-122"/>
                <a:cs typeface="Roboto Mono" pitchFamily="34" charset="-120"/>
              </a:rPr>
              <a:t>Best Practices and Security Considerations</a:t>
            </a:r>
            <a:endParaRPr lang="en-US" sz="4465" dirty="0"/>
          </a:p>
        </p:txBody>
      </p:sp>
      <p:sp>
        <p:nvSpPr>
          <p:cNvPr id="14" name="Text 3">
            <a:extLst>
              <a:ext uri="{FF2B5EF4-FFF2-40B4-BE49-F238E27FC236}">
                <a16:creationId xmlns:a16="http://schemas.microsoft.com/office/drawing/2014/main" id="{31AB7F45-7B02-2316-20F6-9D306108F424}"/>
              </a:ext>
            </a:extLst>
          </p:cNvPr>
          <p:cNvSpPr/>
          <p:nvPr/>
        </p:nvSpPr>
        <p:spPr>
          <a:xfrm>
            <a:off x="-14393298" y="3303021"/>
            <a:ext cx="2835235" cy="354330"/>
          </a:xfrm>
          <a:prstGeom prst="rect">
            <a:avLst/>
          </a:prstGeom>
          <a:noFill/>
          <a:ln/>
        </p:spPr>
        <p:txBody>
          <a:bodyPr wrap="none" rtlCol="0" anchor="t"/>
          <a:lstStyle/>
          <a:p>
            <a:pPr marL="0" indent="0">
              <a:lnSpc>
                <a:spcPts val="2791"/>
              </a:lnSpc>
              <a:buNone/>
            </a:pPr>
            <a:r>
              <a:rPr lang="en-US" sz="2233" kern="0" spc="-67" dirty="0">
                <a:solidFill>
                  <a:srgbClr val="FFFFFF"/>
                </a:solidFill>
                <a:latin typeface="Roboto Mono" pitchFamily="34" charset="0"/>
                <a:ea typeface="Roboto Mono" pitchFamily="34" charset="-122"/>
                <a:cs typeface="Roboto Mono" pitchFamily="34" charset="-120"/>
              </a:rPr>
              <a:t>Security Groups</a:t>
            </a:r>
            <a:endParaRPr lang="en-US" sz="2233" dirty="0"/>
          </a:p>
        </p:txBody>
      </p:sp>
      <p:sp>
        <p:nvSpPr>
          <p:cNvPr id="15" name="Text 4">
            <a:extLst>
              <a:ext uri="{FF2B5EF4-FFF2-40B4-BE49-F238E27FC236}">
                <a16:creationId xmlns:a16="http://schemas.microsoft.com/office/drawing/2014/main" id="{A03FF78B-F19A-C292-072A-2F172F636993}"/>
              </a:ext>
            </a:extLst>
          </p:cNvPr>
          <p:cNvSpPr/>
          <p:nvPr/>
        </p:nvSpPr>
        <p:spPr>
          <a:xfrm>
            <a:off x="-14393298" y="3884165"/>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Restrict inbound and outbound traffic based on IP addresses, ports, and protocols. Configure security groups to control access to your instances.</a:t>
            </a:r>
            <a:endParaRPr lang="en-US" sz="1786" dirty="0"/>
          </a:p>
        </p:txBody>
      </p:sp>
      <p:sp>
        <p:nvSpPr>
          <p:cNvPr id="33" name="Text 5">
            <a:extLst>
              <a:ext uri="{FF2B5EF4-FFF2-40B4-BE49-F238E27FC236}">
                <a16:creationId xmlns:a16="http://schemas.microsoft.com/office/drawing/2014/main" id="{F73DAC2E-3214-7312-CA37-2813350AF8BA}"/>
              </a:ext>
            </a:extLst>
          </p:cNvPr>
          <p:cNvSpPr/>
          <p:nvPr/>
        </p:nvSpPr>
        <p:spPr>
          <a:xfrm>
            <a:off x="-9854160" y="3303021"/>
            <a:ext cx="2835235" cy="354330"/>
          </a:xfrm>
          <a:prstGeom prst="rect">
            <a:avLst/>
          </a:prstGeom>
          <a:noFill/>
          <a:ln/>
        </p:spPr>
        <p:txBody>
          <a:bodyPr wrap="none" rtlCol="0" anchor="t"/>
          <a:lstStyle/>
          <a:p>
            <a:pPr marL="0" indent="0">
              <a:lnSpc>
                <a:spcPts val="2791"/>
              </a:lnSpc>
              <a:buNone/>
            </a:pPr>
            <a:r>
              <a:rPr lang="en-US" sz="2233" kern="0" spc="-67" dirty="0">
                <a:solidFill>
                  <a:srgbClr val="FFFFFF"/>
                </a:solidFill>
                <a:latin typeface="Roboto Mono" pitchFamily="34" charset="0"/>
                <a:ea typeface="Roboto Mono" pitchFamily="34" charset="-122"/>
                <a:cs typeface="Roboto Mono" pitchFamily="34" charset="-120"/>
              </a:rPr>
              <a:t>IAM Roles</a:t>
            </a:r>
            <a:endParaRPr lang="en-US" sz="2233" dirty="0"/>
          </a:p>
        </p:txBody>
      </p:sp>
      <p:sp>
        <p:nvSpPr>
          <p:cNvPr id="36" name="Text 6">
            <a:extLst>
              <a:ext uri="{FF2B5EF4-FFF2-40B4-BE49-F238E27FC236}">
                <a16:creationId xmlns:a16="http://schemas.microsoft.com/office/drawing/2014/main" id="{B9C4069A-451A-C256-5FFF-5A36F463AB87}"/>
              </a:ext>
            </a:extLst>
          </p:cNvPr>
          <p:cNvSpPr/>
          <p:nvPr/>
        </p:nvSpPr>
        <p:spPr>
          <a:xfrm>
            <a:off x="-9854160" y="3884165"/>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Assign specific permissions to users and instances for access control. Avoid using root credentials and follow the principle of least privilege.</a:t>
            </a:r>
            <a:endParaRPr lang="en-US" sz="1786" dirty="0"/>
          </a:p>
        </p:txBody>
      </p:sp>
      <p:sp>
        <p:nvSpPr>
          <p:cNvPr id="37" name="Text 7">
            <a:extLst>
              <a:ext uri="{FF2B5EF4-FFF2-40B4-BE49-F238E27FC236}">
                <a16:creationId xmlns:a16="http://schemas.microsoft.com/office/drawing/2014/main" id="{D60C9E51-3094-80E8-D824-2472772870E3}"/>
              </a:ext>
            </a:extLst>
          </p:cNvPr>
          <p:cNvSpPr/>
          <p:nvPr/>
        </p:nvSpPr>
        <p:spPr>
          <a:xfrm>
            <a:off x="-5315021" y="3303021"/>
            <a:ext cx="2835235" cy="354330"/>
          </a:xfrm>
          <a:prstGeom prst="rect">
            <a:avLst/>
          </a:prstGeom>
          <a:noFill/>
          <a:ln/>
        </p:spPr>
        <p:txBody>
          <a:bodyPr wrap="none" rtlCol="0" anchor="t"/>
          <a:lstStyle/>
          <a:p>
            <a:pPr marL="0" indent="0">
              <a:lnSpc>
                <a:spcPts val="2791"/>
              </a:lnSpc>
              <a:buNone/>
            </a:pPr>
            <a:r>
              <a:rPr lang="en-US" sz="2233" kern="0" spc="-67" dirty="0">
                <a:solidFill>
                  <a:srgbClr val="FFFFFF"/>
                </a:solidFill>
                <a:latin typeface="Roboto Mono" pitchFamily="34" charset="0"/>
                <a:ea typeface="Roboto Mono" pitchFamily="34" charset="-122"/>
                <a:cs typeface="Roboto Mono" pitchFamily="34" charset="-120"/>
              </a:rPr>
              <a:t>Encryption</a:t>
            </a:r>
            <a:endParaRPr lang="en-US" sz="2233" dirty="0"/>
          </a:p>
        </p:txBody>
      </p:sp>
      <p:sp>
        <p:nvSpPr>
          <p:cNvPr id="38" name="Text 8">
            <a:extLst>
              <a:ext uri="{FF2B5EF4-FFF2-40B4-BE49-F238E27FC236}">
                <a16:creationId xmlns:a16="http://schemas.microsoft.com/office/drawing/2014/main" id="{4C70C799-B8A0-63CE-723B-B7E46BFFEC22}"/>
              </a:ext>
            </a:extLst>
          </p:cNvPr>
          <p:cNvSpPr/>
          <p:nvPr/>
        </p:nvSpPr>
        <p:spPr>
          <a:xfrm>
            <a:off x="-5315021" y="3884165"/>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Encrypt data at rest and in transit using AWS Key Management Service (KMS) and TLS/SSL protocols for secure communication.</a:t>
            </a:r>
            <a:endParaRPr lang="en-US" sz="1786" dirty="0"/>
          </a:p>
        </p:txBody>
      </p:sp>
    </p:spTree>
    <p:extLst>
      <p:ext uri="{BB962C8B-B14F-4D97-AF65-F5344CB8AC3E}">
        <p14:creationId xmlns:p14="http://schemas.microsoft.com/office/powerpoint/2010/main" val="1505388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1894DD-EDD8-5376-C86E-FF6584F6B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hape 0">
            <a:extLst>
              <a:ext uri="{FF2B5EF4-FFF2-40B4-BE49-F238E27FC236}">
                <a16:creationId xmlns:a16="http://schemas.microsoft.com/office/drawing/2014/main" id="{086B49E0-49EF-87C8-C2EA-3BAC078B60D7}"/>
              </a:ext>
            </a:extLst>
          </p:cNvPr>
          <p:cNvSpPr/>
          <p:nvPr/>
        </p:nvSpPr>
        <p:spPr>
          <a:xfrm>
            <a:off x="0" y="0"/>
            <a:ext cx="12192000" cy="6858000"/>
          </a:xfrm>
          <a:prstGeom prst="rect">
            <a:avLst/>
          </a:prstGeom>
          <a:solidFill>
            <a:srgbClr val="09151A">
              <a:alpha val="75000"/>
            </a:srgbClr>
          </a:solidFill>
          <a:ln/>
        </p:spPr>
        <p:txBody>
          <a:bodyPr/>
          <a:lstStyle/>
          <a:p>
            <a:endParaRPr lang="en-US" dirty="0"/>
          </a:p>
        </p:txBody>
      </p:sp>
      <p:pic>
        <p:nvPicPr>
          <p:cNvPr id="7" name="Picture 6">
            <a:extLst>
              <a:ext uri="{FF2B5EF4-FFF2-40B4-BE49-F238E27FC236}">
                <a16:creationId xmlns:a16="http://schemas.microsoft.com/office/drawing/2014/main" id="{A3955FAE-B263-0AB8-7030-3434BA6D7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2541" y="-5356392"/>
            <a:ext cx="6358766" cy="3438525"/>
          </a:xfrm>
          <a:prstGeom prst="rect">
            <a:avLst/>
          </a:prstGeom>
        </p:spPr>
      </p:pic>
      <p:sp>
        <p:nvSpPr>
          <p:cNvPr id="10" name="Content Placeholder 2">
            <a:extLst>
              <a:ext uri="{FF2B5EF4-FFF2-40B4-BE49-F238E27FC236}">
                <a16:creationId xmlns:a16="http://schemas.microsoft.com/office/drawing/2014/main" id="{B6308E95-9B65-3471-1E4F-BC223AE6214D}"/>
              </a:ext>
            </a:extLst>
          </p:cNvPr>
          <p:cNvSpPr txBox="1">
            <a:spLocks/>
          </p:cNvSpPr>
          <p:nvPr/>
        </p:nvSpPr>
        <p:spPr>
          <a:xfrm>
            <a:off x="568243" y="1507571"/>
            <a:ext cx="8567530" cy="25078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solidFill>
                <a:schemeClr val="bg1"/>
              </a:solidFill>
              <a:latin typeface="Arial Black" panose="020B0A04020102020204" pitchFamily="34" charset="0"/>
            </a:endParaRPr>
          </a:p>
        </p:txBody>
      </p:sp>
      <p:sp>
        <p:nvSpPr>
          <p:cNvPr id="17" name="Text 1">
            <a:extLst>
              <a:ext uri="{FF2B5EF4-FFF2-40B4-BE49-F238E27FC236}">
                <a16:creationId xmlns:a16="http://schemas.microsoft.com/office/drawing/2014/main" id="{AD5CA196-5B14-A573-9C47-B79740E3D0A3}"/>
              </a:ext>
            </a:extLst>
          </p:cNvPr>
          <p:cNvSpPr/>
          <p:nvPr/>
        </p:nvSpPr>
        <p:spPr>
          <a:xfrm>
            <a:off x="11008741" y="-981969"/>
            <a:ext cx="4740116" cy="592455"/>
          </a:xfrm>
          <a:prstGeom prst="rect">
            <a:avLst/>
          </a:prstGeom>
          <a:noFill/>
          <a:ln/>
        </p:spPr>
        <p:txBody>
          <a:bodyPr wrap="none" rtlCol="0" anchor="t"/>
          <a:lstStyle/>
          <a:p>
            <a:pPr marL="0" indent="0">
              <a:lnSpc>
                <a:spcPts val="4666"/>
              </a:lnSpc>
              <a:buNone/>
            </a:pPr>
            <a:r>
              <a:rPr lang="en-US" sz="3732" dirty="0">
                <a:solidFill>
                  <a:srgbClr val="AE8625"/>
                </a:solidFill>
                <a:latin typeface="Prata" pitchFamily="34" charset="0"/>
                <a:ea typeface="Prata" pitchFamily="34" charset="-122"/>
                <a:cs typeface="Prata" pitchFamily="34" charset="-120"/>
              </a:rPr>
              <a:t>AWS Lambda</a:t>
            </a:r>
            <a:endParaRPr lang="en-US" sz="3732" dirty="0"/>
          </a:p>
        </p:txBody>
      </p:sp>
      <p:sp>
        <p:nvSpPr>
          <p:cNvPr id="8" name="Content Placeholder 2">
            <a:extLst>
              <a:ext uri="{FF2B5EF4-FFF2-40B4-BE49-F238E27FC236}">
                <a16:creationId xmlns:a16="http://schemas.microsoft.com/office/drawing/2014/main" id="{CDD7F98E-17A3-393F-E275-A6507CAC2D81}"/>
              </a:ext>
            </a:extLst>
          </p:cNvPr>
          <p:cNvSpPr txBox="1">
            <a:spLocks/>
          </p:cNvSpPr>
          <p:nvPr/>
        </p:nvSpPr>
        <p:spPr>
          <a:xfrm>
            <a:off x="-161019" y="-4512584"/>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dirty="0">
              <a:solidFill>
                <a:schemeClr val="bg1"/>
              </a:solidFill>
              <a:latin typeface="Arial Black" panose="020B0A04020102020204" pitchFamily="34" charset="0"/>
            </a:endParaRPr>
          </a:p>
        </p:txBody>
      </p:sp>
      <p:pic>
        <p:nvPicPr>
          <p:cNvPr id="32" name="Image 1" descr="preencoded.png">
            <a:extLst>
              <a:ext uri="{FF2B5EF4-FFF2-40B4-BE49-F238E27FC236}">
                <a16:creationId xmlns:a16="http://schemas.microsoft.com/office/drawing/2014/main" id="{1C0FD3DD-DD27-66D4-BAC6-6B08BBE7505C}"/>
              </a:ext>
            </a:extLst>
          </p:cNvPr>
          <p:cNvPicPr>
            <a:picLocks noChangeAspect="1"/>
          </p:cNvPicPr>
          <p:nvPr/>
        </p:nvPicPr>
        <p:blipFill>
          <a:blip r:embed="rId4"/>
          <a:stretch>
            <a:fillRect/>
          </a:stretch>
        </p:blipFill>
        <p:spPr>
          <a:xfrm>
            <a:off x="13542477" y="844840"/>
            <a:ext cx="4919186" cy="2779395"/>
          </a:xfrm>
          <a:prstGeom prst="rect">
            <a:avLst/>
          </a:prstGeom>
        </p:spPr>
      </p:pic>
      <p:sp>
        <p:nvSpPr>
          <p:cNvPr id="34" name="Text 2">
            <a:extLst>
              <a:ext uri="{FF2B5EF4-FFF2-40B4-BE49-F238E27FC236}">
                <a16:creationId xmlns:a16="http://schemas.microsoft.com/office/drawing/2014/main" id="{C5573C40-8285-DBFB-5A4A-B806B98792EF}"/>
              </a:ext>
            </a:extLst>
          </p:cNvPr>
          <p:cNvSpPr/>
          <p:nvPr/>
        </p:nvSpPr>
        <p:spPr>
          <a:xfrm>
            <a:off x="13685454" y="1079096"/>
            <a:ext cx="7556421" cy="2934653"/>
          </a:xfrm>
          <a:prstGeom prst="rect">
            <a:avLst/>
          </a:prstGeom>
          <a:noFill/>
          <a:ln/>
        </p:spPr>
        <p:txBody>
          <a:bodyPr wrap="square" rtlCol="0" anchor="t"/>
          <a:lstStyle/>
          <a:p>
            <a:pPr marL="0" indent="0">
              <a:lnSpc>
                <a:spcPts val="7702"/>
              </a:lnSpc>
              <a:buNone/>
            </a:pPr>
            <a:r>
              <a:rPr lang="en-US" sz="6162" kern="0" spc="-185" dirty="0">
                <a:solidFill>
                  <a:schemeClr val="accent2"/>
                </a:solidFill>
                <a:latin typeface="Roboto Mono" pitchFamily="34" charset="0"/>
                <a:ea typeface="Roboto Mono" pitchFamily="34" charset="-122"/>
                <a:cs typeface="Roboto Mono" pitchFamily="34" charset="-120"/>
              </a:rPr>
              <a:t>Comparison of AWS Compute Services</a:t>
            </a:r>
            <a:endParaRPr lang="en-US" sz="6162" dirty="0">
              <a:solidFill>
                <a:schemeClr val="accent2"/>
              </a:solidFill>
            </a:endParaRPr>
          </a:p>
        </p:txBody>
      </p:sp>
      <p:sp>
        <p:nvSpPr>
          <p:cNvPr id="35" name="Text 3">
            <a:extLst>
              <a:ext uri="{FF2B5EF4-FFF2-40B4-BE49-F238E27FC236}">
                <a16:creationId xmlns:a16="http://schemas.microsoft.com/office/drawing/2014/main" id="{688E20C3-F3ED-9635-6D2A-3F6C37AF7AE4}"/>
              </a:ext>
            </a:extLst>
          </p:cNvPr>
          <p:cNvSpPr/>
          <p:nvPr/>
        </p:nvSpPr>
        <p:spPr>
          <a:xfrm>
            <a:off x="471245" y="8192529"/>
            <a:ext cx="11249509" cy="6291654"/>
          </a:xfrm>
          <a:prstGeom prst="rect">
            <a:avLst/>
          </a:prstGeom>
          <a:noFill/>
          <a:ln/>
        </p:spPr>
        <p:txBody>
          <a:bodyPr wrap="square" rtlCol="0" anchor="t"/>
          <a:lstStyle/>
          <a:p>
            <a:endParaRPr lang="en-US" sz="2400" b="1" dirty="0">
              <a:solidFill>
                <a:schemeClr val="bg1"/>
              </a:solidFill>
              <a:latin typeface="Arial Black" panose="020B0A04020102020204" pitchFamily="34" charset="0"/>
            </a:endParaRPr>
          </a:p>
          <a:p>
            <a:r>
              <a:rPr lang="en-US" sz="2400" b="1" dirty="0">
                <a:solidFill>
                  <a:schemeClr val="accent2"/>
                </a:solidFill>
                <a:latin typeface="Arial Black" panose="020B0A04020102020204" pitchFamily="34" charset="0"/>
              </a:rPr>
              <a:t>Airbus (EC2):</a:t>
            </a:r>
            <a:endParaRPr lang="en-US" sz="2400" dirty="0">
              <a:solidFill>
                <a:schemeClr val="accent2"/>
              </a:solidFill>
              <a:latin typeface="Arial Black" panose="020B0A04020102020204" pitchFamily="34" charset="0"/>
            </a:endParaRPr>
          </a:p>
          <a:p>
            <a:r>
              <a:rPr lang="en-US" sz="2400" b="1" dirty="0">
                <a:solidFill>
                  <a:schemeClr val="bg1"/>
                </a:solidFill>
                <a:latin typeface="Arial Black" panose="020B0A04020102020204" pitchFamily="34" charset="0"/>
              </a:rPr>
              <a:t>Usage:</a:t>
            </a:r>
            <a:r>
              <a:rPr lang="en-US" sz="2400" dirty="0">
                <a:solidFill>
                  <a:schemeClr val="bg1"/>
                </a:solidFill>
                <a:latin typeface="Arial Black" panose="020B0A04020102020204" pitchFamily="34" charset="0"/>
              </a:rPr>
              <a:t> </a:t>
            </a:r>
          </a:p>
          <a:p>
            <a:r>
              <a:rPr lang="en-US" sz="2400" dirty="0">
                <a:solidFill>
                  <a:schemeClr val="bg1"/>
                </a:solidFill>
                <a:latin typeface="Arial Black" panose="020B0A04020102020204" pitchFamily="34" charset="0"/>
              </a:rPr>
              <a:t>	Airbnb utilizes EC2 instances for maintaining flexibility and 	exerting control over their infrastructure.</a:t>
            </a:r>
          </a:p>
          <a:p>
            <a:r>
              <a:rPr lang="en-US" sz="2400" b="1" dirty="0">
                <a:solidFill>
                  <a:schemeClr val="bg1"/>
                </a:solidFill>
                <a:latin typeface="Arial Black" panose="020B0A04020102020204" pitchFamily="34" charset="0"/>
              </a:rPr>
              <a:t>Benefits:</a:t>
            </a:r>
            <a:r>
              <a:rPr lang="en-US" sz="2400" dirty="0">
                <a:solidFill>
                  <a:schemeClr val="bg1"/>
                </a:solidFill>
                <a:latin typeface="Arial Black" panose="020B0A04020102020204" pitchFamily="34" charset="0"/>
              </a:rPr>
              <a:t> </a:t>
            </a:r>
          </a:p>
          <a:p>
            <a:r>
              <a:rPr lang="en-US" sz="2400" dirty="0">
                <a:solidFill>
                  <a:schemeClr val="bg1"/>
                </a:solidFill>
                <a:latin typeface="Arial Black" panose="020B0A04020102020204" pitchFamily="34" charset="0"/>
              </a:rPr>
              <a:t>	They benefit from customizable configurations that cater to their diverse application needs, ensuring they can tailor their environment precisely to their operational requirements.</a:t>
            </a:r>
          </a:p>
          <a:p>
            <a:endParaRPr lang="en-US" sz="2400" dirty="0">
              <a:solidFill>
                <a:schemeClr val="bg1"/>
              </a:solidFill>
              <a:latin typeface="Arial Black" panose="020B0A04020102020204" pitchFamily="34" charset="0"/>
            </a:endParaRPr>
          </a:p>
          <a:p>
            <a:r>
              <a:rPr lang="en-US" sz="2400" b="1" dirty="0">
                <a:solidFill>
                  <a:schemeClr val="accent2"/>
                </a:solidFill>
                <a:latin typeface="Arial Black" panose="020B0A04020102020204" pitchFamily="34" charset="0"/>
              </a:rPr>
              <a:t>Netflix (Lambda):</a:t>
            </a:r>
          </a:p>
          <a:p>
            <a:r>
              <a:rPr lang="en-US" sz="2400" b="1" dirty="0">
                <a:solidFill>
                  <a:schemeClr val="bg1"/>
                </a:solidFill>
                <a:latin typeface="Arial Black" panose="020B0A04020102020204" pitchFamily="34" charset="0"/>
              </a:rPr>
              <a:t>Usage:</a:t>
            </a:r>
            <a:r>
              <a:rPr lang="en-US" sz="2400" dirty="0">
                <a:solidFill>
                  <a:schemeClr val="bg1"/>
                </a:solidFill>
                <a:latin typeface="Arial Black" panose="020B0A04020102020204" pitchFamily="34" charset="0"/>
              </a:rPr>
              <a:t> </a:t>
            </a:r>
          </a:p>
          <a:p>
            <a:r>
              <a:rPr lang="en-US" sz="2400" dirty="0">
                <a:solidFill>
                  <a:schemeClr val="bg1"/>
                </a:solidFill>
                <a:latin typeface="Arial Black" panose="020B0A04020102020204" pitchFamily="34" charset="0"/>
              </a:rPr>
              <a:t>	Netflix employs AWS Lambda extensively for executing event-driven tasks and supporting their microservices architecture.</a:t>
            </a:r>
          </a:p>
          <a:p>
            <a:r>
              <a:rPr lang="en-US" sz="2400" b="1" dirty="0">
                <a:solidFill>
                  <a:schemeClr val="bg1"/>
                </a:solidFill>
                <a:latin typeface="Arial Black" panose="020B0A04020102020204" pitchFamily="34" charset="0"/>
              </a:rPr>
              <a:t>Benefits:</a:t>
            </a:r>
            <a:r>
              <a:rPr lang="en-US" sz="2400" dirty="0">
                <a:solidFill>
                  <a:schemeClr val="bg1"/>
                </a:solidFill>
                <a:latin typeface="Arial Black" panose="020B0A04020102020204" pitchFamily="34" charset="0"/>
              </a:rPr>
              <a:t> </a:t>
            </a:r>
          </a:p>
          <a:p>
            <a:r>
              <a:rPr lang="en-US" sz="2400" dirty="0">
                <a:solidFill>
                  <a:schemeClr val="bg1"/>
                </a:solidFill>
                <a:latin typeface="Arial Black" panose="020B0A04020102020204" pitchFamily="34" charset="0"/>
              </a:rPr>
              <a:t>	Lambda provides scalability that aligns with variable demand patterns, ensures cost-effectiveness by charging only for compute time used, and reduces operational overhead by managing the infrastructure automatically, allowing Netflix to focus more on application logic and less on server management.</a:t>
            </a:r>
          </a:p>
        </p:txBody>
      </p:sp>
      <p:sp>
        <p:nvSpPr>
          <p:cNvPr id="3" name="Text 2">
            <a:extLst>
              <a:ext uri="{FF2B5EF4-FFF2-40B4-BE49-F238E27FC236}">
                <a16:creationId xmlns:a16="http://schemas.microsoft.com/office/drawing/2014/main" id="{8168ACC3-9F31-1BB8-F74B-A60E1A4AEACA}"/>
              </a:ext>
            </a:extLst>
          </p:cNvPr>
          <p:cNvSpPr/>
          <p:nvPr/>
        </p:nvSpPr>
        <p:spPr>
          <a:xfrm>
            <a:off x="0" y="600399"/>
            <a:ext cx="13042821" cy="1417558"/>
          </a:xfrm>
          <a:prstGeom prst="rect">
            <a:avLst/>
          </a:prstGeom>
          <a:noFill/>
          <a:ln/>
        </p:spPr>
        <p:txBody>
          <a:bodyPr wrap="square" rtlCol="0" anchor="t"/>
          <a:lstStyle/>
          <a:p>
            <a:pPr marL="0" indent="0">
              <a:lnSpc>
                <a:spcPts val="5581"/>
              </a:lnSpc>
              <a:buNone/>
            </a:pPr>
            <a:r>
              <a:rPr lang="en-US" sz="4465" kern="0" spc="-134" dirty="0">
                <a:solidFill>
                  <a:schemeClr val="accent2"/>
                </a:solidFill>
                <a:latin typeface="Roboto Mono" pitchFamily="34" charset="0"/>
                <a:ea typeface="Roboto Mono" pitchFamily="34" charset="-122"/>
                <a:cs typeface="Roboto Mono" pitchFamily="34" charset="-120"/>
              </a:rPr>
              <a:t>Best Practices and Security Considerations</a:t>
            </a:r>
            <a:endParaRPr lang="en-US" sz="4465" dirty="0">
              <a:solidFill>
                <a:schemeClr val="accent2"/>
              </a:solidFill>
            </a:endParaRPr>
          </a:p>
        </p:txBody>
      </p:sp>
      <p:sp>
        <p:nvSpPr>
          <p:cNvPr id="14" name="Text 3">
            <a:extLst>
              <a:ext uri="{FF2B5EF4-FFF2-40B4-BE49-F238E27FC236}">
                <a16:creationId xmlns:a16="http://schemas.microsoft.com/office/drawing/2014/main" id="{31AB7F45-7B02-2316-20F6-9D306108F424}"/>
              </a:ext>
            </a:extLst>
          </p:cNvPr>
          <p:cNvSpPr/>
          <p:nvPr/>
        </p:nvSpPr>
        <p:spPr>
          <a:xfrm>
            <a:off x="0" y="2584933"/>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Security Groups</a:t>
            </a:r>
            <a:endParaRPr lang="en-US" sz="2233" dirty="0">
              <a:solidFill>
                <a:schemeClr val="accent2"/>
              </a:solidFill>
            </a:endParaRPr>
          </a:p>
        </p:txBody>
      </p:sp>
      <p:sp>
        <p:nvSpPr>
          <p:cNvPr id="15" name="Text 4">
            <a:extLst>
              <a:ext uri="{FF2B5EF4-FFF2-40B4-BE49-F238E27FC236}">
                <a16:creationId xmlns:a16="http://schemas.microsoft.com/office/drawing/2014/main" id="{A03FF78B-F19A-C292-072A-2F172F636993}"/>
              </a:ext>
            </a:extLst>
          </p:cNvPr>
          <p:cNvSpPr/>
          <p:nvPr/>
        </p:nvSpPr>
        <p:spPr>
          <a:xfrm>
            <a:off x="0" y="3166077"/>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Restrict inbound and outbound traffic based on IP addresses, ports, and protocols. Configure security groups to control access to your instances.</a:t>
            </a:r>
            <a:endParaRPr lang="en-US" sz="1786" dirty="0"/>
          </a:p>
        </p:txBody>
      </p:sp>
      <p:sp>
        <p:nvSpPr>
          <p:cNvPr id="33" name="Text 5">
            <a:extLst>
              <a:ext uri="{FF2B5EF4-FFF2-40B4-BE49-F238E27FC236}">
                <a16:creationId xmlns:a16="http://schemas.microsoft.com/office/drawing/2014/main" id="{F73DAC2E-3214-7312-CA37-2813350AF8BA}"/>
              </a:ext>
            </a:extLst>
          </p:cNvPr>
          <p:cNvSpPr/>
          <p:nvPr/>
        </p:nvSpPr>
        <p:spPr>
          <a:xfrm>
            <a:off x="3978116" y="2624212"/>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IAM Roles</a:t>
            </a:r>
            <a:endParaRPr lang="en-US" sz="2233" dirty="0">
              <a:solidFill>
                <a:schemeClr val="accent2"/>
              </a:solidFill>
            </a:endParaRPr>
          </a:p>
        </p:txBody>
      </p:sp>
      <p:sp>
        <p:nvSpPr>
          <p:cNvPr id="36" name="Text 6">
            <a:extLst>
              <a:ext uri="{FF2B5EF4-FFF2-40B4-BE49-F238E27FC236}">
                <a16:creationId xmlns:a16="http://schemas.microsoft.com/office/drawing/2014/main" id="{B9C4069A-451A-C256-5FFF-5A36F463AB87}"/>
              </a:ext>
            </a:extLst>
          </p:cNvPr>
          <p:cNvSpPr/>
          <p:nvPr/>
        </p:nvSpPr>
        <p:spPr>
          <a:xfrm>
            <a:off x="3978116" y="3140634"/>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Assign specific permissions to users and instances for access control. Avoid using root credentials and follow the principle of least privilege.</a:t>
            </a:r>
            <a:endParaRPr lang="en-US" sz="1786" dirty="0"/>
          </a:p>
        </p:txBody>
      </p:sp>
      <p:sp>
        <p:nvSpPr>
          <p:cNvPr id="37" name="Text 7">
            <a:extLst>
              <a:ext uri="{FF2B5EF4-FFF2-40B4-BE49-F238E27FC236}">
                <a16:creationId xmlns:a16="http://schemas.microsoft.com/office/drawing/2014/main" id="{D60C9E51-3094-80E8-D824-2472772870E3}"/>
              </a:ext>
            </a:extLst>
          </p:cNvPr>
          <p:cNvSpPr/>
          <p:nvPr/>
        </p:nvSpPr>
        <p:spPr>
          <a:xfrm>
            <a:off x="8124664" y="2606618"/>
            <a:ext cx="2835235" cy="354330"/>
          </a:xfrm>
          <a:prstGeom prst="rect">
            <a:avLst/>
          </a:prstGeom>
          <a:noFill/>
          <a:ln/>
        </p:spPr>
        <p:txBody>
          <a:bodyPr wrap="none" rtlCol="0" anchor="t"/>
          <a:lstStyle/>
          <a:p>
            <a:pPr marL="0" indent="0">
              <a:lnSpc>
                <a:spcPts val="2791"/>
              </a:lnSpc>
              <a:buNone/>
            </a:pPr>
            <a:r>
              <a:rPr lang="en-US" sz="2233" kern="0" spc="-67" dirty="0">
                <a:solidFill>
                  <a:schemeClr val="accent2"/>
                </a:solidFill>
                <a:latin typeface="Roboto Mono" pitchFamily="34" charset="0"/>
                <a:ea typeface="Roboto Mono" pitchFamily="34" charset="-122"/>
                <a:cs typeface="Roboto Mono" pitchFamily="34" charset="-120"/>
              </a:rPr>
              <a:t>Encryption</a:t>
            </a:r>
            <a:endParaRPr lang="en-US" sz="2233" dirty="0">
              <a:solidFill>
                <a:schemeClr val="accent2"/>
              </a:solidFill>
            </a:endParaRPr>
          </a:p>
        </p:txBody>
      </p:sp>
      <p:sp>
        <p:nvSpPr>
          <p:cNvPr id="38" name="Text 8">
            <a:extLst>
              <a:ext uri="{FF2B5EF4-FFF2-40B4-BE49-F238E27FC236}">
                <a16:creationId xmlns:a16="http://schemas.microsoft.com/office/drawing/2014/main" id="{4C70C799-B8A0-63CE-723B-B7E46BFFEC22}"/>
              </a:ext>
            </a:extLst>
          </p:cNvPr>
          <p:cNvSpPr/>
          <p:nvPr/>
        </p:nvSpPr>
        <p:spPr>
          <a:xfrm>
            <a:off x="8124664" y="3166077"/>
            <a:ext cx="3978116" cy="1451610"/>
          </a:xfrm>
          <a:prstGeom prst="rect">
            <a:avLst/>
          </a:prstGeom>
          <a:noFill/>
          <a:ln/>
        </p:spPr>
        <p:txBody>
          <a:bodyPr wrap="square" rtlCol="0" anchor="t"/>
          <a:lstStyle/>
          <a:p>
            <a:pPr marL="0" indent="0">
              <a:lnSpc>
                <a:spcPts val="2858"/>
              </a:lnSpc>
              <a:buNone/>
            </a:pPr>
            <a:r>
              <a:rPr lang="en-US" sz="1786" kern="0" spc="-18" dirty="0">
                <a:solidFill>
                  <a:srgbClr val="E5E0DF"/>
                </a:solidFill>
                <a:latin typeface="Roboto" pitchFamily="34" charset="0"/>
                <a:ea typeface="Roboto" pitchFamily="34" charset="-122"/>
                <a:cs typeface="Roboto" pitchFamily="34" charset="-120"/>
              </a:rPr>
              <a:t>Encrypt data at rest and in transit using AWS Key Management Service (KMS) and TLS/SSL protocols for secure communication.</a:t>
            </a:r>
            <a:endParaRPr lang="en-US" sz="1786" dirty="0"/>
          </a:p>
        </p:txBody>
      </p:sp>
      <p:pic>
        <p:nvPicPr>
          <p:cNvPr id="40" name="Picture 39">
            <a:extLst>
              <a:ext uri="{FF2B5EF4-FFF2-40B4-BE49-F238E27FC236}">
                <a16:creationId xmlns:a16="http://schemas.microsoft.com/office/drawing/2014/main" id="{16972A37-A158-BB0B-61A4-2A9C85F808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031" y="2234537"/>
            <a:ext cx="3048000" cy="1714500"/>
          </a:xfrm>
          <a:prstGeom prst="rect">
            <a:avLst/>
          </a:prstGeom>
        </p:spPr>
      </p:pic>
      <p:pic>
        <p:nvPicPr>
          <p:cNvPr id="42" name="Picture 41">
            <a:extLst>
              <a:ext uri="{FF2B5EF4-FFF2-40B4-BE49-F238E27FC236}">
                <a16:creationId xmlns:a16="http://schemas.microsoft.com/office/drawing/2014/main" id="{EBCADDE8-4EDF-4E46-28C9-41B7FBD04E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30294" y="-3233765"/>
            <a:ext cx="8306602" cy="4672464"/>
          </a:xfrm>
          <a:prstGeom prst="rect">
            <a:avLst/>
          </a:prstGeom>
        </p:spPr>
      </p:pic>
      <p:sp>
        <p:nvSpPr>
          <p:cNvPr id="44" name="Text 2">
            <a:extLst>
              <a:ext uri="{FF2B5EF4-FFF2-40B4-BE49-F238E27FC236}">
                <a16:creationId xmlns:a16="http://schemas.microsoft.com/office/drawing/2014/main" id="{AE22C685-99F3-6999-E052-96CA5BE45036}"/>
              </a:ext>
            </a:extLst>
          </p:cNvPr>
          <p:cNvSpPr/>
          <p:nvPr/>
        </p:nvSpPr>
        <p:spPr>
          <a:xfrm>
            <a:off x="568243" y="7546496"/>
            <a:ext cx="8837533" cy="646033"/>
          </a:xfrm>
          <a:prstGeom prst="rect">
            <a:avLst/>
          </a:prstGeom>
          <a:noFill/>
          <a:ln/>
        </p:spPr>
        <p:txBody>
          <a:bodyPr wrap="none" rtlCol="0" anchor="t"/>
          <a:lstStyle/>
          <a:p>
            <a:pPr marL="0" indent="0">
              <a:lnSpc>
                <a:spcPts val="5087"/>
              </a:lnSpc>
              <a:buNone/>
            </a:pPr>
            <a:r>
              <a:rPr lang="en-US" sz="4069" kern="0" spc="-122" dirty="0">
                <a:solidFill>
                  <a:schemeClr val="accent4"/>
                </a:solidFill>
                <a:latin typeface="Roboto Mono" pitchFamily="34" charset="0"/>
                <a:ea typeface="Roboto Mono" pitchFamily="34" charset="-122"/>
                <a:cs typeface="Roboto Mono" pitchFamily="34" charset="-120"/>
              </a:rPr>
              <a:t>Case Studies and Future Trends</a:t>
            </a:r>
            <a:endParaRPr lang="en-US" sz="4069" dirty="0">
              <a:solidFill>
                <a:schemeClr val="accent4"/>
              </a:solidFill>
            </a:endParaRPr>
          </a:p>
        </p:txBody>
      </p:sp>
    </p:spTree>
    <p:extLst>
      <p:ext uri="{BB962C8B-B14F-4D97-AF65-F5344CB8AC3E}">
        <p14:creationId xmlns:p14="http://schemas.microsoft.com/office/powerpoint/2010/main" val="334961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3228</Words>
  <Application>Microsoft Office PowerPoint</Application>
  <PresentationFormat>Widescreen</PresentationFormat>
  <Paragraphs>377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Prata</vt:lpstr>
      <vt:lpstr>Raleway</vt:lpstr>
      <vt:lpstr>Roboto</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Nelluri lokesh</dc:creator>
  <cp:lastModifiedBy>Lokesh Nelluri</cp:lastModifiedBy>
  <cp:revision>11</cp:revision>
  <dcterms:created xsi:type="dcterms:W3CDTF">2024-07-10T13:12:05Z</dcterms:created>
  <dcterms:modified xsi:type="dcterms:W3CDTF">2024-07-25T12:33:25Z</dcterms:modified>
</cp:coreProperties>
</file>