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3" r:id="rId4"/>
    <p:sldId id="267" r:id="rId5"/>
    <p:sldId id="264" r:id="rId6"/>
    <p:sldId id="262" r:id="rId7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0"/>
    <p:restoredTop sz="94514"/>
  </p:normalViewPr>
  <p:slideViewPr>
    <p:cSldViewPr snapToGrid="0" snapToObjects="1">
      <p:cViewPr>
        <p:scale>
          <a:sx n="131" d="100"/>
          <a:sy n="131" d="100"/>
        </p:scale>
        <p:origin x="2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474D-0982-3B24-FD63-49018129B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91756-2D65-AB84-2DA2-07B091A22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6C29-C3F6-4C1C-C331-D0E2011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454B-A759-5242-8350-ADF0F3B5D430}" type="datetimeFigureOut">
              <a:rPr lang="en-MX" smtClean="0"/>
              <a:t>19/07/22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B2651-4664-D42B-615F-0162FD6F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4A83-59E2-1939-A8DF-068E05AB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E076-1533-2C48-B2FB-B911866DB88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9187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8340-D7B9-5E99-875D-6327F0C8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06AB1-0CB7-DDDB-4694-88A381458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9A15-BED1-B23F-2D02-A7342CD4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454B-A759-5242-8350-ADF0F3B5D430}" type="datetimeFigureOut">
              <a:rPr lang="en-MX" smtClean="0"/>
              <a:t>19/07/22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A3D0-3B5E-D236-9C3E-0601C4C6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85F09-DE98-A725-94CA-D3A82E3D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E076-1533-2C48-B2FB-B911866DB88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0253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71F9D-B92B-AE2D-CA79-811B3B4FD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F03AD-3F20-5B69-EC83-B4F9CF1EE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1C5AC-C6AE-B5BF-E26C-E0190411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454B-A759-5242-8350-ADF0F3B5D430}" type="datetimeFigureOut">
              <a:rPr lang="en-MX" smtClean="0"/>
              <a:t>19/07/22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8F00-9236-DDD7-59E9-22874086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FAD7-F03B-B061-8943-F29CF4FC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E076-1533-2C48-B2FB-B911866DB88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9149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8266-3F10-64FB-FD3C-E41538B4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FBEE-50EB-093E-EEB5-7DD649B9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E64BC-9AEF-F8A8-649C-9860FBB4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454B-A759-5242-8350-ADF0F3B5D430}" type="datetimeFigureOut">
              <a:rPr lang="en-MX" smtClean="0"/>
              <a:t>19/07/22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9C9F9-8370-C19C-6205-A1CEEAFB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5EC10-4EFE-E02B-C09E-747C5273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E076-1533-2C48-B2FB-B911866DB88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7662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89A5-9EEF-D50A-1908-811926B1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D3005-4A3E-8FB4-ED30-A523FADF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CEC0-F2ED-B794-F285-27441D12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454B-A759-5242-8350-ADF0F3B5D430}" type="datetimeFigureOut">
              <a:rPr lang="en-MX" smtClean="0"/>
              <a:t>19/07/22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BD82-B310-CF7E-3608-CA735117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9BD36-DD69-ADBC-8521-FA311B79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E076-1533-2C48-B2FB-B911866DB88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2147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0B0E-736C-4809-B41F-54F1340B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BAF3-8722-4491-7431-A4959F5ED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DFD1C-934A-A086-42A8-3B794F6B6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D2AC8-9678-A05B-12EC-4295FC04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454B-A759-5242-8350-ADF0F3B5D430}" type="datetimeFigureOut">
              <a:rPr lang="en-MX" smtClean="0"/>
              <a:t>19/07/22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2BD64-3427-8621-A94B-8378D51B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7DD05-4399-CD75-50EB-2CFBCCD5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E076-1533-2C48-B2FB-B911866DB88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944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DBF1-A6C6-C07D-BE75-10329164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8DC25-C60D-EA98-BD83-9280808B0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5DAE2-65C8-1FC7-3133-CA48EFA4A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A5F7C-9370-4EAE-C5F3-15AA0E615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30A73-D7A7-6ECF-D5BA-BC0561921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F7553-C804-F0BF-7C7F-56902999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454B-A759-5242-8350-ADF0F3B5D430}" type="datetimeFigureOut">
              <a:rPr lang="en-MX" smtClean="0"/>
              <a:t>19/07/22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7B596-46B6-94B9-DC24-F3049E2A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45C66-F8C8-C44C-4E7E-BD1C859D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E076-1533-2C48-B2FB-B911866DB88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1211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9987-E57D-9C5A-8F72-6C6B36EF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53288-ABB4-A235-26B7-FD9FDE9B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454B-A759-5242-8350-ADF0F3B5D430}" type="datetimeFigureOut">
              <a:rPr lang="en-MX" smtClean="0"/>
              <a:t>19/07/22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C3FF-97ED-A542-A342-AEB8F611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8AD74-E69F-2ACB-0B6D-BFBC143D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E076-1533-2C48-B2FB-B911866DB88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2935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91825-E527-5E63-F85F-2DCD0DAE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454B-A759-5242-8350-ADF0F3B5D430}" type="datetimeFigureOut">
              <a:rPr lang="en-MX" smtClean="0"/>
              <a:t>19/07/22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286DB-3B68-6D01-609B-6EC5731E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F26DB-0F65-2B13-DEC4-DE5B5B52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E076-1533-2C48-B2FB-B911866DB88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5432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5BE5-AD68-035D-DD32-FC8F836C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C0DE-AA9C-5623-AA1B-946F904EE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ADEEE-F468-E90F-4C86-FA58FE62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17491-470F-C863-70B4-70CBB729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454B-A759-5242-8350-ADF0F3B5D430}" type="datetimeFigureOut">
              <a:rPr lang="en-MX" smtClean="0"/>
              <a:t>19/07/22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5FC3A-F0C7-586B-D0E0-1D67D9A1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9A6CF-3081-6AB1-65BC-2C3010D2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E076-1533-2C48-B2FB-B911866DB88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3492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82E1-1BAF-5581-CF47-E5423EED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05791-4297-6E3F-9A35-94F080E91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83F39-11CC-DC92-6EA7-75B48E996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D54D2-E2EB-510B-A12A-562AE882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454B-A759-5242-8350-ADF0F3B5D430}" type="datetimeFigureOut">
              <a:rPr lang="en-MX" smtClean="0"/>
              <a:t>19/07/22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13A39-42D6-D9C5-572D-A3DECADB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FF8F6-0607-0BC8-87A0-C9DBFC02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E076-1533-2C48-B2FB-B911866DB88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2349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B511A-508D-C0A6-ADED-D6785B51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8975-653B-7239-C230-0A8E6ED9D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6D9B-9091-6CC0-B83C-42E38914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454B-A759-5242-8350-ADF0F3B5D430}" type="datetimeFigureOut">
              <a:rPr lang="en-MX" smtClean="0"/>
              <a:t>19/07/22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35067-3D9B-C9E9-A829-251F23C69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24982-38F4-9677-96AE-3218C7C6B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CE076-1533-2C48-B2FB-B911866DB88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3367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aultproject.io/docs/internals/securit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0" name="Group 74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031" name="Freeform: Shape 75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Freeform: Shape 76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Freeform: Shape 77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D86D26-62FB-C0AB-37EF-264AFEF53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122" y="2476014"/>
            <a:ext cx="3658053" cy="893258"/>
          </a:xfrm>
        </p:spPr>
        <p:txBody>
          <a:bodyPr anchor="t">
            <a:normAutofit/>
          </a:bodyPr>
          <a:lstStyle/>
          <a:p>
            <a:pPr algn="l"/>
            <a:r>
              <a:rPr lang="en-MX" sz="5400" b="1" dirty="0">
                <a:solidFill>
                  <a:schemeClr val="tx2"/>
                </a:solidFill>
              </a:rPr>
              <a:t>Sprint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7DF0E-2CD2-CFF9-C45D-C9DBBCF7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124" y="3369272"/>
            <a:ext cx="3658053" cy="485558"/>
          </a:xfrm>
        </p:spPr>
        <p:txBody>
          <a:bodyPr anchor="b">
            <a:normAutofit/>
          </a:bodyPr>
          <a:lstStyle/>
          <a:p>
            <a:pPr algn="l"/>
            <a:r>
              <a:rPr lang="en-MX" sz="2800" b="1" dirty="0">
                <a:solidFill>
                  <a:schemeClr val="tx2"/>
                </a:solidFill>
              </a:rPr>
              <a:t>Vault</a:t>
            </a:r>
          </a:p>
        </p:txBody>
      </p:sp>
      <p:pic>
        <p:nvPicPr>
          <p:cNvPr id="1026" name="Picture 2" descr="Home - DigitalOnUs">
            <a:extLst>
              <a:ext uri="{FF2B5EF4-FFF2-40B4-BE49-F238E27FC236}">
                <a16:creationId xmlns:a16="http://schemas.microsoft.com/office/drawing/2014/main" id="{B0E2D7D4-2C7C-012E-A055-369833C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6809" y="2922643"/>
            <a:ext cx="3258453" cy="13964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72CE7311-1722-3951-0537-DCFC63B476EC}"/>
              </a:ext>
            </a:extLst>
          </p:cNvPr>
          <p:cNvSpPr txBox="1">
            <a:spLocks/>
          </p:cNvSpPr>
          <p:nvPr/>
        </p:nvSpPr>
        <p:spPr>
          <a:xfrm>
            <a:off x="8533947" y="6367748"/>
            <a:ext cx="3658053" cy="4855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MX" sz="2000" b="1" dirty="0">
                <a:solidFill>
                  <a:schemeClr val="tx2"/>
                </a:solidFill>
              </a:rPr>
              <a:t>22 July 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84181-4F70-2633-925C-F0749BDCB98A}"/>
              </a:ext>
            </a:extLst>
          </p:cNvPr>
          <p:cNvSpPr/>
          <p:nvPr/>
        </p:nvSpPr>
        <p:spPr>
          <a:xfrm>
            <a:off x="6121773" y="1128889"/>
            <a:ext cx="58485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Vault Extended Program</a:t>
            </a:r>
            <a:endParaRPr lang="en-MX" sz="4400" b="1" dirty="0"/>
          </a:p>
        </p:txBody>
      </p:sp>
    </p:spTree>
    <p:extLst>
      <p:ext uri="{BB962C8B-B14F-4D97-AF65-F5344CB8AC3E}">
        <p14:creationId xmlns:p14="http://schemas.microsoft.com/office/powerpoint/2010/main" val="351557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CB77A-8B7E-C61A-3F8A-B2B61906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MX" b="1" dirty="0"/>
              <a:t>Project Status (Sprint 5)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708608-43C4-C8F6-D579-C185EDBDAD39}"/>
              </a:ext>
            </a:extLst>
          </p:cNvPr>
          <p:cNvCxnSpPr/>
          <p:nvPr/>
        </p:nvCxnSpPr>
        <p:spPr>
          <a:xfrm>
            <a:off x="5782622" y="1248575"/>
            <a:ext cx="0" cy="560942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64F940-3E56-BF41-26E2-5977CF18559E}"/>
              </a:ext>
            </a:extLst>
          </p:cNvPr>
          <p:cNvSpPr txBox="1"/>
          <p:nvPr/>
        </p:nvSpPr>
        <p:spPr>
          <a:xfrm>
            <a:off x="355570" y="1094730"/>
            <a:ext cx="197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2400" b="1" u="sng" dirty="0"/>
              <a:t>Summary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1D2472-9788-267A-A381-4F89265981C6}"/>
              </a:ext>
            </a:extLst>
          </p:cNvPr>
          <p:cNvSpPr txBox="1"/>
          <p:nvPr/>
        </p:nvSpPr>
        <p:spPr>
          <a:xfrm>
            <a:off x="355570" y="1659997"/>
            <a:ext cx="43832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sz="1600" dirty="0"/>
              <a:t>Virtual Machines running ALMA as 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MX" sz="1600" dirty="0"/>
              <a:t>Vault HA Cluster created with 3 nodes using softHSM as unseal method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MX" sz="1600" dirty="0"/>
              <a:t>Vault node for Performance Replication purpose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MX" sz="1600" dirty="0"/>
              <a:t>Vault node for DR purpose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MX" sz="1600" dirty="0"/>
              <a:t>A server used for monitoring</a:t>
            </a:r>
          </a:p>
          <a:p>
            <a:endParaRPr lang="en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sz="1600" dirty="0"/>
              <a:t>Each Vault node will be monitored using Prometheus and Grafana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sz="1600" dirty="0"/>
              <a:t>Hashicorp Vault production hardening documentation was followed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sz="1600" dirty="0"/>
              <a:t>Some production tunning configurations were implemented in order to have a better performance in our servers</a:t>
            </a:r>
          </a:p>
          <a:p>
            <a:endParaRPr lang="en-MX" sz="1600" dirty="0"/>
          </a:p>
          <a:p>
            <a:r>
              <a:rPr lang="en-MX" sz="1600" dirty="0"/>
              <a:t> </a:t>
            </a:r>
          </a:p>
          <a:p>
            <a:endParaRPr lang="en-MX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63CFFC-9C80-C122-F571-344D75658E39}"/>
              </a:ext>
            </a:extLst>
          </p:cNvPr>
          <p:cNvCxnSpPr>
            <a:cxnSpLocks/>
          </p:cNvCxnSpPr>
          <p:nvPr/>
        </p:nvCxnSpPr>
        <p:spPr>
          <a:xfrm flipH="1">
            <a:off x="9187374" y="662781"/>
            <a:ext cx="3393" cy="138147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DF7CDD-3BEA-FEA5-984E-31E6B42C20B8}"/>
              </a:ext>
            </a:extLst>
          </p:cNvPr>
          <p:cNvSpPr txBox="1"/>
          <p:nvPr/>
        </p:nvSpPr>
        <p:spPr>
          <a:xfrm>
            <a:off x="7142472" y="707139"/>
            <a:ext cx="193472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X" b="1" dirty="0">
                <a:solidFill>
                  <a:srgbClr val="002060"/>
                </a:solidFill>
              </a:rPr>
              <a:t>Risk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A39521-EA40-44CD-35B4-CE447EC727CB}"/>
              </a:ext>
            </a:extLst>
          </p:cNvPr>
          <p:cNvSpPr txBox="1"/>
          <p:nvPr/>
        </p:nvSpPr>
        <p:spPr>
          <a:xfrm>
            <a:off x="9290537" y="707139"/>
            <a:ext cx="223411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X" b="1" dirty="0">
                <a:solidFill>
                  <a:srgbClr val="002060"/>
                </a:solidFill>
              </a:rPr>
              <a:t>Mitigation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AACB09-AB35-C151-67D8-74BEC5B72F50}"/>
              </a:ext>
            </a:extLst>
          </p:cNvPr>
          <p:cNvSpPr txBox="1"/>
          <p:nvPr/>
        </p:nvSpPr>
        <p:spPr>
          <a:xfrm>
            <a:off x="6906896" y="1090151"/>
            <a:ext cx="233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sz="1400" dirty="0"/>
              <a:t>Grafana and Prometheus does not have TLS certs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9FC573-CA5F-941C-FB4E-56B5545BE5F0}"/>
              </a:ext>
            </a:extLst>
          </p:cNvPr>
          <p:cNvSpPr txBox="1"/>
          <p:nvPr/>
        </p:nvSpPr>
        <p:spPr>
          <a:xfrm>
            <a:off x="9238596" y="1076471"/>
            <a:ext cx="2384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sz="1400" dirty="0"/>
              <a:t>For the next sprint, Grafana and Prometheus tls certs will be priority 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FDD4D0C-C0FC-8EA5-C27C-32475C0132C2}"/>
              </a:ext>
            </a:extLst>
          </p:cNvPr>
          <p:cNvCxnSpPr>
            <a:cxnSpLocks/>
          </p:cNvCxnSpPr>
          <p:nvPr/>
        </p:nvCxnSpPr>
        <p:spPr>
          <a:xfrm>
            <a:off x="7168578" y="624499"/>
            <a:ext cx="438326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A818E02-61D8-FF8D-91C2-E9C319A8C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4040"/>
              </p:ext>
            </p:extLst>
          </p:nvPr>
        </p:nvGraphicFramePr>
        <p:xfrm>
          <a:off x="6377039" y="2343553"/>
          <a:ext cx="557341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85280085"/>
                    </a:ext>
                  </a:extLst>
                </a:gridCol>
                <a:gridCol w="1082369">
                  <a:extLst>
                    <a:ext uri="{9D8B030D-6E8A-4147-A177-3AD203B41FA5}">
                      <a16:colId xmlns:a16="http://schemas.microsoft.com/office/drawing/2014/main" val="3295126954"/>
                    </a:ext>
                  </a:extLst>
                </a:gridCol>
                <a:gridCol w="1781717">
                  <a:extLst>
                    <a:ext uri="{9D8B030D-6E8A-4147-A177-3AD203B41FA5}">
                      <a16:colId xmlns:a16="http://schemas.microsoft.com/office/drawing/2014/main" val="1301387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Deliverables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Status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40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Autounseal (SoftHSM)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100%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X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53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2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HA 3 Nodes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100%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X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67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Disaster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5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Performance Replication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100%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X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9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Production Hardening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Production Tunning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100%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X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1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Production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96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One secret engine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100%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X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85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Enterprise Login for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168977"/>
                  </a:ext>
                </a:extLst>
              </a:tr>
            </a:tbl>
          </a:graphicData>
        </a:graphic>
      </p:graphicFrame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0578E8-5975-AB97-8D06-E1732CE628C2}"/>
              </a:ext>
            </a:extLst>
          </p:cNvPr>
          <p:cNvCxnSpPr>
            <a:cxnSpLocks/>
          </p:cNvCxnSpPr>
          <p:nvPr/>
        </p:nvCxnSpPr>
        <p:spPr>
          <a:xfrm>
            <a:off x="5782622" y="2234638"/>
            <a:ext cx="6409378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4DAA7C7-1B65-AD9F-FED2-4F06B528DB1A}"/>
              </a:ext>
            </a:extLst>
          </p:cNvPr>
          <p:cNvSpPr/>
          <p:nvPr/>
        </p:nvSpPr>
        <p:spPr>
          <a:xfrm>
            <a:off x="10930090" y="2757523"/>
            <a:ext cx="278693" cy="289967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accent6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3DB4B4-73C8-DDD6-147C-0333EE58F867}"/>
              </a:ext>
            </a:extLst>
          </p:cNvPr>
          <p:cNvSpPr/>
          <p:nvPr/>
        </p:nvSpPr>
        <p:spPr>
          <a:xfrm>
            <a:off x="10924714" y="3135923"/>
            <a:ext cx="278693" cy="289967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accent6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FEF7663-8904-DFC0-93A6-661314CAA57D}"/>
              </a:ext>
            </a:extLst>
          </p:cNvPr>
          <p:cNvSpPr/>
          <p:nvPr/>
        </p:nvSpPr>
        <p:spPr>
          <a:xfrm>
            <a:off x="10930090" y="3506789"/>
            <a:ext cx="278693" cy="289967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accent6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192043C-E2FC-F546-D171-612A87081487}"/>
              </a:ext>
            </a:extLst>
          </p:cNvPr>
          <p:cNvSpPr/>
          <p:nvPr/>
        </p:nvSpPr>
        <p:spPr>
          <a:xfrm>
            <a:off x="10922346" y="3876562"/>
            <a:ext cx="278693" cy="289967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accent6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8EF4509-3D36-24F9-9538-1FF6C61658B8}"/>
              </a:ext>
            </a:extLst>
          </p:cNvPr>
          <p:cNvSpPr/>
          <p:nvPr/>
        </p:nvSpPr>
        <p:spPr>
          <a:xfrm>
            <a:off x="10917331" y="4247309"/>
            <a:ext cx="278693" cy="289967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accent6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86E1EE-FC44-FAEB-2FE6-527F37028873}"/>
              </a:ext>
            </a:extLst>
          </p:cNvPr>
          <p:cNvSpPr/>
          <p:nvPr/>
        </p:nvSpPr>
        <p:spPr>
          <a:xfrm>
            <a:off x="10922346" y="4617082"/>
            <a:ext cx="278693" cy="289967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accent6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D8C4FD4-FA49-1337-E60C-0D633D9A0408}"/>
              </a:ext>
            </a:extLst>
          </p:cNvPr>
          <p:cNvSpPr/>
          <p:nvPr/>
        </p:nvSpPr>
        <p:spPr>
          <a:xfrm>
            <a:off x="10931333" y="4992700"/>
            <a:ext cx="278693" cy="289967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accent6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101F0-6326-C33F-CEBC-CF781EB31159}"/>
              </a:ext>
            </a:extLst>
          </p:cNvPr>
          <p:cNvSpPr/>
          <p:nvPr/>
        </p:nvSpPr>
        <p:spPr>
          <a:xfrm>
            <a:off x="10931333" y="5343126"/>
            <a:ext cx="278693" cy="289967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accent6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3716AC-BE3E-A5C1-5944-A27A3B19585B}"/>
              </a:ext>
            </a:extLst>
          </p:cNvPr>
          <p:cNvSpPr/>
          <p:nvPr/>
        </p:nvSpPr>
        <p:spPr>
          <a:xfrm>
            <a:off x="10936348" y="5712899"/>
            <a:ext cx="278693" cy="289967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accent6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14B696-761B-4854-0871-0D7B17201B36}"/>
              </a:ext>
            </a:extLst>
          </p:cNvPr>
          <p:cNvSpPr/>
          <p:nvPr/>
        </p:nvSpPr>
        <p:spPr>
          <a:xfrm>
            <a:off x="10945335" y="6088517"/>
            <a:ext cx="278693" cy="289967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8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CB77A-8B7E-C61A-3F8A-B2B61906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MX" b="1" dirty="0"/>
              <a:t>Chronogram</a:t>
            </a:r>
          </a:p>
        </p:txBody>
      </p:sp>
      <p:pic>
        <p:nvPicPr>
          <p:cNvPr id="37" name="Picture 2" descr="Home - DigitalOnUs">
            <a:extLst>
              <a:ext uri="{FF2B5EF4-FFF2-40B4-BE49-F238E27FC236}">
                <a16:creationId xmlns:a16="http://schemas.microsoft.com/office/drawing/2014/main" id="{25404C99-D21E-5071-E5A4-8AD7CD1CB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536" y="5882682"/>
            <a:ext cx="2279463" cy="9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70A956A-98EE-34B0-2C42-25CF7C4FD96E}"/>
              </a:ext>
            </a:extLst>
          </p:cNvPr>
          <p:cNvSpPr txBox="1"/>
          <p:nvPr/>
        </p:nvSpPr>
        <p:spPr>
          <a:xfrm>
            <a:off x="9290065" y="1806538"/>
            <a:ext cx="197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2400" b="1" u="sng" dirty="0"/>
              <a:t>Priority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05AE6D-8865-C977-2FDD-328E409D8D55}"/>
              </a:ext>
            </a:extLst>
          </p:cNvPr>
          <p:cNvSpPr txBox="1"/>
          <p:nvPr/>
        </p:nvSpPr>
        <p:spPr>
          <a:xfrm>
            <a:off x="9290065" y="2268203"/>
            <a:ext cx="2714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1600" dirty="0"/>
              <a:t>P1: Mandatory services</a:t>
            </a:r>
          </a:p>
          <a:p>
            <a:r>
              <a:rPr lang="en-MX" sz="1600" dirty="0"/>
              <a:t>P2: Enhancements </a:t>
            </a:r>
          </a:p>
        </p:txBody>
      </p:sp>
    </p:spTree>
    <p:extLst>
      <p:ext uri="{BB962C8B-B14F-4D97-AF65-F5344CB8AC3E}">
        <p14:creationId xmlns:p14="http://schemas.microsoft.com/office/powerpoint/2010/main" val="365109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9FFC79-847C-EC4A-16F7-5351E724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83319"/>
              </p:ext>
            </p:extLst>
          </p:nvPr>
        </p:nvGraphicFramePr>
        <p:xfrm>
          <a:off x="1194456" y="1325563"/>
          <a:ext cx="9803087" cy="4856523"/>
        </p:xfrm>
        <a:graphic>
          <a:graphicData uri="http://schemas.openxmlformats.org/drawingml/2006/table">
            <a:tbl>
              <a:tblPr/>
              <a:tblGrid>
                <a:gridCol w="1163676">
                  <a:extLst>
                    <a:ext uri="{9D8B030D-6E8A-4147-A177-3AD203B41FA5}">
                      <a16:colId xmlns:a16="http://schemas.microsoft.com/office/drawing/2014/main" val="4082644772"/>
                    </a:ext>
                  </a:extLst>
                </a:gridCol>
                <a:gridCol w="2829848">
                  <a:extLst>
                    <a:ext uri="{9D8B030D-6E8A-4147-A177-3AD203B41FA5}">
                      <a16:colId xmlns:a16="http://schemas.microsoft.com/office/drawing/2014/main" val="2740986056"/>
                    </a:ext>
                  </a:extLst>
                </a:gridCol>
                <a:gridCol w="5809563">
                  <a:extLst>
                    <a:ext uri="{9D8B030D-6E8A-4147-A177-3AD203B41FA5}">
                      <a16:colId xmlns:a16="http://schemas.microsoft.com/office/drawing/2014/main" val="14639742"/>
                    </a:ext>
                  </a:extLst>
                </a:gridCol>
              </a:tblGrid>
              <a:tr h="466674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 Role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Role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57292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X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MX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Vault Uninstall</a:t>
                      </a:r>
                      <a:endParaRPr lang="en-US" sz="1500" dirty="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Uninstall Vault and their files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992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X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MX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Etc Hosts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Creates a file based one our machines names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606767"/>
                  </a:ext>
                </a:extLst>
              </a:tr>
              <a:tr h="36485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X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MX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Vault Install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Install Vault Enterprise 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087470"/>
                  </a:ext>
                </a:extLst>
              </a:tr>
              <a:tr h="36485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X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MX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TLS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tls certificates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723018"/>
                  </a:ext>
                </a:extLst>
              </a:tr>
              <a:tr h="55152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X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MX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Load Balancer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Install and configure a Load Balancer in the standalone server and uninstall if exists. 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138826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X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MX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Vault transit config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Configure transit node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916142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X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MX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Cluster Config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the configuration file vault.hcl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77443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X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MX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 Unseal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Configure the auto unseal server for 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388016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X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MX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Docker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Install docker to use PostgreSQL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30867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X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MX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Vault Namespaces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3 namespaces prod, dev and test.</a:t>
                      </a:r>
                      <a:endParaRPr lang="en-US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733019"/>
                  </a:ext>
                </a:extLst>
              </a:tr>
              <a:tr h="55152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X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MX" sz="150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Vault Sentinel Policies</a:t>
                      </a:r>
                      <a:endParaRPr lang="en-US" sz="1500" dirty="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5 sentinel policies, banned-words, business-hours, max-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kv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size,password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-check and validate-delete-version</a:t>
                      </a:r>
                      <a:endParaRPr lang="en-US" sz="1500" dirty="0">
                        <a:effectLst/>
                      </a:endParaRPr>
                    </a:p>
                  </a:txBody>
                  <a:tcPr marL="80017" marR="80017" marT="80017" marB="800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4157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A9FA12C9-4979-E6F6-1917-978F0574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MX" b="1" dirty="0"/>
              <a:t>Ansible Workflow</a:t>
            </a:r>
          </a:p>
        </p:txBody>
      </p:sp>
    </p:spTree>
    <p:extLst>
      <p:ext uri="{BB962C8B-B14F-4D97-AF65-F5344CB8AC3E}">
        <p14:creationId xmlns:p14="http://schemas.microsoft.com/office/powerpoint/2010/main" val="413679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490173D1-EC3C-F3AF-B724-ED18E6D7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MX" b="1" dirty="0"/>
              <a:t>Production Hardening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C15161-5E89-1B8B-D16E-F14DBA98D09E}"/>
              </a:ext>
            </a:extLst>
          </p:cNvPr>
          <p:cNvSpPr/>
          <p:nvPr/>
        </p:nvSpPr>
        <p:spPr>
          <a:xfrm>
            <a:off x="217773" y="1119515"/>
            <a:ext cx="11545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recommendations are based on the </a:t>
            </a:r>
            <a:r>
              <a:rPr lang="en-US" dirty="0">
                <a:hlinkClick r:id="rId2"/>
              </a:rPr>
              <a:t>Vault security model</a:t>
            </a:r>
            <a:r>
              <a:rPr lang="en-US" dirty="0"/>
              <a:t> and focus on defense in depth.</a:t>
            </a:r>
            <a:endParaRPr lang="en-MX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0C6D3B-83E0-6448-B4AA-698801373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62398"/>
              </p:ext>
            </p:extLst>
          </p:nvPr>
        </p:nvGraphicFramePr>
        <p:xfrm>
          <a:off x="267341" y="2035274"/>
          <a:ext cx="10248259" cy="42598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32477">
                  <a:extLst>
                    <a:ext uri="{9D8B030D-6E8A-4147-A177-3AD203B41FA5}">
                      <a16:colId xmlns:a16="http://schemas.microsoft.com/office/drawing/2014/main" val="3832102000"/>
                    </a:ext>
                  </a:extLst>
                </a:gridCol>
                <a:gridCol w="5315782">
                  <a:extLst>
                    <a:ext uri="{9D8B030D-6E8A-4147-A177-3AD203B41FA5}">
                      <a16:colId xmlns:a16="http://schemas.microsoft.com/office/drawing/2014/main" val="964734994"/>
                    </a:ext>
                  </a:extLst>
                </a:gridCol>
              </a:tblGrid>
              <a:tr h="414336"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Recommendation</a:t>
                      </a:r>
                    </a:p>
                  </a:txBody>
                  <a:tcPr marL="100242" marR="100242" marT="70170" marB="701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Description </a:t>
                      </a:r>
                    </a:p>
                  </a:txBody>
                  <a:tcPr marL="100242" marR="100242" marT="70170" marB="701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977700"/>
                  </a:ext>
                </a:extLst>
              </a:tr>
              <a:tr h="449454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Do not run as root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0242" marR="100242" marT="70170" marB="70170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An admin user was created</a:t>
                      </a:r>
                    </a:p>
                  </a:txBody>
                  <a:tcPr marL="100242" marR="100242" marT="70170" marB="70170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434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Allow minimal write privileges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0242" marR="100242" marT="70170" marB="70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Not all Vault files have access to overwrite for other users (Example: configuration files)</a:t>
                      </a:r>
                    </a:p>
                  </a:txBody>
                  <a:tcPr marL="100242" marR="100242" marT="70170" marB="70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65713"/>
                  </a:ext>
                </a:extLst>
              </a:tr>
              <a:tr h="422429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End-to-End TLS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0242" marR="100242" marT="70170" marB="70170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TLS Certificates were created</a:t>
                      </a:r>
                    </a:p>
                  </a:txBody>
                  <a:tcPr marL="100242" marR="100242" marT="70170" marB="70170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331098"/>
                  </a:ext>
                </a:extLst>
              </a:tr>
              <a:tr h="439213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Disable Swap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0242" marR="100242" marT="70170" marB="70170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Disabling swap prevent the operating system from paging sensitive data to disk.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0242" marR="100242" marT="70170" marB="70170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43724"/>
                  </a:ext>
                </a:extLst>
              </a:tr>
              <a:tr h="352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Single Tenancy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0242" marR="100242" marT="70170" marB="70170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Vault is the only main process running on a machine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0242" marR="100242" marT="70170" marB="70170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62373"/>
                  </a:ext>
                </a:extLst>
              </a:tr>
              <a:tr h="49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Firewall Traffic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0242" marR="100242" marT="70170" marB="70170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Restrict incoming and outgoing traffic to Vault</a:t>
                      </a:r>
                    </a:p>
                  </a:txBody>
                  <a:tcPr marL="100242" marR="100242" marT="70170" marB="70170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41164"/>
                  </a:ext>
                </a:extLst>
              </a:tr>
              <a:tr h="49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Avoid Root Tokens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0242" marR="100242" marT="70170" marB="70170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Vault Tokens should be revoked as soon as possible</a:t>
                      </a:r>
                    </a:p>
                  </a:txBody>
                  <a:tcPr marL="100242" marR="100242" marT="70170" marB="70170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46692"/>
                  </a:ext>
                </a:extLst>
              </a:tr>
              <a:tr h="49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Enable audit logging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0242" marR="100242" marT="70170" marB="70170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Vault Audit Logging was enabled</a:t>
                      </a:r>
                    </a:p>
                  </a:txBody>
                  <a:tcPr marL="100242" marR="100242" marT="70170" marB="70170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3968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205A783-CE1D-9A32-70F5-4EA12486370A}"/>
              </a:ext>
            </a:extLst>
          </p:cNvPr>
          <p:cNvSpPr txBox="1"/>
          <p:nvPr/>
        </p:nvSpPr>
        <p:spPr>
          <a:xfrm>
            <a:off x="207382" y="1646346"/>
            <a:ext cx="378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2400" b="1" dirty="0"/>
              <a:t>Baseline Recommendations</a:t>
            </a:r>
          </a:p>
        </p:txBody>
      </p:sp>
      <p:pic>
        <p:nvPicPr>
          <p:cNvPr id="37" name="Picture 2" descr="Home - DigitalOnUs">
            <a:extLst>
              <a:ext uri="{FF2B5EF4-FFF2-40B4-BE49-F238E27FC236}">
                <a16:creationId xmlns:a16="http://schemas.microsoft.com/office/drawing/2014/main" id="{25404C99-D21E-5071-E5A4-8AD7CD1CB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536" y="5882682"/>
            <a:ext cx="2279463" cy="9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0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AA96AC7-3CAD-5BD5-F96A-B97FC303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MX" sz="6000" b="1" dirty="0"/>
              <a:t>Demo</a:t>
            </a:r>
          </a:p>
        </p:txBody>
      </p:sp>
      <p:pic>
        <p:nvPicPr>
          <p:cNvPr id="9" name="Picture 2" descr="Home - DigitalOnUs">
            <a:extLst>
              <a:ext uri="{FF2B5EF4-FFF2-40B4-BE49-F238E27FC236}">
                <a16:creationId xmlns:a16="http://schemas.microsoft.com/office/drawing/2014/main" id="{26D655A9-33E8-1E16-44FC-00083789E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536" y="5882682"/>
            <a:ext cx="2279463" cy="9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6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4684</TotalTime>
  <Words>398</Words>
  <Application>Microsoft Macintosh PowerPoint</Application>
  <PresentationFormat>Widescreen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Sprint 5</vt:lpstr>
      <vt:lpstr>Project Status (Sprint 5)</vt:lpstr>
      <vt:lpstr>Chronogram</vt:lpstr>
      <vt:lpstr>Ansible Workflow</vt:lpstr>
      <vt:lpstr>Production Hardening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Moises Celso Perez</dc:creator>
  <cp:lastModifiedBy>Moises Celso Perez</cp:lastModifiedBy>
  <cp:revision>22</cp:revision>
  <dcterms:created xsi:type="dcterms:W3CDTF">2022-05-26T18:24:58Z</dcterms:created>
  <dcterms:modified xsi:type="dcterms:W3CDTF">2022-07-21T17:59:06Z</dcterms:modified>
</cp:coreProperties>
</file>