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72" r:id="rId5"/>
    <p:sldId id="260" r:id="rId6"/>
    <p:sldId id="263" r:id="rId7"/>
    <p:sldId id="264" r:id="rId8"/>
    <p:sldId id="269" r:id="rId9"/>
    <p:sldId id="270" r:id="rId10"/>
    <p:sldId id="268" r:id="rId11"/>
    <p:sldId id="271" r:id="rId12"/>
    <p:sldId id="265" r:id="rId13"/>
    <p:sldId id="267" r:id="rId14"/>
    <p:sldId id="261" r:id="rId15"/>
  </p:sldIdLst>
  <p:sldSz cx="12192000" cy="6858000"/>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F25ED-1CAD-4DE1-83C2-2A7D4F83B31D}" v="4" dt="2025-02-02T12:54:14.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E9A30BF6-7621-430F-BF1D-D19D812B588C}" type="datetimeFigureOut">
              <a:rPr lang="en-GB" smtClean="0"/>
              <a:t>13/02/2025</a:t>
            </a:fld>
            <a:endParaRPr lang="en-GB"/>
          </a:p>
        </p:txBody>
      </p:sp>
      <p:sp>
        <p:nvSpPr>
          <p:cNvPr id="4" name="Footer Placehold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ED5777D-0745-4AE3-89C2-273EE7161840}" type="slidenum">
              <a:rPr lang="en-GB" smtClean="0"/>
              <a:t>‹#›</a:t>
            </a:fld>
            <a:endParaRPr lang="en-GB"/>
          </a:p>
        </p:txBody>
      </p:sp>
    </p:spTree>
    <p:extLst>
      <p:ext uri="{BB962C8B-B14F-4D97-AF65-F5344CB8AC3E}">
        <p14:creationId xmlns:p14="http://schemas.microsoft.com/office/powerpoint/2010/main" val="182067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958" cy="49576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1098" y="1"/>
            <a:ext cx="2944958" cy="495765"/>
          </a:xfrm>
          <a:prstGeom prst="rect">
            <a:avLst/>
          </a:prstGeom>
        </p:spPr>
        <p:txBody>
          <a:bodyPr vert="horz" lIns="91440" tIns="45720" rIns="91440" bIns="45720" rtlCol="0"/>
          <a:lstStyle>
            <a:lvl1pPr algn="r">
              <a:defRPr sz="1200"/>
            </a:lvl1pPr>
          </a:lstStyle>
          <a:p>
            <a:fld id="{819D3626-7678-463A-B931-DA160CFBCF66}" type="datetimeFigureOut">
              <a:rPr lang="en-GB" smtClean="0"/>
              <a:t>12/02/2025</a:t>
            </a:fld>
            <a:endParaRPr lang="en-GB"/>
          </a:p>
        </p:txBody>
      </p:sp>
      <p:sp>
        <p:nvSpPr>
          <p:cNvPr id="4" name="Slide Image Placeholder 3"/>
          <p:cNvSpPr>
            <a:spLocks noGrp="1" noRot="1" noChangeAspect="1"/>
          </p:cNvSpPr>
          <p:nvPr>
            <p:ph type="sldImg" idx="2"/>
          </p:nvPr>
        </p:nvSpPr>
        <p:spPr>
          <a:xfrm>
            <a:off x="438150" y="1235075"/>
            <a:ext cx="5921375" cy="3330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606" y="4752398"/>
            <a:ext cx="5438464" cy="388717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8485"/>
            <a:ext cx="2944958" cy="49576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1098" y="9378485"/>
            <a:ext cx="2944958" cy="495765"/>
          </a:xfrm>
          <a:prstGeom prst="rect">
            <a:avLst/>
          </a:prstGeom>
        </p:spPr>
        <p:txBody>
          <a:bodyPr vert="horz" lIns="91440" tIns="45720" rIns="91440" bIns="45720" rtlCol="0" anchor="b"/>
          <a:lstStyle>
            <a:lvl1pPr algn="r">
              <a:defRPr sz="1200"/>
            </a:lvl1pPr>
          </a:lstStyle>
          <a:p>
            <a:fld id="{E7FBE6E5-A34C-44AB-8866-F8A3F4B85DD6}" type="slidenum">
              <a:rPr lang="en-GB" smtClean="0"/>
              <a:t>‹#›</a:t>
            </a:fld>
            <a:endParaRPr lang="en-GB"/>
          </a:p>
        </p:txBody>
      </p:sp>
    </p:spTree>
    <p:extLst>
      <p:ext uri="{BB962C8B-B14F-4D97-AF65-F5344CB8AC3E}">
        <p14:creationId xmlns:p14="http://schemas.microsoft.com/office/powerpoint/2010/main" val="3049203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EF36908-7226-46C0-90B5-C5DF7B9FD0BA}" type="datetime1">
              <a:rPr lang="en-GB" smtClean="0"/>
              <a:t>12/02/2025</a:t>
            </a:fld>
            <a:endParaRPr lang="en-GB"/>
          </a:p>
        </p:txBody>
      </p:sp>
      <p:sp>
        <p:nvSpPr>
          <p:cNvPr id="5" name="Footer Placeholder 4"/>
          <p:cNvSpPr>
            <a:spLocks noGrp="1"/>
          </p:cNvSpPr>
          <p:nvPr>
            <p:ph type="ftr" sz="quarter" idx="11"/>
          </p:nvPr>
        </p:nvSpPr>
        <p:spPr/>
        <p:txBody>
          <a:bodyPr/>
          <a:lstStyle/>
          <a:p>
            <a:r>
              <a:rPr lang="en-GB"/>
              <a:t>Information Management Technology Project Defence 2018</a:t>
            </a:r>
          </a:p>
        </p:txBody>
      </p:sp>
      <p:sp>
        <p:nvSpPr>
          <p:cNvPr id="6" name="Slide Number Placeholder 5"/>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11561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B7E1B7B-E3D4-42B7-BFFE-8C2DF6B2729A}" type="datetime1">
              <a:rPr lang="en-GB" smtClean="0"/>
              <a:t>12/02/2025</a:t>
            </a:fld>
            <a:endParaRPr lang="en-GB"/>
          </a:p>
        </p:txBody>
      </p:sp>
      <p:sp>
        <p:nvSpPr>
          <p:cNvPr id="5" name="Footer Placeholder 4"/>
          <p:cNvSpPr>
            <a:spLocks noGrp="1"/>
          </p:cNvSpPr>
          <p:nvPr>
            <p:ph type="ftr" sz="quarter" idx="11"/>
          </p:nvPr>
        </p:nvSpPr>
        <p:spPr/>
        <p:txBody>
          <a:bodyPr/>
          <a:lstStyle/>
          <a:p>
            <a:r>
              <a:rPr lang="en-GB"/>
              <a:t>Information Management Technology Project Defence 2018</a:t>
            </a:r>
          </a:p>
        </p:txBody>
      </p:sp>
      <p:sp>
        <p:nvSpPr>
          <p:cNvPr id="6" name="Slide Number Placeholder 5"/>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72618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CC5DE87-FBE4-496E-A83A-E011C440D7DE}" type="datetime1">
              <a:rPr lang="en-GB" smtClean="0"/>
              <a:t>12/02/2025</a:t>
            </a:fld>
            <a:endParaRPr lang="en-GB"/>
          </a:p>
        </p:txBody>
      </p:sp>
      <p:sp>
        <p:nvSpPr>
          <p:cNvPr id="5" name="Footer Placeholder 4"/>
          <p:cNvSpPr>
            <a:spLocks noGrp="1"/>
          </p:cNvSpPr>
          <p:nvPr>
            <p:ph type="ftr" sz="quarter" idx="11"/>
          </p:nvPr>
        </p:nvSpPr>
        <p:spPr/>
        <p:txBody>
          <a:bodyPr/>
          <a:lstStyle/>
          <a:p>
            <a:r>
              <a:rPr lang="en-GB"/>
              <a:t>Information Management Technology Project Defence 2018</a:t>
            </a:r>
          </a:p>
        </p:txBody>
      </p:sp>
      <p:sp>
        <p:nvSpPr>
          <p:cNvPr id="6" name="Slide Number Placeholder 5"/>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388016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4F87658-8FA1-4BF6-8A19-21AFCC614448}" type="datetime1">
              <a:rPr lang="en-GB" smtClean="0"/>
              <a:t>12/02/2025</a:t>
            </a:fld>
            <a:endParaRPr lang="en-GB"/>
          </a:p>
        </p:txBody>
      </p:sp>
      <p:sp>
        <p:nvSpPr>
          <p:cNvPr id="5" name="Footer Placeholder 4"/>
          <p:cNvSpPr>
            <a:spLocks noGrp="1"/>
          </p:cNvSpPr>
          <p:nvPr>
            <p:ph type="ftr" sz="quarter" idx="11"/>
          </p:nvPr>
        </p:nvSpPr>
        <p:spPr/>
        <p:txBody>
          <a:bodyPr/>
          <a:lstStyle/>
          <a:p>
            <a:r>
              <a:rPr lang="en-GB"/>
              <a:t>Information Management Technology Project Defence 2018</a:t>
            </a:r>
          </a:p>
        </p:txBody>
      </p:sp>
      <p:sp>
        <p:nvSpPr>
          <p:cNvPr id="6" name="Slide Number Placeholder 5"/>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140347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CF2921-818B-458C-861D-4EFF579696B6}" type="datetime1">
              <a:rPr lang="en-GB" smtClean="0"/>
              <a:t>12/02/2025</a:t>
            </a:fld>
            <a:endParaRPr lang="en-GB"/>
          </a:p>
        </p:txBody>
      </p:sp>
      <p:sp>
        <p:nvSpPr>
          <p:cNvPr id="5" name="Footer Placeholder 4"/>
          <p:cNvSpPr>
            <a:spLocks noGrp="1"/>
          </p:cNvSpPr>
          <p:nvPr>
            <p:ph type="ftr" sz="quarter" idx="11"/>
          </p:nvPr>
        </p:nvSpPr>
        <p:spPr/>
        <p:txBody>
          <a:bodyPr/>
          <a:lstStyle/>
          <a:p>
            <a:r>
              <a:rPr lang="en-GB"/>
              <a:t>Information Management Technology Project Defence 2018</a:t>
            </a:r>
          </a:p>
        </p:txBody>
      </p:sp>
      <p:sp>
        <p:nvSpPr>
          <p:cNvPr id="6" name="Slide Number Placeholder 5"/>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96936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620E0ED-0160-4D55-AAD4-DD3A978C0C2F}" type="datetime1">
              <a:rPr lang="en-GB" smtClean="0"/>
              <a:t>12/02/2025</a:t>
            </a:fld>
            <a:endParaRPr lang="en-GB"/>
          </a:p>
        </p:txBody>
      </p:sp>
      <p:sp>
        <p:nvSpPr>
          <p:cNvPr id="6" name="Footer Placeholder 5"/>
          <p:cNvSpPr>
            <a:spLocks noGrp="1"/>
          </p:cNvSpPr>
          <p:nvPr>
            <p:ph type="ftr" sz="quarter" idx="11"/>
          </p:nvPr>
        </p:nvSpPr>
        <p:spPr/>
        <p:txBody>
          <a:bodyPr/>
          <a:lstStyle/>
          <a:p>
            <a:r>
              <a:rPr lang="en-GB"/>
              <a:t>Information Management Technology Project Defence 2018</a:t>
            </a:r>
          </a:p>
        </p:txBody>
      </p:sp>
      <p:sp>
        <p:nvSpPr>
          <p:cNvPr id="7" name="Slide Number Placeholder 6"/>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361030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DE0B1A3-FD97-4B5D-925E-FE218F5A0772}" type="datetime1">
              <a:rPr lang="en-GB" smtClean="0"/>
              <a:t>12/02/2025</a:t>
            </a:fld>
            <a:endParaRPr lang="en-GB"/>
          </a:p>
        </p:txBody>
      </p:sp>
      <p:sp>
        <p:nvSpPr>
          <p:cNvPr id="8" name="Footer Placeholder 7"/>
          <p:cNvSpPr>
            <a:spLocks noGrp="1"/>
          </p:cNvSpPr>
          <p:nvPr>
            <p:ph type="ftr" sz="quarter" idx="11"/>
          </p:nvPr>
        </p:nvSpPr>
        <p:spPr/>
        <p:txBody>
          <a:bodyPr/>
          <a:lstStyle/>
          <a:p>
            <a:r>
              <a:rPr lang="en-GB"/>
              <a:t>Information Management Technology Project Defence 2018</a:t>
            </a:r>
          </a:p>
        </p:txBody>
      </p:sp>
      <p:sp>
        <p:nvSpPr>
          <p:cNvPr id="9" name="Slide Number Placeholder 8"/>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172900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ECF611A-6A92-42D0-BC34-76B912040BFC}" type="datetime1">
              <a:rPr lang="en-GB" smtClean="0"/>
              <a:t>12/02/2025</a:t>
            </a:fld>
            <a:endParaRPr lang="en-GB"/>
          </a:p>
        </p:txBody>
      </p:sp>
      <p:sp>
        <p:nvSpPr>
          <p:cNvPr id="4" name="Footer Placeholder 3"/>
          <p:cNvSpPr>
            <a:spLocks noGrp="1"/>
          </p:cNvSpPr>
          <p:nvPr>
            <p:ph type="ftr" sz="quarter" idx="11"/>
          </p:nvPr>
        </p:nvSpPr>
        <p:spPr/>
        <p:txBody>
          <a:bodyPr/>
          <a:lstStyle/>
          <a:p>
            <a:r>
              <a:rPr lang="en-GB"/>
              <a:t>Information Management Technology Project Defence 2018</a:t>
            </a:r>
          </a:p>
        </p:txBody>
      </p:sp>
      <p:sp>
        <p:nvSpPr>
          <p:cNvPr id="5" name="Slide Number Placeholder 4"/>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154629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6B3C9-2B98-40BC-A147-70ECB8E70737}" type="datetime1">
              <a:rPr lang="en-GB" smtClean="0"/>
              <a:t>12/02/2025</a:t>
            </a:fld>
            <a:endParaRPr lang="en-GB"/>
          </a:p>
        </p:txBody>
      </p:sp>
      <p:sp>
        <p:nvSpPr>
          <p:cNvPr id="3" name="Footer Placeholder 2"/>
          <p:cNvSpPr>
            <a:spLocks noGrp="1"/>
          </p:cNvSpPr>
          <p:nvPr>
            <p:ph type="ftr" sz="quarter" idx="11"/>
          </p:nvPr>
        </p:nvSpPr>
        <p:spPr/>
        <p:txBody>
          <a:bodyPr/>
          <a:lstStyle/>
          <a:p>
            <a:r>
              <a:rPr lang="en-GB"/>
              <a:t>Information Management Technology Project Defence 2018</a:t>
            </a:r>
          </a:p>
        </p:txBody>
      </p:sp>
      <p:sp>
        <p:nvSpPr>
          <p:cNvPr id="4" name="Slide Number Placeholder 3"/>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367361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25267-8C61-43E7-BFAD-FF87DD5C0F87}" type="datetime1">
              <a:rPr lang="en-GB" smtClean="0"/>
              <a:t>12/02/2025</a:t>
            </a:fld>
            <a:endParaRPr lang="en-GB"/>
          </a:p>
        </p:txBody>
      </p:sp>
      <p:sp>
        <p:nvSpPr>
          <p:cNvPr id="6" name="Footer Placeholder 5"/>
          <p:cNvSpPr>
            <a:spLocks noGrp="1"/>
          </p:cNvSpPr>
          <p:nvPr>
            <p:ph type="ftr" sz="quarter" idx="11"/>
          </p:nvPr>
        </p:nvSpPr>
        <p:spPr/>
        <p:txBody>
          <a:bodyPr/>
          <a:lstStyle/>
          <a:p>
            <a:r>
              <a:rPr lang="en-GB"/>
              <a:t>Information Management Technology Project Defence 2018</a:t>
            </a:r>
          </a:p>
        </p:txBody>
      </p:sp>
      <p:sp>
        <p:nvSpPr>
          <p:cNvPr id="7" name="Slide Number Placeholder 6"/>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231986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8E2656-65DC-4158-B95E-C5EA8CC496D8}" type="datetime1">
              <a:rPr lang="en-GB" smtClean="0"/>
              <a:t>12/02/2025</a:t>
            </a:fld>
            <a:endParaRPr lang="en-GB"/>
          </a:p>
        </p:txBody>
      </p:sp>
      <p:sp>
        <p:nvSpPr>
          <p:cNvPr id="6" name="Footer Placeholder 5"/>
          <p:cNvSpPr>
            <a:spLocks noGrp="1"/>
          </p:cNvSpPr>
          <p:nvPr>
            <p:ph type="ftr" sz="quarter" idx="11"/>
          </p:nvPr>
        </p:nvSpPr>
        <p:spPr/>
        <p:txBody>
          <a:bodyPr/>
          <a:lstStyle/>
          <a:p>
            <a:r>
              <a:rPr lang="en-GB"/>
              <a:t>Information Management Technology Project Defence 2018</a:t>
            </a:r>
          </a:p>
        </p:txBody>
      </p:sp>
      <p:sp>
        <p:nvSpPr>
          <p:cNvPr id="7" name="Slide Number Placeholder 6"/>
          <p:cNvSpPr>
            <a:spLocks noGrp="1"/>
          </p:cNvSpPr>
          <p:nvPr>
            <p:ph type="sldNum" sz="quarter" idx="12"/>
          </p:nvPr>
        </p:nvSpPr>
        <p:spPr/>
        <p:txBody>
          <a:bodyPr/>
          <a:lstStyle/>
          <a:p>
            <a:fld id="{60CB7500-84E7-42C8-9A57-AC33187A24A8}" type="slidenum">
              <a:rPr lang="en-GB" smtClean="0"/>
              <a:t>‹#›</a:t>
            </a:fld>
            <a:endParaRPr lang="en-GB"/>
          </a:p>
        </p:txBody>
      </p:sp>
    </p:spTree>
    <p:extLst>
      <p:ext uri="{BB962C8B-B14F-4D97-AF65-F5344CB8AC3E}">
        <p14:creationId xmlns:p14="http://schemas.microsoft.com/office/powerpoint/2010/main" val="315382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A70B9-CCEE-4DD1-B887-BEF4B909FF61}" type="datetime1">
              <a:rPr lang="en-GB" smtClean="0"/>
              <a:t>12/02/2025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Information Management Technology Project Defence 2018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B7500-84E7-42C8-9A57-AC33187A24A8}" type="slidenum">
              <a:rPr lang="en-GB" smtClean="0"/>
              <a:t>‹#›</a:t>
            </a:fld>
            <a:endParaRPr lang="en-GB"/>
          </a:p>
        </p:txBody>
      </p:sp>
    </p:spTree>
    <p:extLst>
      <p:ext uri="{BB962C8B-B14F-4D97-AF65-F5344CB8AC3E}">
        <p14:creationId xmlns:p14="http://schemas.microsoft.com/office/powerpoint/2010/main" val="14958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9" y="1258743"/>
            <a:ext cx="10515600" cy="1325563"/>
          </a:xfrm>
        </p:spPr>
        <p:txBody>
          <a:bodyPr>
            <a:normAutofit fontScale="90000"/>
          </a:bodyPr>
          <a:lstStyle/>
          <a:p>
            <a:pPr algn="ctr"/>
            <a:r>
              <a:rPr lang="en-GB" sz="4000" dirty="0">
                <a:latin typeface="Arial" panose="020B0604020202020204" pitchFamily="34" charset="0"/>
                <a:cs typeface="Arial" panose="020B0604020202020204" pitchFamily="34" charset="0"/>
              </a:rPr>
              <a:t>A PREDICTIVE MODEL FOR NETWORK ATTACKS USING MACHINE LEARNING ALGORITHMS</a:t>
            </a:r>
          </a:p>
        </p:txBody>
      </p:sp>
      <p:sp>
        <p:nvSpPr>
          <p:cNvPr id="3" name="Content Placeholder 2"/>
          <p:cNvSpPr>
            <a:spLocks noGrp="1"/>
          </p:cNvSpPr>
          <p:nvPr>
            <p:ph idx="1"/>
          </p:nvPr>
        </p:nvSpPr>
        <p:spPr>
          <a:xfrm>
            <a:off x="1974272" y="3026536"/>
            <a:ext cx="9011407" cy="2859110"/>
          </a:xfrm>
        </p:spPr>
        <p:txBody>
          <a:bodyPr>
            <a:normAutofit/>
          </a:bodyPr>
          <a:lstStyle/>
          <a:p>
            <a:pPr marL="0" indent="0">
              <a:buNone/>
            </a:pPr>
            <a:r>
              <a:rPr lang="en-GB" sz="3200" dirty="0">
                <a:solidFill>
                  <a:srgbClr val="FF0000"/>
                </a:solidFill>
                <a:latin typeface="Arial" panose="020B0604020202020204" pitchFamily="34" charset="0"/>
                <a:cs typeface="Arial" panose="020B0604020202020204" pitchFamily="34" charset="0"/>
              </a:rPr>
              <a:t>NWONYIMA LESLIE ECHEZONA</a:t>
            </a:r>
          </a:p>
          <a:p>
            <a:pPr marL="0" indent="0">
              <a:buNone/>
            </a:pPr>
            <a:r>
              <a:rPr lang="en-GB" sz="3200" dirty="0">
                <a:solidFill>
                  <a:srgbClr val="FF0000"/>
                </a:solidFill>
                <a:latin typeface="Arial" panose="020B0604020202020204" pitchFamily="34" charset="0"/>
                <a:cs typeface="Arial" panose="020B0604020202020204" pitchFamily="34" charset="0"/>
              </a:rPr>
              <a:t>20191163002</a:t>
            </a:r>
          </a:p>
          <a:p>
            <a:pPr marL="0" indent="0">
              <a:buNone/>
            </a:pPr>
            <a:endParaRPr lang="en-GB" dirty="0">
              <a:solidFill>
                <a:srgbClr val="FF0000"/>
              </a:solidFill>
              <a:latin typeface="Arial" panose="020B0604020202020204" pitchFamily="34" charset="0"/>
              <a:cs typeface="Arial" panose="020B0604020202020204" pitchFamily="34" charset="0"/>
            </a:endParaRPr>
          </a:p>
          <a:p>
            <a:pPr marL="0" indent="0">
              <a:buNone/>
            </a:pPr>
            <a:endParaRPr lang="en-GB" dirty="0">
              <a:solidFill>
                <a:srgbClr val="FF0000"/>
              </a:solidFill>
              <a:latin typeface="Arial" panose="020B0604020202020204" pitchFamily="34" charset="0"/>
              <a:cs typeface="Arial" panose="020B0604020202020204" pitchFamily="34" charset="0"/>
            </a:endParaRPr>
          </a:p>
          <a:p>
            <a:pPr marL="0" indent="0">
              <a:buNone/>
            </a:pPr>
            <a:r>
              <a:rPr lang="en-GB" sz="3200" dirty="0">
                <a:solidFill>
                  <a:srgbClr val="FF0000"/>
                </a:solidFill>
                <a:latin typeface="Arial" panose="020B0604020202020204" pitchFamily="34" charset="0"/>
                <a:cs typeface="Arial" panose="020B0604020202020204" pitchFamily="34" charset="0"/>
              </a:rPr>
              <a:t>SUPERVISOR: ENGR. DR. E. C. AMADI</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5" name="Footer Placeholder 4"/>
          <p:cNvSpPr>
            <a:spLocks noGrp="1"/>
          </p:cNvSpPr>
          <p:nvPr>
            <p:ph type="ftr" sz="quarter" idx="11"/>
          </p:nvPr>
        </p:nvSpPr>
        <p:spPr/>
        <p:txBody>
          <a:bodyPr/>
          <a:lstStyle/>
          <a:p>
            <a:r>
              <a:rPr lang="en-GB" dirty="0"/>
              <a:t>Information Technology Project Defence 2025</a:t>
            </a:r>
          </a:p>
        </p:txBody>
      </p:sp>
    </p:spTree>
    <p:extLst>
      <p:ext uri="{BB962C8B-B14F-4D97-AF65-F5344CB8AC3E}">
        <p14:creationId xmlns:p14="http://schemas.microsoft.com/office/powerpoint/2010/main" val="239844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6203" y="568496"/>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CONCLUSION AND RECOMMENDATION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5" name="Title 1">
            <a:extLst>
              <a:ext uri="{FF2B5EF4-FFF2-40B4-BE49-F238E27FC236}">
                <a16:creationId xmlns:a16="http://schemas.microsoft.com/office/drawing/2014/main" id="{9CD36C0A-63C3-894E-20A2-E3A72D16FF60}"/>
              </a:ext>
            </a:extLst>
          </p:cNvPr>
          <p:cNvSpPr txBox="1">
            <a:spLocks/>
          </p:cNvSpPr>
          <p:nvPr/>
        </p:nvSpPr>
        <p:spPr>
          <a:xfrm>
            <a:off x="555171" y="1341382"/>
            <a:ext cx="10056632" cy="40388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US" sz="2800" dirty="0">
                <a:latin typeface="Arial" panose="020B0604020202020204" pitchFamily="34" charset="0"/>
                <a:cs typeface="Arial" panose="020B0604020202020204" pitchFamily="34" charset="0"/>
              </a:rPr>
              <a:t>The study demonstrates the effectiveness of CNNs in predicting network attacks with high accuracy. However, real-world deployment requires further enhancements such as real-time processing, hybrid ML approaches, and integration with threat intelligence platforms. Future research should explore adversarial defense mechanisms and continuous learning techniques to adapt to evolving cyber threats.</a:t>
            </a:r>
            <a:endParaRPr lang="en-GB"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89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226366" y="2326316"/>
            <a:ext cx="7887954" cy="26333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7200" b="1" dirty="0" err="1">
                <a:latin typeface="Arial" charset="0"/>
                <a:ea typeface="Arial" charset="0"/>
                <a:cs typeface="Arial" charset="0"/>
              </a:rPr>
              <a:t>Thank</a:t>
            </a:r>
            <a:r>
              <a:rPr lang="de-DE" sz="7200" b="1" dirty="0">
                <a:latin typeface="Arial" charset="0"/>
                <a:ea typeface="Arial" charset="0"/>
                <a:cs typeface="Arial" charset="0"/>
              </a:rPr>
              <a:t> </a:t>
            </a:r>
            <a:r>
              <a:rPr lang="de-DE" sz="7200" b="1" dirty="0" err="1">
                <a:latin typeface="Arial" charset="0"/>
                <a:ea typeface="Arial" charset="0"/>
                <a:cs typeface="Arial" charset="0"/>
              </a:rPr>
              <a:t>you</a:t>
            </a:r>
            <a:r>
              <a:rPr lang="de-DE" sz="7200" b="1" dirty="0">
                <a:latin typeface="Arial" charset="0"/>
                <a:ea typeface="Arial" charset="0"/>
                <a:cs typeface="Arial" charset="0"/>
              </a:rPr>
              <a:t> </a:t>
            </a:r>
            <a:r>
              <a:rPr lang="de-DE" sz="7200" b="1" dirty="0" err="1">
                <a:latin typeface="Arial" charset="0"/>
                <a:ea typeface="Arial" charset="0"/>
                <a:cs typeface="Arial" charset="0"/>
              </a:rPr>
              <a:t>for</a:t>
            </a:r>
            <a:r>
              <a:rPr lang="de-DE" sz="7200" b="1" dirty="0">
                <a:latin typeface="Arial" charset="0"/>
                <a:ea typeface="Arial" charset="0"/>
                <a:cs typeface="Arial" charset="0"/>
              </a:rPr>
              <a:t> </a:t>
            </a:r>
            <a:r>
              <a:rPr lang="de-DE" sz="7200" b="1" dirty="0" err="1">
                <a:latin typeface="Arial" charset="0"/>
                <a:ea typeface="Arial" charset="0"/>
                <a:cs typeface="Arial" charset="0"/>
              </a:rPr>
              <a:t>listening</a:t>
            </a:r>
            <a:r>
              <a:rPr lang="de-DE" sz="7200" b="1" dirty="0">
                <a:latin typeface="Arial" charset="0"/>
                <a:ea typeface="Arial" charset="0"/>
                <a:cs typeface="Arial" charset="0"/>
              </a:rPr>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Tree>
    <p:extLst>
      <p:ext uri="{BB962C8B-B14F-4D97-AF65-F5344CB8AC3E}">
        <p14:creationId xmlns:p14="http://schemas.microsoft.com/office/powerpoint/2010/main" val="36627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BACKGROUND INFORMATION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8" name="Title 1">
            <a:extLst>
              <a:ext uri="{FF2B5EF4-FFF2-40B4-BE49-F238E27FC236}">
                <a16:creationId xmlns:a16="http://schemas.microsoft.com/office/drawing/2014/main" id="{F7F4A610-A7BD-07B9-D552-7710C4598DFE}"/>
              </a:ext>
            </a:extLst>
          </p:cNvPr>
          <p:cNvSpPr txBox="1">
            <a:spLocks/>
          </p:cNvSpPr>
          <p:nvPr/>
        </p:nvSpPr>
        <p:spPr>
          <a:xfrm>
            <a:off x="662873" y="1333345"/>
            <a:ext cx="10515600" cy="500245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buAutoNum type="arabicPeriod"/>
            </a:pPr>
            <a:r>
              <a:rPr lang="en-GB" sz="2800" dirty="0">
                <a:latin typeface="Arial" panose="020B0604020202020204" pitchFamily="34" charset="0"/>
                <a:cs typeface="Arial" panose="020B0604020202020204" pitchFamily="34" charset="0"/>
              </a:rPr>
              <a:t>Cybersecurity threats have become more sophisticated, making traditional security methods less effective.</a:t>
            </a:r>
          </a:p>
          <a:p>
            <a:pPr marL="457200" indent="-457200" algn="just">
              <a:buAutoNum type="arabicPeriod"/>
            </a:pPr>
            <a:r>
              <a:rPr lang="en-GB" sz="2800" dirty="0">
                <a:latin typeface="Arial" panose="020B0604020202020204" pitchFamily="34" charset="0"/>
                <a:cs typeface="Arial" panose="020B0604020202020204" pitchFamily="34" charset="0"/>
              </a:rPr>
              <a:t>Organizations face significant financial and operational risks due to evolving cyber threats.</a:t>
            </a:r>
          </a:p>
          <a:p>
            <a:pPr marL="457200" indent="-457200" algn="just">
              <a:buAutoNum type="arabicPeriod"/>
            </a:pPr>
            <a:r>
              <a:rPr lang="en-GB" sz="2800" dirty="0">
                <a:latin typeface="Arial" panose="020B0604020202020204" pitchFamily="34" charset="0"/>
                <a:cs typeface="Arial" panose="020B0604020202020204" pitchFamily="34" charset="0"/>
              </a:rPr>
              <a:t>Machine Learning (ML) provides a proactive approach to detecting network anomalies.</a:t>
            </a:r>
          </a:p>
          <a:p>
            <a:pPr marL="457200" indent="-457200" algn="just">
              <a:buAutoNum type="arabicPeriod"/>
            </a:pPr>
            <a:r>
              <a:rPr lang="en-GB" sz="2800" dirty="0">
                <a:latin typeface="Arial" panose="020B0604020202020204" pitchFamily="34" charset="0"/>
                <a:cs typeface="Arial" panose="020B0604020202020204" pitchFamily="34" charset="0"/>
              </a:rPr>
              <a:t>ML analyses network traffic patterns to identify threats before they escalate.</a:t>
            </a:r>
          </a:p>
          <a:p>
            <a:pPr marL="457200" indent="-457200" algn="just">
              <a:buAutoNum type="arabicPeriod"/>
            </a:pPr>
            <a:r>
              <a:rPr lang="en-GB" sz="2800" dirty="0">
                <a:latin typeface="Arial" panose="020B0604020202020204" pitchFamily="34" charset="0"/>
                <a:cs typeface="Arial" panose="020B0604020202020204" pitchFamily="34" charset="0"/>
              </a:rPr>
              <a:t>This study employs Convolutional Neural Networks (CNNs) to develop a predictive security model.</a:t>
            </a:r>
          </a:p>
        </p:txBody>
      </p:sp>
    </p:spTree>
    <p:extLst>
      <p:ext uri="{BB962C8B-B14F-4D97-AF65-F5344CB8AC3E}">
        <p14:creationId xmlns:p14="http://schemas.microsoft.com/office/powerpoint/2010/main" val="316297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STATEMENT OF PROBLEM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5" name="Title 1">
            <a:extLst>
              <a:ext uri="{FF2B5EF4-FFF2-40B4-BE49-F238E27FC236}">
                <a16:creationId xmlns:a16="http://schemas.microsoft.com/office/drawing/2014/main" id="{BF4525FC-5ADF-3DD6-8274-BED2F58CC337}"/>
              </a:ext>
            </a:extLst>
          </p:cNvPr>
          <p:cNvSpPr txBox="1">
            <a:spLocks/>
          </p:cNvSpPr>
          <p:nvPr/>
        </p:nvSpPr>
        <p:spPr>
          <a:xfrm>
            <a:off x="662873" y="1436125"/>
            <a:ext cx="10515600" cy="4899680"/>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Existing network security measures are mostly reactive, relying on firewalls and signature-based intrusion detection systems.</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These traditional methods struggle against novel and evolving threats.</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Attackers now use Advanced Persistent Threats (APTs), zero-day exploits, and AI-driven cyberattacks to bypass conventional defenses.</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As a result, organizations face increased financial losses, data breaches, and operational disruptions.</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This study aims to develop a predictive model to forecast network attacks before they occur.</a:t>
            </a:r>
            <a:endParaRPr lang="en-US" sz="3000" dirty="0">
              <a:latin typeface="Arial" panose="020B0604020202020204" pitchFamily="34" charset="0"/>
              <a:cs typeface="Arial" panose="020B0604020202020204" pitchFamily="34" charset="0"/>
            </a:endParaRPr>
          </a:p>
          <a:p>
            <a:pPr marL="514350" indent="-514350" algn="just">
              <a:lnSpc>
                <a:spcPct val="100000"/>
              </a:lnSpc>
              <a:buFont typeface="+mj-lt"/>
              <a:buAutoNum type="arabicPeriod"/>
            </a:pPr>
            <a:r>
              <a:rPr lang="en-US" sz="3000" dirty="0">
                <a:latin typeface="Arial" panose="020B0604020202020204" pitchFamily="34" charset="0"/>
                <a:cs typeface="Arial" panose="020B0604020202020204" pitchFamily="34" charset="0"/>
              </a:rPr>
              <a:t>The goal is to enable proactive threat mitigation instead of reactive responses.</a:t>
            </a:r>
          </a:p>
        </p:txBody>
      </p:sp>
    </p:spTree>
    <p:extLst>
      <p:ext uri="{BB962C8B-B14F-4D97-AF65-F5344CB8AC3E}">
        <p14:creationId xmlns:p14="http://schemas.microsoft.com/office/powerpoint/2010/main" val="103338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AIM AND OBJECTIVES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5" name="Title 1">
            <a:extLst>
              <a:ext uri="{FF2B5EF4-FFF2-40B4-BE49-F238E27FC236}">
                <a16:creationId xmlns:a16="http://schemas.microsoft.com/office/drawing/2014/main" id="{B8F125A5-0EEC-1408-80B7-546DB8D8C5A6}"/>
              </a:ext>
            </a:extLst>
          </p:cNvPr>
          <p:cNvSpPr txBox="1">
            <a:spLocks/>
          </p:cNvSpPr>
          <p:nvPr/>
        </p:nvSpPr>
        <p:spPr>
          <a:xfrm>
            <a:off x="662873" y="1533374"/>
            <a:ext cx="10515600" cy="4573511"/>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just">
              <a:lnSpc>
                <a:spcPct val="110000"/>
              </a:lnSpc>
              <a:spcAft>
                <a:spcPts val="800"/>
              </a:spcAft>
            </a:pPr>
            <a:r>
              <a:rPr lang="en-US" sz="2800" dirty="0">
                <a:effectLst/>
                <a:latin typeface="Arial" panose="020B0604020202020204" pitchFamily="34" charset="0"/>
                <a:ea typeface="Calibri" panose="020F0502020204030204" pitchFamily="34" charset="0"/>
                <a:cs typeface="Arial" panose="020B0604020202020204" pitchFamily="34" charset="0"/>
              </a:rPr>
              <a:t>This study aims to develop a predictive model for network attacks using CNN, a machine learning algorithm. The specific objectives are:</a:t>
            </a:r>
          </a:p>
          <a:p>
            <a:pPr marL="342900" marR="0" lvl="0" indent="-342900" algn="just">
              <a:lnSpc>
                <a:spcPct val="100000"/>
              </a:lnSpc>
              <a:buFont typeface="+mj-lt"/>
              <a:buAutoNum type="arabicPeriod"/>
            </a:pPr>
            <a:r>
              <a:rPr lang="en-US" sz="2800" dirty="0">
                <a:effectLst/>
                <a:latin typeface="Arial" panose="020B0604020202020204" pitchFamily="34" charset="0"/>
                <a:ea typeface="Calibri" panose="020F0502020204030204" pitchFamily="34" charset="0"/>
                <a:cs typeface="Arial" panose="020B0604020202020204" pitchFamily="34" charset="0"/>
              </a:rPr>
              <a:t>To collect and preprocess network traffic data for analysis.</a:t>
            </a:r>
          </a:p>
          <a:p>
            <a:pPr marL="342900" marR="0" lvl="0" indent="-342900" algn="just">
              <a:lnSpc>
                <a:spcPct val="100000"/>
              </a:lnSpc>
              <a:buFont typeface="+mj-lt"/>
              <a:buAutoNum type="arabicPeriod"/>
            </a:pPr>
            <a:r>
              <a:rPr lang="en-US" sz="2800" dirty="0">
                <a:effectLst/>
                <a:latin typeface="Arial" panose="020B0604020202020204" pitchFamily="34" charset="0"/>
                <a:ea typeface="Calibri" panose="020F0502020204030204" pitchFamily="34" charset="0"/>
                <a:cs typeface="Arial" panose="020B0604020202020204" pitchFamily="34" charset="0"/>
              </a:rPr>
              <a:t>To identify relevant features that contribute to network attacks.</a:t>
            </a:r>
          </a:p>
          <a:p>
            <a:pPr marL="342900" marR="0" lvl="0" indent="-342900" algn="just">
              <a:lnSpc>
                <a:spcPct val="100000"/>
              </a:lnSpc>
              <a:buFont typeface="+mj-lt"/>
              <a:buAutoNum type="arabicPeriod"/>
            </a:pPr>
            <a:r>
              <a:rPr lang="en-US" sz="2800" dirty="0">
                <a:effectLst/>
                <a:latin typeface="Arial" panose="020B0604020202020204" pitchFamily="34" charset="0"/>
                <a:ea typeface="Calibri" panose="020F0502020204030204" pitchFamily="34" charset="0"/>
                <a:cs typeface="Arial" panose="020B0604020202020204" pitchFamily="34" charset="0"/>
              </a:rPr>
              <a:t>To evaluate various machine learning algorithms for predicting network attacks.</a:t>
            </a:r>
          </a:p>
          <a:p>
            <a:pPr marL="342900" marR="0" lvl="0" indent="-342900" algn="just">
              <a:lnSpc>
                <a:spcPct val="100000"/>
              </a:lnSpc>
              <a:buFont typeface="+mj-lt"/>
              <a:buAutoNum type="arabicPeriod"/>
            </a:pPr>
            <a:r>
              <a:rPr lang="en-US" sz="2800" dirty="0">
                <a:effectLst/>
                <a:latin typeface="Arial" panose="020B0604020202020204" pitchFamily="34" charset="0"/>
                <a:ea typeface="Calibri" panose="020F0502020204030204" pitchFamily="34" charset="0"/>
                <a:cs typeface="Arial" panose="020B0604020202020204" pitchFamily="34" charset="0"/>
              </a:rPr>
              <a:t>To develop and train a predictive model using the most effective algorithm.</a:t>
            </a:r>
          </a:p>
          <a:p>
            <a:pPr marL="342900" marR="0" lvl="0" indent="-342900" algn="just">
              <a:lnSpc>
                <a:spcPct val="100000"/>
              </a:lnSpc>
              <a:buFont typeface="+mj-lt"/>
              <a:buAutoNum type="arabicPeriod"/>
            </a:pPr>
            <a:r>
              <a:rPr lang="en-US" sz="2800" dirty="0">
                <a:effectLst/>
                <a:latin typeface="Arial" panose="020B0604020202020204" pitchFamily="34" charset="0"/>
                <a:ea typeface="Calibri" panose="020F0502020204030204" pitchFamily="34" charset="0"/>
                <a:cs typeface="Arial" panose="020B0604020202020204" pitchFamily="34" charset="0"/>
              </a:rPr>
              <a:t>To assess the performance of the model using standard evaluation metrics.</a:t>
            </a:r>
          </a:p>
          <a:p>
            <a:pPr marL="342900" marR="0" lvl="0" indent="-342900" algn="just">
              <a:lnSpc>
                <a:spcPct val="100000"/>
              </a:lnSpc>
              <a:spcAft>
                <a:spcPts val="800"/>
              </a:spcAft>
              <a:buFont typeface="+mj-lt"/>
              <a:buAutoNum type="arabicPeriod"/>
            </a:pPr>
            <a:r>
              <a:rPr lang="en-US" sz="2800" dirty="0">
                <a:effectLst/>
                <a:latin typeface="Arial" panose="020B0604020202020204" pitchFamily="34" charset="0"/>
                <a:ea typeface="Calibri" panose="020F0502020204030204" pitchFamily="34" charset="0"/>
                <a:cs typeface="Arial" panose="020B0604020202020204" pitchFamily="34" charset="0"/>
              </a:rPr>
              <a:t>To provide recommendations for implementing the model in real-world network security systems.</a:t>
            </a:r>
          </a:p>
        </p:txBody>
      </p:sp>
    </p:spTree>
    <p:extLst>
      <p:ext uri="{BB962C8B-B14F-4D97-AF65-F5344CB8AC3E}">
        <p14:creationId xmlns:p14="http://schemas.microsoft.com/office/powerpoint/2010/main" val="43706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SCOPE OF STUDY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5" name="Title 1">
            <a:extLst>
              <a:ext uri="{FF2B5EF4-FFF2-40B4-BE49-F238E27FC236}">
                <a16:creationId xmlns:a16="http://schemas.microsoft.com/office/drawing/2014/main" id="{17948A1F-1C60-983B-CA72-903595FFCAC4}"/>
              </a:ext>
            </a:extLst>
          </p:cNvPr>
          <p:cNvSpPr txBox="1">
            <a:spLocks/>
          </p:cNvSpPr>
          <p:nvPr/>
        </p:nvSpPr>
        <p:spPr>
          <a:xfrm>
            <a:off x="662873" y="1436125"/>
            <a:ext cx="10515600" cy="428703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sz="2800" dirty="0">
                <a:latin typeface="Arial" panose="020B0604020202020204" pitchFamily="34" charset="0"/>
                <a:cs typeface="Arial" panose="020B0604020202020204" pitchFamily="34" charset="0"/>
              </a:rPr>
              <a:t>This research focuses on developing a predictive model for network attacks using CNNs. The scope includes data collection, preprocessing, feature selection, model training, and evaluation. The study is limited to offline analysis and does not implement the model in a live production environment. However, it demonstrates the potential of ML-driven predictive models in enhancing network security.</a:t>
            </a:r>
            <a:endParaRPr lang="en-GB"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32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SUMMARY OF LITERATURE REVIEW</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5" name="Title 1">
            <a:extLst>
              <a:ext uri="{FF2B5EF4-FFF2-40B4-BE49-F238E27FC236}">
                <a16:creationId xmlns:a16="http://schemas.microsoft.com/office/drawing/2014/main" id="{ED2E254B-73EA-9809-00D2-91CBD20CAC06}"/>
              </a:ext>
            </a:extLst>
          </p:cNvPr>
          <p:cNvSpPr txBox="1">
            <a:spLocks/>
          </p:cNvSpPr>
          <p:nvPr/>
        </p:nvSpPr>
        <p:spPr>
          <a:xfrm>
            <a:off x="662873" y="1280220"/>
            <a:ext cx="10515600" cy="505558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Traditional machine learning models like Decision Trees, SVM, and KNN require extensive feature engineering.</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Deep learning models such as CNNs and RNNs have shown promising results in detecting complex attack patterns.</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Many prior studies overlook the importance of manual feature selection in optimizing model performance.</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Unlike previous works that relied solely on automated feature extraction, this project used a Random Forest Classifier to determine feature importance.</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Only the most relevant attributes were selected for CNN training.</a:t>
            </a:r>
          </a:p>
          <a:p>
            <a:pPr marL="514350" indent="-514350" algn="just">
              <a:lnSpc>
                <a:spcPct val="100000"/>
              </a:lnSpc>
              <a:buFont typeface="+mj-lt"/>
              <a:buAutoNum type="arabicPeriod"/>
            </a:pPr>
            <a:r>
              <a:rPr lang="en-US" sz="2800" dirty="0">
                <a:latin typeface="Arial" panose="020B0604020202020204" pitchFamily="34" charset="0"/>
                <a:cs typeface="Arial" panose="020B0604020202020204" pitchFamily="34" charset="0"/>
              </a:rPr>
              <a:t>While many studies stop at offline evaluation, this project includes a Streamlit-based API for practical usability.</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479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METHODOLOGY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5" name="Title 1">
            <a:extLst>
              <a:ext uri="{FF2B5EF4-FFF2-40B4-BE49-F238E27FC236}">
                <a16:creationId xmlns:a16="http://schemas.microsoft.com/office/drawing/2014/main" id="{FEF53C5D-9206-E54C-EA6F-FCFAD90C09FE}"/>
              </a:ext>
            </a:extLst>
          </p:cNvPr>
          <p:cNvSpPr txBox="1">
            <a:spLocks/>
          </p:cNvSpPr>
          <p:nvPr/>
        </p:nvSpPr>
        <p:spPr>
          <a:xfrm>
            <a:off x="770294" y="1349614"/>
            <a:ext cx="4635748" cy="49505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400" dirty="0">
                <a:latin typeface="Arial" panose="020B0604020202020204" pitchFamily="34" charset="0"/>
                <a:cs typeface="Arial" panose="020B0604020202020204" pitchFamily="34" charset="0"/>
              </a:rPr>
              <a:t>The methodology follows a structured machine learning pipeline:</a:t>
            </a:r>
          </a:p>
          <a:p>
            <a:pPr marL="514350" indent="-514350">
              <a:lnSpc>
                <a:spcPct val="150000"/>
              </a:lnSpc>
              <a:buFont typeface="+mj-lt"/>
              <a:buAutoNum type="arabicPeriod"/>
            </a:pPr>
            <a:r>
              <a:rPr lang="en-US" sz="2400" b="1" dirty="0">
                <a:latin typeface="Arial" panose="020B0604020202020204" pitchFamily="34" charset="0"/>
                <a:cs typeface="Arial" panose="020B0604020202020204" pitchFamily="34" charset="0"/>
              </a:rPr>
              <a:t>Data Collection</a:t>
            </a:r>
          </a:p>
          <a:p>
            <a:pPr marL="514350" indent="-514350">
              <a:lnSpc>
                <a:spcPct val="150000"/>
              </a:lnSpc>
              <a:buFont typeface="+mj-lt"/>
              <a:buAutoNum type="arabicPeriod"/>
            </a:pPr>
            <a:r>
              <a:rPr lang="en-US" sz="2400" b="1" dirty="0">
                <a:latin typeface="Arial" panose="020B0604020202020204" pitchFamily="34" charset="0"/>
                <a:cs typeface="Arial" panose="020B0604020202020204" pitchFamily="34" charset="0"/>
              </a:rPr>
              <a:t>Feature Identification</a:t>
            </a:r>
          </a:p>
          <a:p>
            <a:pPr marL="514350" indent="-514350">
              <a:lnSpc>
                <a:spcPct val="150000"/>
              </a:lnSpc>
              <a:buFont typeface="+mj-lt"/>
              <a:buAutoNum type="arabicPeriod"/>
            </a:pPr>
            <a:r>
              <a:rPr lang="en-US" sz="2400" b="1" dirty="0">
                <a:latin typeface="Arial" panose="020B0604020202020204" pitchFamily="34" charset="0"/>
                <a:cs typeface="Arial" panose="020B0604020202020204" pitchFamily="34" charset="0"/>
              </a:rPr>
              <a:t>Model Selection</a:t>
            </a:r>
          </a:p>
          <a:p>
            <a:pPr marL="514350" indent="-514350">
              <a:lnSpc>
                <a:spcPct val="150000"/>
              </a:lnSpc>
              <a:buFont typeface="+mj-lt"/>
              <a:buAutoNum type="arabicPeriod"/>
            </a:pPr>
            <a:r>
              <a:rPr lang="en-US" sz="2400" b="1" dirty="0">
                <a:latin typeface="Arial" panose="020B0604020202020204" pitchFamily="34" charset="0"/>
                <a:cs typeface="Arial" panose="020B0604020202020204" pitchFamily="34" charset="0"/>
              </a:rPr>
              <a:t>Model Training</a:t>
            </a:r>
          </a:p>
          <a:p>
            <a:pPr marL="514350" indent="-514350">
              <a:lnSpc>
                <a:spcPct val="150000"/>
              </a:lnSpc>
              <a:buFont typeface="+mj-lt"/>
              <a:buAutoNum type="arabicPeriod"/>
            </a:pPr>
            <a:r>
              <a:rPr lang="en-US" sz="2400" b="1" dirty="0">
                <a:latin typeface="Arial" panose="020B0604020202020204" pitchFamily="34" charset="0"/>
                <a:cs typeface="Arial" panose="020B0604020202020204" pitchFamily="34" charset="0"/>
              </a:rPr>
              <a:t>Evaluation</a:t>
            </a:r>
          </a:p>
          <a:p>
            <a:pPr marL="514350" indent="-514350">
              <a:lnSpc>
                <a:spcPct val="150000"/>
              </a:lnSpc>
              <a:buFont typeface="+mj-lt"/>
              <a:buAutoNum type="arabicPeriod"/>
            </a:pPr>
            <a:r>
              <a:rPr lang="en-US" sz="2400" b="1" dirty="0">
                <a:latin typeface="Arial" panose="020B0604020202020204" pitchFamily="34" charset="0"/>
                <a:cs typeface="Arial" panose="020B0604020202020204" pitchFamily="34" charset="0"/>
              </a:rPr>
              <a:t>Deployment</a:t>
            </a:r>
            <a:endParaRPr lang="en-US" sz="2400" dirty="0">
              <a:latin typeface="Arial" panose="020B0604020202020204" pitchFamily="34" charset="0"/>
              <a:cs typeface="Arial" panose="020B0604020202020204" pitchFamily="34" charset="0"/>
            </a:endParaRPr>
          </a:p>
        </p:txBody>
      </p:sp>
      <p:pic>
        <p:nvPicPr>
          <p:cNvPr id="6" name="Picture 5" descr="A diagram of a process&#10;&#10;Description automatically generated">
            <a:extLst>
              <a:ext uri="{FF2B5EF4-FFF2-40B4-BE49-F238E27FC236}">
                <a16:creationId xmlns:a16="http://schemas.microsoft.com/office/drawing/2014/main" id="{9E119D60-83B9-3733-5CEB-C3F0ECA6CF78}"/>
              </a:ext>
            </a:extLst>
          </p:cNvPr>
          <p:cNvPicPr>
            <a:picLocks noChangeAspect="1"/>
          </p:cNvPicPr>
          <p:nvPr/>
        </p:nvPicPr>
        <p:blipFill>
          <a:blip r:embed="rId3"/>
          <a:stretch>
            <a:fillRect/>
          </a:stretch>
        </p:blipFill>
        <p:spPr>
          <a:xfrm>
            <a:off x="6419852" y="1349614"/>
            <a:ext cx="5001854" cy="5194090"/>
          </a:xfrm>
          <a:prstGeom prst="rect">
            <a:avLst/>
          </a:prstGeom>
        </p:spPr>
      </p:pic>
    </p:spTree>
    <p:extLst>
      <p:ext uri="{BB962C8B-B14F-4D97-AF65-F5344CB8AC3E}">
        <p14:creationId xmlns:p14="http://schemas.microsoft.com/office/powerpoint/2010/main" val="323100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DESIGN MODELS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5" name="Title 1">
            <a:extLst>
              <a:ext uri="{FF2B5EF4-FFF2-40B4-BE49-F238E27FC236}">
                <a16:creationId xmlns:a16="http://schemas.microsoft.com/office/drawing/2014/main" id="{E0DAD8C4-DE4E-4832-9D1C-455C12C1541A}"/>
              </a:ext>
            </a:extLst>
          </p:cNvPr>
          <p:cNvSpPr txBox="1">
            <a:spLocks/>
          </p:cNvSpPr>
          <p:nvPr/>
        </p:nvSpPr>
        <p:spPr>
          <a:xfrm>
            <a:off x="662873" y="5022575"/>
            <a:ext cx="5844209" cy="12463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2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55D9FDE3-8D93-C432-89DB-A1958834E67D}"/>
              </a:ext>
            </a:extLst>
          </p:cNvPr>
          <p:cNvSpPr txBox="1">
            <a:spLocks/>
          </p:cNvSpPr>
          <p:nvPr/>
        </p:nvSpPr>
        <p:spPr>
          <a:xfrm>
            <a:off x="662873" y="1280221"/>
            <a:ext cx="10515600" cy="28917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sz="2200" dirty="0">
                <a:latin typeface="Arial" panose="020B0604020202020204" pitchFamily="34" charset="0"/>
                <a:cs typeface="Arial" panose="020B0604020202020204" pitchFamily="34" charset="0"/>
              </a:rPr>
              <a:t>The system follows a multi-layered architecture:</a:t>
            </a:r>
          </a:p>
          <a:p>
            <a:pPr algn="just">
              <a:lnSpc>
                <a:spcPct val="100000"/>
              </a:lnSpc>
              <a:buFont typeface="+mj-lt"/>
              <a:buAutoNum type="arabicPeriod"/>
            </a:pPr>
            <a:r>
              <a:rPr lang="en-US" sz="2200" b="1" dirty="0">
                <a:latin typeface="Arial" panose="020B0604020202020204" pitchFamily="34" charset="0"/>
                <a:cs typeface="Arial" panose="020B0604020202020204" pitchFamily="34" charset="0"/>
              </a:rPr>
              <a:t>Data Collection Layer:</a:t>
            </a:r>
            <a:r>
              <a:rPr lang="en-US" sz="2200" dirty="0">
                <a:latin typeface="Arial" panose="020B0604020202020204" pitchFamily="34" charset="0"/>
                <a:cs typeface="Arial" panose="020B0604020202020204" pitchFamily="34" charset="0"/>
              </a:rPr>
              <a:t> Gathers and preprocesses network traffic data.</a:t>
            </a:r>
          </a:p>
          <a:p>
            <a:pPr algn="just">
              <a:lnSpc>
                <a:spcPct val="100000"/>
              </a:lnSpc>
              <a:buFont typeface="+mj-lt"/>
              <a:buAutoNum type="arabicPeriod"/>
            </a:pPr>
            <a:r>
              <a:rPr lang="en-US" sz="2200" b="1" dirty="0">
                <a:latin typeface="Arial" panose="020B0604020202020204" pitchFamily="34" charset="0"/>
                <a:cs typeface="Arial" panose="020B0604020202020204" pitchFamily="34" charset="0"/>
              </a:rPr>
              <a:t>Feature Extraction Layer:</a:t>
            </a:r>
            <a:r>
              <a:rPr lang="en-US" sz="2200" dirty="0">
                <a:latin typeface="Arial" panose="020B0604020202020204" pitchFamily="34" charset="0"/>
                <a:cs typeface="Arial" panose="020B0604020202020204" pitchFamily="34" charset="0"/>
              </a:rPr>
              <a:t> Selects key features that contribute to attack detection.</a:t>
            </a:r>
          </a:p>
          <a:p>
            <a:pPr algn="just">
              <a:lnSpc>
                <a:spcPct val="100000"/>
              </a:lnSpc>
              <a:buFont typeface="+mj-lt"/>
              <a:buAutoNum type="arabicPeriod"/>
            </a:pPr>
            <a:r>
              <a:rPr lang="en-US" sz="2200" b="1" dirty="0">
                <a:latin typeface="Arial" panose="020B0604020202020204" pitchFamily="34" charset="0"/>
                <a:cs typeface="Arial" panose="020B0604020202020204" pitchFamily="34" charset="0"/>
              </a:rPr>
              <a:t>Model Layer:</a:t>
            </a:r>
            <a:r>
              <a:rPr lang="en-US" sz="2200" dirty="0">
                <a:latin typeface="Arial" panose="020B0604020202020204" pitchFamily="34" charset="0"/>
                <a:cs typeface="Arial" panose="020B0604020202020204" pitchFamily="34" charset="0"/>
              </a:rPr>
              <a:t> Implements a CNN-based deep learning model.</a:t>
            </a:r>
          </a:p>
          <a:p>
            <a:pPr algn="just">
              <a:lnSpc>
                <a:spcPct val="100000"/>
              </a:lnSpc>
              <a:buFont typeface="+mj-lt"/>
              <a:buAutoNum type="arabicPeriod"/>
            </a:pPr>
            <a:r>
              <a:rPr lang="en-US" sz="2200" b="1" dirty="0">
                <a:latin typeface="Arial" panose="020B0604020202020204" pitchFamily="34" charset="0"/>
                <a:cs typeface="Arial" panose="020B0604020202020204" pitchFamily="34" charset="0"/>
              </a:rPr>
              <a:t>Prediction and Output Layer:</a:t>
            </a:r>
            <a:r>
              <a:rPr lang="en-US" sz="2200" dirty="0">
                <a:latin typeface="Arial" panose="020B0604020202020204" pitchFamily="34" charset="0"/>
                <a:cs typeface="Arial" panose="020B0604020202020204" pitchFamily="34" charset="0"/>
              </a:rPr>
              <a:t> Generates attack predictions based on input data.</a:t>
            </a:r>
          </a:p>
          <a:p>
            <a:pPr algn="just">
              <a:lnSpc>
                <a:spcPct val="100000"/>
              </a:lnSpc>
              <a:buFont typeface="+mj-lt"/>
              <a:buAutoNum type="arabicPeriod"/>
            </a:pPr>
            <a:r>
              <a:rPr lang="en-US" sz="2200" b="1" dirty="0">
                <a:latin typeface="Arial" panose="020B0604020202020204" pitchFamily="34" charset="0"/>
                <a:cs typeface="Arial" panose="020B0604020202020204" pitchFamily="34" charset="0"/>
              </a:rPr>
              <a:t>Visualization Layer:</a:t>
            </a:r>
            <a:r>
              <a:rPr lang="en-US" sz="2200" dirty="0">
                <a:latin typeface="Arial" panose="020B0604020202020204" pitchFamily="34" charset="0"/>
                <a:cs typeface="Arial" panose="020B0604020202020204" pitchFamily="34" charset="0"/>
              </a:rPr>
              <a:t> Displays model outputs through a user-friendly interface.</a:t>
            </a:r>
          </a:p>
        </p:txBody>
      </p:sp>
      <p:pic>
        <p:nvPicPr>
          <p:cNvPr id="10" name="Picture 9">
            <a:extLst>
              <a:ext uri="{FF2B5EF4-FFF2-40B4-BE49-F238E27FC236}">
                <a16:creationId xmlns:a16="http://schemas.microsoft.com/office/drawing/2014/main" id="{D5D11186-FD42-165D-F3C9-1CF25DB153D8}"/>
              </a:ext>
            </a:extLst>
          </p:cNvPr>
          <p:cNvPicPr>
            <a:picLocks noChangeAspect="1"/>
          </p:cNvPicPr>
          <p:nvPr/>
        </p:nvPicPr>
        <p:blipFill>
          <a:blip r:embed="rId3"/>
          <a:stretch>
            <a:fillRect/>
          </a:stretch>
        </p:blipFill>
        <p:spPr>
          <a:xfrm>
            <a:off x="348175" y="4702660"/>
            <a:ext cx="11491596" cy="1886213"/>
          </a:xfrm>
          <a:prstGeom prst="rect">
            <a:avLst/>
          </a:prstGeom>
        </p:spPr>
      </p:pic>
    </p:spTree>
    <p:extLst>
      <p:ext uri="{BB962C8B-B14F-4D97-AF65-F5344CB8AC3E}">
        <p14:creationId xmlns:p14="http://schemas.microsoft.com/office/powerpoint/2010/main" val="328758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MAJOR FINDINGS/OUTPUTS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7964" y="77274"/>
            <a:ext cx="1111807" cy="1202947"/>
          </a:xfrm>
          <a:prstGeom prst="rect">
            <a:avLst/>
          </a:prstGeom>
        </p:spPr>
      </p:pic>
      <p:sp>
        <p:nvSpPr>
          <p:cNvPr id="4" name="Footer Placeholder 3"/>
          <p:cNvSpPr>
            <a:spLocks noGrp="1"/>
          </p:cNvSpPr>
          <p:nvPr>
            <p:ph type="ftr" sz="quarter" idx="11"/>
          </p:nvPr>
        </p:nvSpPr>
        <p:spPr/>
        <p:txBody>
          <a:bodyPr/>
          <a:lstStyle/>
          <a:p>
            <a:r>
              <a:rPr lang="en-GB" dirty="0"/>
              <a:t>Information Technology Project Defence 2025</a:t>
            </a:r>
          </a:p>
        </p:txBody>
      </p:sp>
      <p:sp>
        <p:nvSpPr>
          <p:cNvPr id="6" name="Title 1">
            <a:extLst>
              <a:ext uri="{FF2B5EF4-FFF2-40B4-BE49-F238E27FC236}">
                <a16:creationId xmlns:a16="http://schemas.microsoft.com/office/drawing/2014/main" id="{9753438C-CCDE-4283-F1E5-9D96E82C8D24}"/>
              </a:ext>
            </a:extLst>
          </p:cNvPr>
          <p:cNvSpPr txBox="1">
            <a:spLocks/>
          </p:cNvSpPr>
          <p:nvPr/>
        </p:nvSpPr>
        <p:spPr>
          <a:xfrm>
            <a:off x="662873" y="1123700"/>
            <a:ext cx="10515600" cy="14562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40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7114D7C-B18F-9061-0669-8A86D1D8F447}"/>
              </a:ext>
            </a:extLst>
          </p:cNvPr>
          <p:cNvSpPr txBox="1">
            <a:spLocks/>
          </p:cNvSpPr>
          <p:nvPr/>
        </p:nvSpPr>
        <p:spPr>
          <a:xfrm>
            <a:off x="195943" y="1139952"/>
            <a:ext cx="11152414" cy="1974621"/>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Manual feature selection using Random Forest improved CNN performance</a:t>
            </a:r>
            <a:r>
              <a:rPr lang="en-US" sz="1400" dirty="0">
                <a:latin typeface="Arial" panose="020B0604020202020204" pitchFamily="34" charset="0"/>
                <a:cs typeface="Arial" panose="020B0604020202020204" pitchFamily="34" charset="0"/>
              </a:rPr>
              <a:t>, ensuring that only the most critical attributes contributed to network attack detection.</a:t>
            </a:r>
          </a:p>
          <a:p>
            <a:pPr algn="just">
              <a:lnSpc>
                <a:spcPct val="11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CNN-based models outperformed traditional ML techniques</a:t>
            </a:r>
            <a:r>
              <a:rPr lang="en-US" sz="1400" dirty="0">
                <a:latin typeface="Arial" panose="020B0604020202020204" pitchFamily="34" charset="0"/>
                <a:cs typeface="Arial" panose="020B0604020202020204" pitchFamily="34" charset="0"/>
              </a:rPr>
              <a:t>, achieving high accuracy in detecting network attacks such as </a:t>
            </a:r>
            <a:r>
              <a:rPr lang="en-US" sz="1400" b="1" dirty="0">
                <a:latin typeface="Arial" panose="020B0604020202020204" pitchFamily="34" charset="0"/>
                <a:cs typeface="Arial" panose="020B0604020202020204" pitchFamily="34" charset="0"/>
              </a:rPr>
              <a:t>IPSweep, Satan, and PortSweep</a:t>
            </a:r>
            <a:r>
              <a:rPr lang="en-US" sz="1400" dirty="0">
                <a:latin typeface="Arial" panose="020B0604020202020204" pitchFamily="34" charset="0"/>
                <a:cs typeface="Arial" panose="020B0604020202020204" pitchFamily="34" charset="0"/>
              </a:rPr>
              <a:t>.</a:t>
            </a:r>
          </a:p>
          <a:p>
            <a:pPr algn="just">
              <a:lnSpc>
                <a:spcPct val="11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The model’s ability to learn spatial relationships between network features</a:t>
            </a:r>
            <a:r>
              <a:rPr lang="en-US" sz="1400" dirty="0">
                <a:latin typeface="Arial" panose="020B0604020202020204" pitchFamily="34" charset="0"/>
                <a:cs typeface="Arial" panose="020B0604020202020204" pitchFamily="34" charset="0"/>
              </a:rPr>
              <a:t> allowed it to distinguish between different attack types effectively.</a:t>
            </a:r>
          </a:p>
          <a:p>
            <a:pPr algn="just">
              <a:lnSpc>
                <a:spcPct val="11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The deployment of a Streamlit-based interface</a:t>
            </a:r>
            <a:r>
              <a:rPr lang="en-US" sz="1400" dirty="0">
                <a:latin typeface="Arial" panose="020B0604020202020204" pitchFamily="34" charset="0"/>
                <a:cs typeface="Arial" panose="020B0604020202020204" pitchFamily="34" charset="0"/>
              </a:rPr>
              <a:t> provided an interactive way to test the model and visualize predictions.</a:t>
            </a:r>
          </a:p>
          <a:p>
            <a:pPr algn="just">
              <a:lnSpc>
                <a:spcPct val="11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Hyperparameter tuning played a crucial role in enhancing the model’s generalization ability</a:t>
            </a:r>
            <a:r>
              <a:rPr lang="en-US" sz="1400" dirty="0">
                <a:latin typeface="Arial" panose="020B0604020202020204" pitchFamily="34" charset="0"/>
                <a:cs typeface="Arial" panose="020B0604020202020204" pitchFamily="34" charset="0"/>
              </a:rPr>
              <a:t>, improving its effectiveness across different attack patterns.</a:t>
            </a:r>
          </a:p>
        </p:txBody>
      </p:sp>
      <p:pic>
        <p:nvPicPr>
          <p:cNvPr id="9" name="Picture 8">
            <a:extLst>
              <a:ext uri="{FF2B5EF4-FFF2-40B4-BE49-F238E27FC236}">
                <a16:creationId xmlns:a16="http://schemas.microsoft.com/office/drawing/2014/main" id="{2857CDCE-F478-1B96-C0A6-529A7D9D1F3B}"/>
              </a:ext>
            </a:extLst>
          </p:cNvPr>
          <p:cNvPicPr>
            <a:picLocks noChangeAspect="1"/>
          </p:cNvPicPr>
          <p:nvPr/>
        </p:nvPicPr>
        <p:blipFill>
          <a:blip r:embed="rId3"/>
          <a:stretch>
            <a:fillRect/>
          </a:stretch>
        </p:blipFill>
        <p:spPr>
          <a:xfrm>
            <a:off x="110218" y="3947756"/>
            <a:ext cx="3090182" cy="2576869"/>
          </a:xfrm>
          <a:prstGeom prst="rect">
            <a:avLst/>
          </a:prstGeom>
        </p:spPr>
      </p:pic>
      <p:pic>
        <p:nvPicPr>
          <p:cNvPr id="11" name="Picture 10">
            <a:extLst>
              <a:ext uri="{FF2B5EF4-FFF2-40B4-BE49-F238E27FC236}">
                <a16:creationId xmlns:a16="http://schemas.microsoft.com/office/drawing/2014/main" id="{A754A099-6B5B-2B04-279F-6CA1A730DAFE}"/>
              </a:ext>
            </a:extLst>
          </p:cNvPr>
          <p:cNvPicPr>
            <a:picLocks noChangeAspect="1"/>
          </p:cNvPicPr>
          <p:nvPr/>
        </p:nvPicPr>
        <p:blipFill>
          <a:blip r:embed="rId4"/>
          <a:stretch>
            <a:fillRect/>
          </a:stretch>
        </p:blipFill>
        <p:spPr>
          <a:xfrm>
            <a:off x="3267075" y="3945164"/>
            <a:ext cx="2276475" cy="2593748"/>
          </a:xfrm>
          <a:prstGeom prst="rect">
            <a:avLst/>
          </a:prstGeom>
        </p:spPr>
      </p:pic>
      <p:pic>
        <p:nvPicPr>
          <p:cNvPr id="13" name="Picture 12">
            <a:extLst>
              <a:ext uri="{FF2B5EF4-FFF2-40B4-BE49-F238E27FC236}">
                <a16:creationId xmlns:a16="http://schemas.microsoft.com/office/drawing/2014/main" id="{3C32507B-3C65-3E21-A305-7990D6620000}"/>
              </a:ext>
            </a:extLst>
          </p:cNvPr>
          <p:cNvPicPr>
            <a:picLocks noChangeAspect="1"/>
          </p:cNvPicPr>
          <p:nvPr/>
        </p:nvPicPr>
        <p:blipFill>
          <a:blip r:embed="rId5"/>
          <a:stretch>
            <a:fillRect/>
          </a:stretch>
        </p:blipFill>
        <p:spPr>
          <a:xfrm>
            <a:off x="5610226" y="3945164"/>
            <a:ext cx="3486150" cy="257946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A24C2D81-BC22-E2A1-428F-26076D5008B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69183" y="3920176"/>
            <a:ext cx="2912599" cy="2604447"/>
          </a:xfrm>
          <a:prstGeom prst="rect">
            <a:avLst/>
          </a:prstGeom>
        </p:spPr>
      </p:pic>
      <p:sp>
        <p:nvSpPr>
          <p:cNvPr id="16" name="TextBox 15">
            <a:extLst>
              <a:ext uri="{FF2B5EF4-FFF2-40B4-BE49-F238E27FC236}">
                <a16:creationId xmlns:a16="http://schemas.microsoft.com/office/drawing/2014/main" id="{7A13869D-735D-D4BB-6BBD-C4E34B7FAA34}"/>
              </a:ext>
            </a:extLst>
          </p:cNvPr>
          <p:cNvSpPr txBox="1"/>
          <p:nvPr/>
        </p:nvSpPr>
        <p:spPr>
          <a:xfrm>
            <a:off x="110217" y="3480818"/>
            <a:ext cx="300853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Streamlit-Based UI</a:t>
            </a:r>
          </a:p>
        </p:txBody>
      </p:sp>
      <p:sp>
        <p:nvSpPr>
          <p:cNvPr id="17" name="TextBox 16">
            <a:extLst>
              <a:ext uri="{FF2B5EF4-FFF2-40B4-BE49-F238E27FC236}">
                <a16:creationId xmlns:a16="http://schemas.microsoft.com/office/drawing/2014/main" id="{CAE14CC9-598A-1639-D5F7-4A4EB08DB803}"/>
              </a:ext>
            </a:extLst>
          </p:cNvPr>
          <p:cNvSpPr txBox="1"/>
          <p:nvPr/>
        </p:nvSpPr>
        <p:spPr>
          <a:xfrm>
            <a:off x="3257550" y="3457926"/>
            <a:ext cx="2286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Results</a:t>
            </a:r>
          </a:p>
        </p:txBody>
      </p:sp>
      <p:sp>
        <p:nvSpPr>
          <p:cNvPr id="18" name="TextBox 17">
            <a:extLst>
              <a:ext uri="{FF2B5EF4-FFF2-40B4-BE49-F238E27FC236}">
                <a16:creationId xmlns:a16="http://schemas.microsoft.com/office/drawing/2014/main" id="{A731C3E0-651D-70D1-0E61-4A5199648440}"/>
              </a:ext>
            </a:extLst>
          </p:cNvPr>
          <p:cNvSpPr txBox="1"/>
          <p:nvPr/>
        </p:nvSpPr>
        <p:spPr>
          <a:xfrm>
            <a:off x="5610226" y="3429000"/>
            <a:ext cx="3427638"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API Endpoint</a:t>
            </a:r>
          </a:p>
        </p:txBody>
      </p:sp>
      <p:sp>
        <p:nvSpPr>
          <p:cNvPr id="19" name="TextBox 18">
            <a:extLst>
              <a:ext uri="{FF2B5EF4-FFF2-40B4-BE49-F238E27FC236}">
                <a16:creationId xmlns:a16="http://schemas.microsoft.com/office/drawing/2014/main" id="{6BF1D8E2-503B-FBD3-903E-8D342562C5E0}"/>
              </a:ext>
            </a:extLst>
          </p:cNvPr>
          <p:cNvSpPr txBox="1"/>
          <p:nvPr/>
        </p:nvSpPr>
        <p:spPr>
          <a:xfrm>
            <a:off x="9169182" y="3496012"/>
            <a:ext cx="2912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Confusion Matrix</a:t>
            </a:r>
          </a:p>
        </p:txBody>
      </p:sp>
    </p:spTree>
    <p:extLst>
      <p:ext uri="{BB962C8B-B14F-4D97-AF65-F5344CB8AC3E}">
        <p14:creationId xmlns:p14="http://schemas.microsoft.com/office/powerpoint/2010/main" val="2495238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69196EF80BD242A5E256970337931C" ma:contentTypeVersion="5" ma:contentTypeDescription="Create a new document." ma:contentTypeScope="" ma:versionID="859170756ff474e210f4c843261ebf24">
  <xsd:schema xmlns:xsd="http://www.w3.org/2001/XMLSchema" xmlns:xs="http://www.w3.org/2001/XMLSchema" xmlns:p="http://schemas.microsoft.com/office/2006/metadata/properties" xmlns:ns3="6fdda773-6c50-4931-aece-79dd1d7dcda0" targetNamespace="http://schemas.microsoft.com/office/2006/metadata/properties" ma:root="true" ma:fieldsID="3ebab9662d78b08f49ff3d4b90a0f49f" ns3:_="">
    <xsd:import namespace="6fdda773-6c50-4931-aece-79dd1d7dcda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dda773-6c50-4931-aece-79dd1d7dcda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69F959-F690-472F-92BD-F4C4CA7ADEA9}">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6fdda773-6c50-4931-aece-79dd1d7dcda0"/>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8C14CCD-E455-46F2-9BC0-7215A5D78CC2}">
  <ds:schemaRefs>
    <ds:schemaRef ds:uri="http://schemas.microsoft.com/sharepoint/v3/contenttype/forms"/>
  </ds:schemaRefs>
</ds:datastoreItem>
</file>

<file path=customXml/itemProps3.xml><?xml version="1.0" encoding="utf-8"?>
<ds:datastoreItem xmlns:ds="http://schemas.openxmlformats.org/officeDocument/2006/customXml" ds:itemID="{3F094AD4-4B09-469F-BBAD-C23224F1EC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dda773-6c50-4931-aece-79dd1d7dcd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5766</TotalTime>
  <Words>784</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 PREDICTIVE MODEL FOR NETWORK ATTACKS USING 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CHECKLIST FOR PRESENTERS   cover slide: please provide us with your name, your department and your nationality. Do not change any of the logos or the layout of the cover slide and enter your information only in the placeholders provided using the same font/siz  first content slide: explain the particular cyber security challenge you want to solve as the problem domain.  second content slide: make sure to explain your proposed solution to combating cyber crime in Nigeria. Restrict your solution to a single point that can be developed further in a full blown research work.  Please keep in mind that you have 5min to make your presentation before the question and answer section will commence.</dc:title>
  <dc:creator>Amadi;Leslie</dc:creator>
  <cp:lastModifiedBy>leslie</cp:lastModifiedBy>
  <cp:revision>28</cp:revision>
  <cp:lastPrinted>2018-08-23T20:36:32Z</cp:lastPrinted>
  <dcterms:created xsi:type="dcterms:W3CDTF">2018-07-05T09:04:15Z</dcterms:created>
  <dcterms:modified xsi:type="dcterms:W3CDTF">2025-02-13T13:36:56Z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0x010100E369196EF80BD242A5E256970337931C</vt:lpwstr>
  </property>
</Properties>
</file>