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56" r:id="rId4"/>
    <p:sldId id="263" r:id="rId5"/>
    <p:sldId id="264" r:id="rId6"/>
    <p:sldId id="265" r:id="rId7"/>
    <p:sldId id="266" r:id="rId8"/>
    <p:sldId id="267" r:id="rId9"/>
    <p:sldId id="273" r:id="rId10"/>
    <p:sldId id="274" r:id="rId11"/>
    <p:sldId id="283" r:id="rId12"/>
    <p:sldId id="275" r:id="rId13"/>
    <p:sldId id="271" r:id="rId14"/>
    <p:sldId id="257" r:id="rId15"/>
    <p:sldId id="272" r:id="rId16"/>
    <p:sldId id="270" r:id="rId17"/>
    <p:sldId id="284" r:id="rId18"/>
    <p:sldId id="260" r:id="rId19"/>
    <p:sldId id="278" r:id="rId20"/>
    <p:sldId id="280" r:id="rId21"/>
    <p:sldId id="292" r:id="rId22"/>
    <p:sldId id="286" r:id="rId23"/>
    <p:sldId id="279" r:id="rId24"/>
    <p:sldId id="281" r:id="rId25"/>
    <p:sldId id="289" r:id="rId26"/>
    <p:sldId id="291" r:id="rId27"/>
    <p:sldId id="290" r:id="rId28"/>
    <p:sldId id="282" r:id="rId29"/>
    <p:sldId id="287" r:id="rId30"/>
    <p:sldId id="293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/>
    <p:restoredTop sz="96317"/>
  </p:normalViewPr>
  <p:slideViewPr>
    <p:cSldViewPr snapToGrid="0">
      <p:cViewPr varScale="1">
        <p:scale>
          <a:sx n="123" d="100"/>
          <a:sy n="123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6AB3-FDE5-8D46-A2D0-CA4B9A69E4B3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A621C-FBBC-BA4D-9AF9-601CAC7C999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45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F1940-D902-0E80-17A6-54187BCF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78375-777B-0D65-01D8-D1D0A2D8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7CBE-7E2A-E7DE-30F3-8DB292DB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6A692-6C22-477F-7E39-72D8E4E2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87BC6-5DA9-10C5-F69E-E005FF5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95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8AEB-3878-8C6E-D4DF-66247DEB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6FB4D6-D0BC-1E85-BC6B-E07BFFC3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0C212-AC86-0E94-D2D7-9D031D84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52C32-A9E9-C06A-3BBE-B07137D0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5FE66-937F-B78B-059C-D7A7EF8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6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EEE7EE-F85C-4BE2-C056-75B5A1D4F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4E157-50AC-2850-0B35-4025FCF6F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2FD33-6F2F-D548-0039-293730E0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B472F-2B19-AD04-AE31-F2BAC940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F695F-9388-5B7A-FC6A-9BE271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2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116D8-A5F6-C83C-7B31-279753AF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12D53-C82E-0BDC-40DD-126B4BC9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301A2-BE1B-56A9-62D6-1D3363DD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FB543-9AC1-8052-2DC6-C1E57AAF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0E0A7F-C97C-51E2-12E9-E81F982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3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2474F-C122-5A98-107D-DF11A47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FA749-883E-3E8F-2A22-E1D0CE80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D7261-D54B-2352-A1EC-661BA95E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24BDF-624C-945C-0BC3-208B3CA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BA6075-D83A-A35C-A272-72DAEEB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74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F1ED1-4D52-24E0-41BD-7843847A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1E745-513A-F265-D005-F71C214F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E3019D-56C9-972C-BE25-C371E7DCF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5AEB2-B8A4-5E1E-10EE-AFDFB510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C52EF-F72B-4DA1-6434-1A6D4973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83CE0D-2525-30CA-A7B8-5F7908C6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6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5982-0DC2-1604-35D7-B7D5B3DE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4690A-0CA7-F144-AB75-DEC825DF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026867-50DA-E473-DE00-E3E41F52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0A0DA8-3474-3249-39B0-A3EF72CA4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8516E0-8B89-B15A-1FC2-A80DD9AE6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164082-A8F7-7000-F7BB-6D02BD2E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630618-3946-8652-97AA-FC2D9C7C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4C95C9-D79F-3701-D2F7-5B66C96C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976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80DCF-C1A6-AF17-371D-3BF15F91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1A6E0F-61A9-02CF-6F00-A5821D5A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6C81B4-23EE-E46B-BD6E-47828568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462652-F892-8B58-0FF1-5FBE468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99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E8F627-7839-711D-2FDD-9C86AA0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8F3367-B9F9-5829-8A40-59C5491D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C8539F-56A7-E782-8172-BEC89662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2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A0C4-3F0B-331E-A20F-817E75E1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3BED1-EFBB-2507-0B37-1D0CF669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B0BF78-9147-DF51-3D97-B194E767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EB094-EB4B-E4C0-3176-D5C06B9C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645B2-8FDE-1A46-03AD-27BD62EC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85FC5-5C51-9ED9-3876-BD0DB97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170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B47-539A-5381-D271-A412D988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31CE-7423-6AFC-4784-D42DF3975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36C166-E13B-9DDA-893F-617A9573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607C2-6250-6AEC-A493-B7FF534A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73DD8C-4355-3C5E-906E-B2831DB9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9F7CC4-A1F7-F201-F4CF-AF8927FB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175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9DA692-B203-2202-F4BC-D9411B0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69788-655D-895E-1C23-2DA03497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A60EE-5541-410C-8E84-5788C1F0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6F80E-81B2-4246-B1A1-0CF383DE6345}" type="datetimeFigureOut">
              <a:rPr lang="es-ES_tradnl" smtClean="0"/>
              <a:t>20/6/24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11005-A1A3-346B-EBFD-AEFDD808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33DAA-B24F-E424-6612-FB3E10C88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70129-AAD3-2940-8475-77B1309617A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60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cióN A La EstadíStica2 | PPT">
            <a:extLst>
              <a:ext uri="{FF2B5EF4-FFF2-40B4-BE49-F238E27FC236}">
                <a16:creationId xmlns:a16="http://schemas.microsoft.com/office/drawing/2014/main" id="{5B2FC930-BCD3-29F5-6D03-DAD0A3FB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04" y="0"/>
            <a:ext cx="8050591" cy="603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7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379F478-83C5-595D-C12A-C8E2F893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MX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#necesitamos mas información de la tabla (por ejemplo tasa de homicidios por cada 100 mil habitantes)</a:t>
            </a:r>
          </a:p>
          <a:p>
            <a:pPr marL="0" indent="0">
              <a:buNone/>
            </a:pPr>
            <a:endParaRPr lang="es-MX" b="1" dirty="0">
              <a:solidFill>
                <a:srgbClr val="C00000"/>
              </a:solidFill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s-MX" dirty="0"/>
              <a:t>	&gt;murders %&gt;% mutate(ratio = total / population * </a:t>
            </a:r>
            <a:r>
              <a:rPr lang="es-MX" dirty="0">
                <a:solidFill>
                  <a:srgbClr val="0000CD"/>
                </a:solidFill>
                <a:effectLst/>
              </a:rPr>
              <a:t>100000</a:t>
            </a:r>
            <a:r>
              <a:rPr lang="es-MX" dirty="0"/>
              <a:t>) %&gt;% </a:t>
            </a:r>
          </a:p>
          <a:p>
            <a:pPr marL="0" indent="0">
              <a:buNone/>
            </a:pPr>
            <a:r>
              <a:rPr lang="es-MX" dirty="0"/>
              <a:t>	head()</a:t>
            </a:r>
          </a:p>
          <a:p>
            <a:pPr marL="0" indent="0">
              <a:buNone/>
            </a:pP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MX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#guardar esta tabla con la nueva columna</a:t>
            </a:r>
          </a:p>
          <a:p>
            <a:pPr marL="0" indent="0">
              <a:buNone/>
            </a:pPr>
            <a:r>
              <a:rPr lang="es-MX" b="1" dirty="0">
                <a:solidFill>
                  <a:srgbClr val="C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	</a:t>
            </a:r>
            <a:r>
              <a:rPr lang="es-MX" dirty="0">
                <a:highlight>
                  <a:srgbClr val="FFFFFF"/>
                </a:highlight>
                <a:latin typeface="Helvetica Neue" panose="02000503000000020004" pitchFamily="2" charset="0"/>
              </a:rPr>
              <a:t>&gt;</a:t>
            </a:r>
            <a:r>
              <a:rPr lang="es-MX" dirty="0"/>
              <a:t>murders &lt;- murders %&gt;% mutate(ratio = total / population * </a:t>
            </a:r>
            <a:r>
              <a:rPr lang="es-MX" dirty="0">
                <a:solidFill>
                  <a:srgbClr val="0000CD"/>
                </a:solidFill>
                <a:effectLst/>
              </a:rPr>
              <a:t>100000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#nos interesa identificar tasas de asesinato de menos de 1 por cada 10 mil personas en una región en específico</a:t>
            </a:r>
          </a:p>
          <a:p>
            <a:pPr marL="0" indent="0">
              <a:buNone/>
            </a:pPr>
            <a:r>
              <a:rPr lang="es-MX" b="1" dirty="0">
                <a:solidFill>
                  <a:srgbClr val="C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	</a:t>
            </a:r>
            <a:r>
              <a:rPr lang="es-MX" dirty="0">
                <a:highlight>
                  <a:srgbClr val="FFFFFF"/>
                </a:highlight>
                <a:latin typeface="Helvetica Neue" panose="02000503000000020004" pitchFamily="2" charset="0"/>
              </a:rPr>
              <a:t>&gt;</a:t>
            </a:r>
            <a:r>
              <a:rPr lang="es-MX" dirty="0"/>
              <a:t>data(murders) </a:t>
            </a:r>
          </a:p>
          <a:p>
            <a:pPr marL="0" indent="0">
              <a:buNone/>
            </a:pPr>
            <a:r>
              <a:rPr lang="es-MX" dirty="0"/>
              <a:t>	murders %&gt;% </a:t>
            </a:r>
          </a:p>
          <a:p>
            <a:pPr marL="0" indent="0">
              <a:buNone/>
            </a:pPr>
            <a:r>
              <a:rPr lang="es-MX" dirty="0"/>
              <a:t>	mutate(ratio = total / population * </a:t>
            </a:r>
            <a:r>
              <a:rPr lang="es-MX" dirty="0">
                <a:solidFill>
                  <a:srgbClr val="0000CD"/>
                </a:solidFill>
                <a:effectLst/>
              </a:rPr>
              <a:t>100000</a:t>
            </a:r>
            <a:r>
              <a:rPr lang="es-MX" dirty="0"/>
              <a:t>) %&gt;% </a:t>
            </a:r>
          </a:p>
          <a:p>
            <a:pPr marL="0" indent="0">
              <a:buNone/>
            </a:pPr>
            <a:r>
              <a:rPr lang="es-MX" dirty="0"/>
              <a:t>	filter(ratio </a:t>
            </a:r>
            <a:r>
              <a:rPr lang="es-MX" dirty="0">
                <a:highlight>
                  <a:srgbClr val="FFFF00"/>
                </a:highlight>
              </a:rPr>
              <a:t>&lt;</a:t>
            </a:r>
            <a:r>
              <a:rPr lang="es-MX" dirty="0"/>
              <a:t> </a:t>
            </a:r>
            <a:r>
              <a:rPr lang="es-MX" dirty="0">
                <a:solidFill>
                  <a:srgbClr val="0000CD"/>
                </a:solidFill>
                <a:effectLst/>
              </a:rPr>
              <a:t>1</a:t>
            </a:r>
            <a:r>
              <a:rPr lang="es-MX" dirty="0"/>
              <a:t> &amp; region </a:t>
            </a:r>
            <a:r>
              <a:rPr lang="es-MX" dirty="0">
                <a:highlight>
                  <a:srgbClr val="FFFF00"/>
                </a:highlight>
              </a:rPr>
              <a:t>==</a:t>
            </a:r>
            <a:r>
              <a:rPr lang="es-MX" dirty="0"/>
              <a:t> </a:t>
            </a:r>
            <a:r>
              <a:rPr lang="es-MX" dirty="0">
                <a:solidFill>
                  <a:srgbClr val="036A07"/>
                </a:solidFill>
                <a:effectLst/>
              </a:rPr>
              <a:t>"West"</a:t>
            </a:r>
            <a:r>
              <a:rPr lang="es-MX" dirty="0"/>
              <a:t>)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115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9EB08-5830-49BF-BA7D-D0B9D208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8402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Operadores </a:t>
            </a:r>
            <a:r>
              <a:rPr lang="es-ES_tradnl" dirty="0" err="1"/>
              <a:t>boleanos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¿?</a:t>
            </a:r>
          </a:p>
        </p:txBody>
      </p:sp>
      <p:pic>
        <p:nvPicPr>
          <p:cNvPr id="1026" name="Picture 2" descr="YaRrr! The Pirate's Guide to R">
            <a:extLst>
              <a:ext uri="{FF2B5EF4-FFF2-40B4-BE49-F238E27FC236}">
                <a16:creationId xmlns:a16="http://schemas.microsoft.com/office/drawing/2014/main" id="{C832E673-3369-A99F-EB19-700F001F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4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BC06F-3B36-88C3-27A5-ADF2009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B3E784-FCA4-329C-E465-667D8B0F0933}"/>
              </a:ext>
            </a:extLst>
          </p:cNvPr>
          <p:cNvSpPr txBox="1"/>
          <p:nvPr/>
        </p:nvSpPr>
        <p:spPr>
          <a:xfrm>
            <a:off x="426904" y="1470217"/>
            <a:ext cx="11765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Agrega la columna ratio al data frame murders con el ratio de asesinatos por </a:t>
            </a:r>
            <a:r>
              <a:rPr lang="es-MX" b="1" dirty="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50</a:t>
            </a:r>
            <a:r>
              <a:rPr lang="es-MX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mil habitantes. Luego, filtra los que tengan un ratio menor a 0.5 y sean de las regiones “South” y “West”. Reporta las columnas state, abb y ratio.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8290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E0516A-36F2-EC38-2194-08A822252DF5}"/>
              </a:ext>
            </a:extLst>
          </p:cNvPr>
          <p:cNvSpPr txBox="1"/>
          <p:nvPr/>
        </p:nvSpPr>
        <p:spPr>
          <a:xfrm>
            <a:off x="-1" y="0"/>
            <a:ext cx="5728771" cy="6463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600" dirty="0"/>
              <a:t>Medidas de dispersión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B723B3-2D12-4B56-A8FD-F7AFF2FB589D}"/>
              </a:ext>
            </a:extLst>
          </p:cNvPr>
          <p:cNvSpPr txBox="1"/>
          <p:nvPr/>
        </p:nvSpPr>
        <p:spPr>
          <a:xfrm>
            <a:off x="892366" y="881349"/>
            <a:ext cx="8141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sd</a:t>
            </a:r>
            <a:r>
              <a:rPr lang="es-ES_tradnl" dirty="0"/>
              <a:t>: desviación estándar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quantile</a:t>
            </a:r>
            <a:r>
              <a:rPr lang="es-ES_tradnl" dirty="0"/>
              <a:t>: dividir en cuantiles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min: mínimo valor (observaciones)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max</a:t>
            </a:r>
            <a:r>
              <a:rPr lang="es-ES_tradnl" dirty="0"/>
              <a:t>: máximo valor (observaciones)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range</a:t>
            </a:r>
            <a:r>
              <a:rPr lang="es-ES_tradnl" dirty="0"/>
              <a:t>:  min y </a:t>
            </a:r>
            <a:r>
              <a:rPr lang="es-ES_tradnl" dirty="0" err="1"/>
              <a:t>max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B9D0F9-3851-A819-D71D-27EABFDA4E82}"/>
              </a:ext>
            </a:extLst>
          </p:cNvPr>
          <p:cNvSpPr txBox="1"/>
          <p:nvPr/>
        </p:nvSpPr>
        <p:spPr>
          <a:xfrm>
            <a:off x="6169445" y="3105834"/>
            <a:ext cx="5728771" cy="6463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600" dirty="0"/>
              <a:t>Tamaños de muestra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43F501-0A42-D3C1-1AF3-6C7449BBDECE}"/>
              </a:ext>
            </a:extLst>
          </p:cNvPr>
          <p:cNvSpPr txBox="1"/>
          <p:nvPr/>
        </p:nvSpPr>
        <p:spPr>
          <a:xfrm>
            <a:off x="6608284" y="4052371"/>
            <a:ext cx="8141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dim</a:t>
            </a:r>
            <a:r>
              <a:rPr lang="es-ES_tradnl" dirty="0"/>
              <a:t>: número de observaciones y variables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length</a:t>
            </a:r>
            <a:r>
              <a:rPr lang="es-ES_tradnl" dirty="0"/>
              <a:t>: (</a:t>
            </a:r>
            <a:r>
              <a:rPr lang="es-ES_tradnl" dirty="0" err="1"/>
              <a:t>murders$total</a:t>
            </a:r>
            <a:r>
              <a:rPr lang="es-ES_tradnl" dirty="0"/>
              <a:t>) número de observaciones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 err="1"/>
              <a:t>length</a:t>
            </a:r>
            <a:r>
              <a:rPr lang="es-ES_tradnl" dirty="0"/>
              <a:t>: (</a:t>
            </a:r>
            <a:r>
              <a:rPr lang="es-ES_tradnl" dirty="0" err="1"/>
              <a:t>murders</a:t>
            </a:r>
            <a:r>
              <a:rPr lang="es-ES_tradnl" dirty="0"/>
              <a:t>) número de variables</a:t>
            </a:r>
          </a:p>
          <a:p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575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C7D20-B789-C8AB-D835-CC217022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769"/>
            <a:ext cx="10515600" cy="4351338"/>
          </a:xfrm>
        </p:spPr>
        <p:txBody>
          <a:bodyPr/>
          <a:lstStyle/>
          <a:p>
            <a:r>
              <a:rPr lang="es-ES_tradnl" dirty="0"/>
              <a:t>Estadística descriptiva</a:t>
            </a:r>
          </a:p>
          <a:p>
            <a:pPr marL="0" indent="0">
              <a:buNone/>
            </a:pPr>
            <a:r>
              <a:rPr lang="es-ES_tradnl" dirty="0" err="1"/>
              <a:t>Summary</a:t>
            </a:r>
            <a:r>
              <a:rPr lang="es-ES_tradnl" dirty="0"/>
              <a:t>: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Arroja valores de mediana, promedio, mínimos y máximos y cuartiles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53DD9B-2704-BBCA-BEDD-A1F8230FDCB3}"/>
              </a:ext>
            </a:extLst>
          </p:cNvPr>
          <p:cNvSpPr txBox="1"/>
          <p:nvPr/>
        </p:nvSpPr>
        <p:spPr>
          <a:xfrm>
            <a:off x="5290850" y="3429000"/>
            <a:ext cx="7912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&gt; </a:t>
            </a:r>
            <a:r>
              <a:rPr lang="es-ES_tradnl" dirty="0" err="1">
                <a:solidFill>
                  <a:srgbClr val="00B0F0"/>
                </a:solidFill>
              </a:rPr>
              <a:t>summary</a:t>
            </a:r>
            <a:r>
              <a:rPr lang="es-ES_tradnl" dirty="0"/>
              <a:t>(</a:t>
            </a:r>
            <a:r>
              <a:rPr lang="es-ES_tradnl" dirty="0" err="1"/>
              <a:t>murders$total</a:t>
            </a:r>
            <a:r>
              <a:rPr lang="es-ES_tradnl" dirty="0"/>
              <a:t>)</a:t>
            </a:r>
          </a:p>
          <a:p>
            <a:r>
              <a:rPr lang="es-ES_tradnl" dirty="0"/>
              <a:t>   Min. 1st Qu.  Median    Mean 3rd Qu.    Max. </a:t>
            </a:r>
          </a:p>
          <a:p>
            <a:r>
              <a:rPr lang="es-ES_tradnl" dirty="0"/>
              <a:t>    2.0    24.5    97.0   184.4   268.0  1257.0 </a:t>
            </a:r>
          </a:p>
          <a:p>
            <a:endParaRPr lang="es-ES_tradnl" dirty="0"/>
          </a:p>
          <a:p>
            <a:r>
              <a:rPr lang="es-ES_tradnl" dirty="0"/>
              <a:t>&gt; </a:t>
            </a:r>
            <a:r>
              <a:rPr lang="es-ES_tradnl" dirty="0" err="1"/>
              <a:t>murders</a:t>
            </a:r>
            <a:r>
              <a:rPr lang="es-ES_tradnl" dirty="0"/>
              <a:t> %&gt;% </a:t>
            </a:r>
            <a:r>
              <a:rPr lang="es-ES_tradnl" dirty="0" err="1"/>
              <a:t>group_by</a:t>
            </a:r>
            <a:r>
              <a:rPr lang="es-ES_tradnl" dirty="0"/>
              <a:t>(</a:t>
            </a:r>
            <a:r>
              <a:rPr lang="es-ES_tradnl" dirty="0" err="1"/>
              <a:t>region</a:t>
            </a:r>
            <a:r>
              <a:rPr lang="es-ES_tradnl" dirty="0"/>
              <a:t>) %&gt;% </a:t>
            </a:r>
          </a:p>
          <a:p>
            <a:r>
              <a:rPr lang="es-ES_tradnl" dirty="0"/>
              <a:t>	</a:t>
            </a:r>
            <a:r>
              <a:rPr lang="es-ES_tradnl" dirty="0" err="1">
                <a:solidFill>
                  <a:srgbClr val="00B0F0"/>
                </a:solidFill>
              </a:rPr>
              <a:t>summarise</a:t>
            </a:r>
            <a:r>
              <a:rPr lang="es-ES_tradnl" dirty="0"/>
              <a:t> (</a:t>
            </a:r>
            <a:r>
              <a:rPr lang="es-ES_tradnl" dirty="0" err="1"/>
              <a:t>m.total</a:t>
            </a:r>
            <a:r>
              <a:rPr lang="es-ES_tradnl" dirty="0"/>
              <a:t>=mean(total))</a:t>
            </a:r>
          </a:p>
          <a:p>
            <a:endParaRPr lang="es-ES_tradnl" dirty="0"/>
          </a:p>
          <a:p>
            <a:r>
              <a:rPr lang="es-ES_tradnl" dirty="0"/>
              <a:t>&gt;</a:t>
            </a:r>
            <a:r>
              <a:rPr lang="es-ES_tradnl" dirty="0" err="1">
                <a:solidFill>
                  <a:srgbClr val="00B0F0"/>
                </a:solidFill>
              </a:rPr>
              <a:t>aggregate</a:t>
            </a:r>
            <a:r>
              <a:rPr lang="es-ES_tradnl" dirty="0">
                <a:solidFill>
                  <a:srgbClr val="00B0F0"/>
                </a:solidFill>
              </a:rPr>
              <a:t> </a:t>
            </a:r>
            <a:r>
              <a:rPr lang="es-ES_tradnl" dirty="0"/>
              <a:t>(total ~ </a:t>
            </a:r>
            <a:r>
              <a:rPr lang="es-ES_tradnl" dirty="0" err="1"/>
              <a:t>state</a:t>
            </a:r>
            <a:r>
              <a:rPr lang="es-ES_tradnl" dirty="0"/>
              <a:t>, data = </a:t>
            </a:r>
            <a:r>
              <a:rPr lang="es-ES_tradnl" dirty="0" err="1"/>
              <a:t>murders</a:t>
            </a:r>
            <a:r>
              <a:rPr lang="es-ES_tradnl" dirty="0"/>
              <a:t>, FUN= mean)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42E65D-5737-1F71-D0DA-A7470B5B7C4D}"/>
              </a:ext>
            </a:extLst>
          </p:cNvPr>
          <p:cNvSpPr txBox="1"/>
          <p:nvPr/>
        </p:nvSpPr>
        <p:spPr>
          <a:xfrm>
            <a:off x="85380" y="3165627"/>
            <a:ext cx="6097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&gt; </a:t>
            </a:r>
            <a:r>
              <a:rPr lang="es-ES_tradnl" dirty="0" err="1"/>
              <a:t>murders</a:t>
            </a:r>
            <a:endParaRPr lang="es-ES_tradnl" dirty="0"/>
          </a:p>
          <a:p>
            <a:r>
              <a:rPr lang="es-ES_tradnl" dirty="0"/>
              <a:t>                  </a:t>
            </a:r>
            <a:r>
              <a:rPr lang="es-ES_tradnl" dirty="0" err="1"/>
              <a:t>state</a:t>
            </a:r>
            <a:r>
              <a:rPr lang="es-ES_tradnl" dirty="0"/>
              <a:t> </a:t>
            </a:r>
            <a:r>
              <a:rPr lang="es-ES_tradnl" dirty="0" err="1"/>
              <a:t>abb</a:t>
            </a:r>
            <a:r>
              <a:rPr lang="es-ES_tradnl" dirty="0"/>
              <a:t>        </a:t>
            </a:r>
            <a:r>
              <a:rPr lang="es-ES_tradnl" dirty="0" err="1"/>
              <a:t>region</a:t>
            </a:r>
            <a:r>
              <a:rPr lang="es-ES_tradnl" dirty="0"/>
              <a:t> </a:t>
            </a:r>
            <a:r>
              <a:rPr lang="es-ES_tradnl" dirty="0" err="1"/>
              <a:t>population</a:t>
            </a:r>
            <a:r>
              <a:rPr lang="es-ES_tradnl" dirty="0"/>
              <a:t> total</a:t>
            </a:r>
          </a:p>
          <a:p>
            <a:r>
              <a:rPr lang="es-ES_tradnl" dirty="0"/>
              <a:t>1               Alabama  AL         South    4779736   135</a:t>
            </a:r>
          </a:p>
          <a:p>
            <a:r>
              <a:rPr lang="es-ES_tradnl" dirty="0"/>
              <a:t>2                Alaska  AK          West     710231    19</a:t>
            </a:r>
          </a:p>
          <a:p>
            <a:r>
              <a:rPr lang="es-ES_tradnl" dirty="0"/>
              <a:t>3               Arizona  AZ          West    6392017   232</a:t>
            </a:r>
          </a:p>
          <a:p>
            <a:r>
              <a:rPr lang="es-ES_tradnl" dirty="0"/>
              <a:t>4              Arkansas  AR         South    2915918    93</a:t>
            </a:r>
          </a:p>
          <a:p>
            <a:r>
              <a:rPr lang="es-ES_tradnl" dirty="0"/>
              <a:t>5            California  CA          West   37253956  1257</a:t>
            </a:r>
          </a:p>
          <a:p>
            <a:r>
              <a:rPr lang="es-ES_tradnl" dirty="0"/>
              <a:t>6              Colorado  CO          West    5029196    65</a:t>
            </a:r>
          </a:p>
          <a:p>
            <a:r>
              <a:rPr lang="es-ES_tradnl" dirty="0"/>
              <a:t>7           Connecticut  CT     </a:t>
            </a:r>
            <a:r>
              <a:rPr lang="es-ES_tradnl" dirty="0" err="1"/>
              <a:t>Northeast</a:t>
            </a:r>
            <a:r>
              <a:rPr lang="es-ES_tradnl" dirty="0"/>
              <a:t>    3574097    97</a:t>
            </a:r>
          </a:p>
          <a:p>
            <a:r>
              <a:rPr lang="es-ES_tradnl" dirty="0"/>
              <a:t>8              Delaware  DE         South     897934    38</a:t>
            </a:r>
          </a:p>
        </p:txBody>
      </p:sp>
    </p:spTree>
    <p:extLst>
      <p:ext uri="{BB962C8B-B14F-4D97-AF65-F5344CB8AC3E}">
        <p14:creationId xmlns:p14="http://schemas.microsoft.com/office/powerpoint/2010/main" val="409733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F77AC-7516-81C9-1BFA-38320057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29" y="360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Ejercicio: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C00000"/>
                </a:solidFill>
              </a:rPr>
              <a:t>De los datos de la clase pasada (U3_2), obtén estadísticos descriptivos</a:t>
            </a:r>
          </a:p>
          <a:p>
            <a:pPr marL="0" indent="0">
              <a:buNone/>
            </a:pP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C00000"/>
                </a:solidFill>
              </a:rPr>
              <a:t>**agregar </a:t>
            </a:r>
            <a:r>
              <a:rPr lang="es-ES_tradnl" dirty="0" err="1">
                <a:solidFill>
                  <a:srgbClr val="C00000"/>
                </a:solidFill>
              </a:rPr>
              <a:t>summary</a:t>
            </a:r>
            <a:r>
              <a:rPr lang="es-ES_tradnl" dirty="0">
                <a:solidFill>
                  <a:srgbClr val="C00000"/>
                </a:solidFill>
              </a:rPr>
              <a:t> de tabla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C00000"/>
                </a:solidFill>
              </a:rPr>
              <a:t>**agregar grafica de cuartiles</a:t>
            </a:r>
          </a:p>
        </p:txBody>
      </p:sp>
    </p:spTree>
    <p:extLst>
      <p:ext uri="{BB962C8B-B14F-4D97-AF65-F5344CB8AC3E}">
        <p14:creationId xmlns:p14="http://schemas.microsoft.com/office/powerpoint/2010/main" val="330753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34D77-AFE5-DF61-E035-99E4483A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4836406" cy="539827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3600" b="1" dirty="0"/>
              <a:t>Estadística inferencial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992EFB-81F6-898B-F24D-7F636880A3DE}"/>
              </a:ext>
            </a:extLst>
          </p:cNvPr>
          <p:cNvSpPr txBox="1"/>
          <p:nvPr/>
        </p:nvSpPr>
        <p:spPr>
          <a:xfrm>
            <a:off x="295357" y="966943"/>
            <a:ext cx="4056306" cy="50167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La inferencia estadística es un conjunto de métodos y técnicas que permiten deducir características de una población utilizando datos de una muestra aleatoria. </a:t>
            </a:r>
            <a:endParaRPr lang="es-ES_tradnl" sz="3200" dirty="0"/>
          </a:p>
        </p:txBody>
      </p:sp>
      <p:pic>
        <p:nvPicPr>
          <p:cNvPr id="4098" name="Picture 2" descr="Principales usos de la estadística inferencial">
            <a:extLst>
              <a:ext uri="{FF2B5EF4-FFF2-40B4-BE49-F238E27FC236}">
                <a16:creationId xmlns:a16="http://schemas.microsoft.com/office/drawing/2014/main" id="{5C155A0B-936F-297A-78D0-2D9C06DF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0"/>
            <a:ext cx="7526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5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FA9BA-1A02-55E2-7581-79047F8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8AE0AC-0AEC-0781-DAF6-6E1A76C13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5" t="17010" r="22577" b="5304"/>
          <a:stretch/>
        </p:blipFill>
        <p:spPr bwMode="auto">
          <a:xfrm>
            <a:off x="1603715" y="0"/>
            <a:ext cx="8876715" cy="6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5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559E-39A5-44F8-D03B-621999C0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5E21887-ED26-8A2B-A838-6D8AA3DC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69" y="2416"/>
            <a:ext cx="11630262" cy="6855584"/>
          </a:xfrm>
        </p:spPr>
      </p:pic>
    </p:spTree>
    <p:extLst>
      <p:ext uri="{BB962C8B-B14F-4D97-AF65-F5344CB8AC3E}">
        <p14:creationId xmlns:p14="http://schemas.microsoft.com/office/powerpoint/2010/main" val="43723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8E9F5-D9CC-E6C1-15F4-39811CDD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Prueba T </a:t>
            </a:r>
            <a:r>
              <a:rPr lang="es-ES_tradnl" dirty="0" err="1"/>
              <a:t>student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Comparación de dos medias (paramétrico)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i="1" dirty="0">
                <a:solidFill>
                  <a:srgbClr val="686868"/>
                </a:solidFill>
                <a:latin typeface="Helvetica" pitchFamily="2" charset="0"/>
              </a:rPr>
              <a:t>&gt;</a:t>
            </a:r>
            <a:r>
              <a:rPr lang="es-ES_tradnl" i="1" dirty="0" err="1">
                <a:solidFill>
                  <a:srgbClr val="0080FF"/>
                </a:solidFill>
                <a:latin typeface="Helvetica" pitchFamily="2" charset="0"/>
              </a:rPr>
              <a:t>t.test</a:t>
            </a:r>
            <a:endParaRPr lang="es-ES_tradnl" i="1" dirty="0">
              <a:solidFill>
                <a:srgbClr val="0080FF"/>
              </a:solidFill>
              <a:latin typeface="Helvetica" pitchFamily="2" charset="0"/>
            </a:endParaRPr>
          </a:p>
          <a:p>
            <a:pPr>
              <a:buFont typeface="Wingdings" pitchFamily="2" charset="2"/>
              <a:buChar char="Ø"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3ECA68-1A07-E3F0-E489-B44C6961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3" y="1812486"/>
            <a:ext cx="11429959" cy="50543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A4E6C34-BF00-F0DF-0499-3F28D1F2DD47}"/>
              </a:ext>
            </a:extLst>
          </p:cNvPr>
          <p:cNvSpPr txBox="1"/>
          <p:nvPr/>
        </p:nvSpPr>
        <p:spPr>
          <a:xfrm>
            <a:off x="10374217" y="0"/>
            <a:ext cx="18177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paramétrico</a:t>
            </a:r>
          </a:p>
        </p:txBody>
      </p:sp>
    </p:spTree>
    <p:extLst>
      <p:ext uri="{BB962C8B-B14F-4D97-AF65-F5344CB8AC3E}">
        <p14:creationId xmlns:p14="http://schemas.microsoft.com/office/powerpoint/2010/main" val="131536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é es R Software - Máxima Formación">
            <a:extLst>
              <a:ext uri="{FF2B5EF4-FFF2-40B4-BE49-F238E27FC236}">
                <a16:creationId xmlns:a16="http://schemas.microsoft.com/office/drawing/2014/main" id="{7F7FF227-6051-6603-730F-09E7F417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1709"/>
            <a:ext cx="106680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1D751-0136-166C-24CA-AD5EEED2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30" y="459534"/>
            <a:ext cx="10515600" cy="785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¿Porque usar R para análisis estadísticos?</a:t>
            </a:r>
          </a:p>
          <a:p>
            <a:pPr marL="0" indent="0">
              <a:buNone/>
            </a:pPr>
            <a:endParaRPr lang="es-ES_tradnl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E60939-8CB6-1375-7B54-D9020286EAF5}"/>
              </a:ext>
            </a:extLst>
          </p:cNvPr>
          <p:cNvSpPr txBox="1"/>
          <p:nvPr/>
        </p:nvSpPr>
        <p:spPr>
          <a:xfrm>
            <a:off x="1608463" y="2765234"/>
            <a:ext cx="4406747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Posee un amplio catálogo de pruebas estadísticas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75AEAB-227B-70F1-CC0B-75F3B4FDFDDD}"/>
              </a:ext>
            </a:extLst>
          </p:cNvPr>
          <p:cNvSpPr txBox="1"/>
          <p:nvPr/>
        </p:nvSpPr>
        <p:spPr>
          <a:xfrm>
            <a:off x="6770783" y="2765234"/>
            <a:ext cx="440674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Manipulación completa de parámetros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82A6B-24B2-33A4-9916-61C463BDFFFD}"/>
              </a:ext>
            </a:extLst>
          </p:cNvPr>
          <p:cNvSpPr txBox="1"/>
          <p:nvPr/>
        </p:nvSpPr>
        <p:spPr>
          <a:xfrm>
            <a:off x="4003713" y="4931893"/>
            <a:ext cx="4406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Resultados claros y concisos</a:t>
            </a:r>
          </a:p>
        </p:txBody>
      </p:sp>
    </p:spTree>
    <p:extLst>
      <p:ext uri="{BB962C8B-B14F-4D97-AF65-F5344CB8AC3E}">
        <p14:creationId xmlns:p14="http://schemas.microsoft.com/office/powerpoint/2010/main" val="316984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1C4FA-3D96-4B13-9120-8611EFD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05DC114F-7C47-6640-2F53-EE0B735F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76930" cy="40159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A5D48-55E0-78ED-3E8A-3A431C13832E}"/>
              </a:ext>
            </a:extLst>
          </p:cNvPr>
          <p:cNvSpPr txBox="1"/>
          <p:nvPr/>
        </p:nvSpPr>
        <p:spPr>
          <a:xfrm>
            <a:off x="289561" y="4254449"/>
            <a:ext cx="106691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Por defecto, la función </a:t>
            </a:r>
            <a:r>
              <a:rPr lang="es-MX" sz="3200" dirty="0"/>
              <a:t>t.test()</a:t>
            </a:r>
            <a:r>
              <a:rPr lang="es-MX" sz="32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 supone que la varianza de dos grupos es desigual (var.equal=FALSE). Por tanto, no tenemos que hacer ningún cambio.</a:t>
            </a:r>
            <a:endParaRPr lang="es-ES_tradnl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7ECDB0-AD3E-C888-2818-181EDDEF56F2}"/>
              </a:ext>
            </a:extLst>
          </p:cNvPr>
          <p:cNvSpPr txBox="1"/>
          <p:nvPr/>
        </p:nvSpPr>
        <p:spPr>
          <a:xfrm>
            <a:off x="289561" y="5824109"/>
            <a:ext cx="123713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0" i="0" dirty="0">
                <a:solidFill>
                  <a:srgbClr val="05192D"/>
                </a:solidFill>
                <a:effectLst/>
                <a:highlight>
                  <a:srgbClr val="F7F3EB"/>
                </a:highlight>
                <a:latin typeface="JetBrainsMonoNL"/>
              </a:rPr>
              <a:t>en el caso de tener datos pareados utilizamos el siguiente argumento: paired = TRUE, 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46439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A3948-8001-8ABF-2C15-E0C85745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47EEA3F6-D251-E9A2-BCA7-C2A2190E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5"/>
          <a:stretch/>
        </p:blipFill>
        <p:spPr>
          <a:xfrm>
            <a:off x="0" y="-28135"/>
            <a:ext cx="12176930" cy="3100898"/>
          </a:xfrm>
          <a:prstGeom prst="rect">
            <a:avLst/>
          </a:prstGeom>
        </p:spPr>
      </p:pic>
      <p:sp>
        <p:nvSpPr>
          <p:cNvPr id="5" name="Marco 4">
            <a:extLst>
              <a:ext uri="{FF2B5EF4-FFF2-40B4-BE49-F238E27FC236}">
                <a16:creationId xmlns:a16="http://schemas.microsoft.com/office/drawing/2014/main" id="{78E1FC0F-EAB8-E1BF-6A4E-67DDC0F97E10}"/>
              </a:ext>
            </a:extLst>
          </p:cNvPr>
          <p:cNvSpPr/>
          <p:nvPr/>
        </p:nvSpPr>
        <p:spPr>
          <a:xfrm>
            <a:off x="351692" y="1083213"/>
            <a:ext cx="1309638" cy="337624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E2E70C76-B7EF-9137-203A-DC61F4E26035}"/>
              </a:ext>
            </a:extLst>
          </p:cNvPr>
          <p:cNvSpPr/>
          <p:nvPr/>
        </p:nvSpPr>
        <p:spPr>
          <a:xfrm>
            <a:off x="1661330" y="1083397"/>
            <a:ext cx="1309638" cy="337624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FCF1168-BCCD-69EF-D84B-165B14D546A3}"/>
              </a:ext>
            </a:extLst>
          </p:cNvPr>
          <p:cNvSpPr/>
          <p:nvPr/>
        </p:nvSpPr>
        <p:spPr>
          <a:xfrm>
            <a:off x="2970967" y="1083213"/>
            <a:ext cx="1924589" cy="337624"/>
          </a:xfrm>
          <a:prstGeom prst="fram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69D9DA-85BE-8B65-E396-CA3B23CEE2B0}"/>
              </a:ext>
            </a:extLst>
          </p:cNvPr>
          <p:cNvSpPr txBox="1"/>
          <p:nvPr/>
        </p:nvSpPr>
        <p:spPr>
          <a:xfrm>
            <a:off x="239148" y="3072763"/>
            <a:ext cx="1154371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dirty="0"/>
              <a:t>Un valor t negativo: -2.58 (media muestral del grupo 1 es menor significativamente)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E7DFE6-1B9F-B220-3C8E-4B7713EBF2A0}"/>
              </a:ext>
            </a:extLst>
          </p:cNvPr>
          <p:cNvSpPr txBox="1"/>
          <p:nvPr/>
        </p:nvSpPr>
        <p:spPr>
          <a:xfrm>
            <a:off x="838200" y="3722446"/>
            <a:ext cx="1094466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dirty="0"/>
              <a:t>El valor </a:t>
            </a:r>
            <a:r>
              <a:rPr lang="es-ES_tradnl" sz="2400" dirty="0" err="1"/>
              <a:t>df</a:t>
            </a:r>
            <a:r>
              <a:rPr lang="es-ES_tradnl" sz="2400" dirty="0"/>
              <a:t>: el grado de libertad asociado al valor de la prueba t.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F17F45-8DDB-9737-0E8F-2AD432EED116}"/>
              </a:ext>
            </a:extLst>
          </p:cNvPr>
          <p:cNvSpPr txBox="1"/>
          <p:nvPr/>
        </p:nvSpPr>
        <p:spPr>
          <a:xfrm>
            <a:off x="1232264" y="4454838"/>
            <a:ext cx="1094466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dirty="0"/>
              <a:t>El p-</a:t>
            </a:r>
            <a:r>
              <a:rPr lang="es-ES_tradnl" sz="2400" dirty="0" err="1"/>
              <a:t>value</a:t>
            </a:r>
            <a:r>
              <a:rPr lang="es-ES_tradnl" sz="2400" dirty="0"/>
              <a:t>: </a:t>
            </a:r>
            <a:r>
              <a:rPr lang="es-MX" sz="2400" b="0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indica la significación estadística del resultado. El valor p es0.011, que es inferior a alfa (0,05).</a:t>
            </a:r>
            <a:endParaRPr lang="es-ES_tradnl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8CDA31-D15F-5FAA-F81B-E282C06D9B4E}"/>
              </a:ext>
            </a:extLst>
          </p:cNvPr>
          <p:cNvSpPr txBox="1"/>
          <p:nvPr/>
        </p:nvSpPr>
        <p:spPr>
          <a:xfrm>
            <a:off x="351692" y="6298578"/>
            <a:ext cx="82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/>
              <a:t>https://</a:t>
            </a:r>
            <a:r>
              <a:rPr lang="es-ES_tradnl" sz="2000" b="1" dirty="0" err="1"/>
              <a:t>www.datacamp.com</a:t>
            </a:r>
            <a:r>
              <a:rPr lang="es-ES_tradnl" sz="2000" b="1" dirty="0"/>
              <a:t>/es/tutorial/t-</a:t>
            </a:r>
            <a:r>
              <a:rPr lang="es-ES_tradnl" sz="2000" b="1" dirty="0" err="1"/>
              <a:t>tests</a:t>
            </a:r>
            <a:r>
              <a:rPr lang="es-ES_tradnl" sz="2000" b="1" dirty="0"/>
              <a:t>-r-tutorial</a:t>
            </a:r>
          </a:p>
        </p:txBody>
      </p:sp>
    </p:spTree>
    <p:extLst>
      <p:ext uri="{BB962C8B-B14F-4D97-AF65-F5344CB8AC3E}">
        <p14:creationId xmlns:p14="http://schemas.microsoft.com/office/powerpoint/2010/main" val="122376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00352-D204-4BCE-619B-DB175C41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4" y="159065"/>
            <a:ext cx="8370278" cy="202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Prueba de Mann-Whitney: es el equivalente para la prueba T para dos muestras independientes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Ejemplo: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611ED3-461C-4B74-4A7E-623D639DBA28}"/>
              </a:ext>
            </a:extLst>
          </p:cNvPr>
          <p:cNvSpPr txBox="1"/>
          <p:nvPr/>
        </p:nvSpPr>
        <p:spPr>
          <a:xfrm>
            <a:off x="9214338" y="0"/>
            <a:ext cx="297766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3200" dirty="0"/>
              <a:t>No paramétrico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660A4E-7990-7A9E-7EBA-58DF8262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" y="1946244"/>
            <a:ext cx="12126443" cy="49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06355D-480F-F189-F5AD-AA3837CA0C7A}"/>
              </a:ext>
            </a:extLst>
          </p:cNvPr>
          <p:cNvSpPr txBox="1"/>
          <p:nvPr/>
        </p:nvSpPr>
        <p:spPr>
          <a:xfrm>
            <a:off x="625032" y="379904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2000" dirty="0"/>
              <a:t>ANOVA</a:t>
            </a:r>
          </a:p>
          <a:p>
            <a:pPr marL="0" indent="0">
              <a:buNone/>
            </a:pPr>
            <a:r>
              <a:rPr lang="es-MX" sz="2000" i="1" dirty="0">
                <a:solidFill>
                  <a:srgbClr val="686868"/>
                </a:solidFill>
                <a:effectLst/>
                <a:latin typeface="Helvetica" pitchFamily="2" charset="0"/>
              </a:rPr>
              <a:t>&gt; </a:t>
            </a:r>
            <a:r>
              <a:rPr lang="es-MX" sz="2000" i="1" dirty="0">
                <a:solidFill>
                  <a:srgbClr val="0080FF"/>
                </a:solidFill>
                <a:effectLst/>
                <a:latin typeface="Helvetica" pitchFamily="2" charset="0"/>
              </a:rPr>
              <a:t>aov</a:t>
            </a:r>
            <a:endParaRPr lang="es-MX" sz="2000" dirty="0">
              <a:solidFill>
                <a:srgbClr val="0080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68473A-896F-A811-09DF-8A8CCD82149A}"/>
              </a:ext>
            </a:extLst>
          </p:cNvPr>
          <p:cNvSpPr txBox="1"/>
          <p:nvPr/>
        </p:nvSpPr>
        <p:spPr>
          <a:xfrm>
            <a:off x="3048918" y="324708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 err="1"/>
              <a:t>aov.demo</a:t>
            </a:r>
            <a:r>
              <a:rPr lang="es-ES_tradnl" dirty="0"/>
              <a:t>&lt;-</a:t>
            </a:r>
            <a:r>
              <a:rPr lang="es-ES_tradnl" dirty="0" err="1"/>
              <a:t>aov</a:t>
            </a:r>
            <a:r>
              <a:rPr lang="es-ES_tradnl" dirty="0"/>
              <a:t>(</a:t>
            </a:r>
            <a:r>
              <a:rPr lang="es-ES_tradnl" dirty="0" err="1"/>
              <a:t>weight~Diet</a:t>
            </a:r>
            <a:r>
              <a:rPr lang="es-ES_tradnl" dirty="0"/>
              <a:t>*</a:t>
            </a:r>
            <a:r>
              <a:rPr lang="es-ES_tradnl" dirty="0" err="1"/>
              <a:t>Time,ChickW</a:t>
            </a:r>
            <a:r>
              <a:rPr lang="es-ES_tradnl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2871950-0561-C782-8037-48F74B41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0" y="733846"/>
            <a:ext cx="9423366" cy="61271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6E1AE4E-CAEB-F96F-8A1F-AC3F851B2024}"/>
              </a:ext>
            </a:extLst>
          </p:cNvPr>
          <p:cNvSpPr txBox="1"/>
          <p:nvPr/>
        </p:nvSpPr>
        <p:spPr>
          <a:xfrm>
            <a:off x="10374217" y="0"/>
            <a:ext cx="18177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paramétrico</a:t>
            </a:r>
          </a:p>
        </p:txBody>
      </p:sp>
    </p:spTree>
    <p:extLst>
      <p:ext uri="{BB962C8B-B14F-4D97-AF65-F5344CB8AC3E}">
        <p14:creationId xmlns:p14="http://schemas.microsoft.com/office/powerpoint/2010/main" val="3918302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033F-BA6A-9075-C1B5-EFB4346D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24C9CFD-7EAD-BBF0-5294-CFAC2F07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79208" cy="293188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D30A71-1F3D-AC52-02D6-BBA3ABEB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82279"/>
            <a:ext cx="12192000" cy="10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85163-3886-F03B-192A-0C023D24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" y="-291881"/>
            <a:ext cx="10515600" cy="1325563"/>
          </a:xfrm>
        </p:spPr>
        <p:txBody>
          <a:bodyPr/>
          <a:lstStyle/>
          <a:p>
            <a:r>
              <a:rPr lang="es-ES_tradnl" dirty="0"/>
              <a:t>Test de Friedman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CEF4D1-80CA-2EF0-7669-A94C22DD7263}"/>
              </a:ext>
            </a:extLst>
          </p:cNvPr>
          <p:cNvSpPr txBox="1"/>
          <p:nvPr/>
        </p:nvSpPr>
        <p:spPr>
          <a:xfrm>
            <a:off x="10374217" y="0"/>
            <a:ext cx="18177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No paramétrico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D6A751-CE0D-10E2-3682-7902CF6799D5}"/>
              </a:ext>
            </a:extLst>
          </p:cNvPr>
          <p:cNvSpPr txBox="1"/>
          <p:nvPr/>
        </p:nvSpPr>
        <p:spPr>
          <a:xfrm>
            <a:off x="100070" y="568345"/>
            <a:ext cx="64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de 3 o más variables= equivalente a ANOVA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55C11-E719-607E-49C2-DAA087F1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768"/>
            <a:ext cx="11171104" cy="63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2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7F04A-59B8-D78B-4734-14CFA7E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81FE04-9D63-D410-7D7F-034122AB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938"/>
            <a:ext cx="12108670" cy="306387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F0E46B-59DF-28AE-45DA-D33F4FBD1D08}"/>
              </a:ext>
            </a:extLst>
          </p:cNvPr>
          <p:cNvSpPr txBox="1"/>
          <p:nvPr/>
        </p:nvSpPr>
        <p:spPr>
          <a:xfrm>
            <a:off x="10374217" y="0"/>
            <a:ext cx="18177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No paramétrico</a:t>
            </a: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2ADBB85-E489-AAF7-4A85-7C8B7090B9C4}"/>
              </a:ext>
            </a:extLst>
          </p:cNvPr>
          <p:cNvSpPr/>
          <p:nvPr/>
        </p:nvSpPr>
        <p:spPr>
          <a:xfrm>
            <a:off x="765464" y="2743200"/>
            <a:ext cx="917864" cy="28055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36EC43-47D0-A14E-35AC-7E056FC51E74}"/>
              </a:ext>
            </a:extLst>
          </p:cNvPr>
          <p:cNvSpPr txBox="1"/>
          <p:nvPr/>
        </p:nvSpPr>
        <p:spPr>
          <a:xfrm>
            <a:off x="665017" y="3121085"/>
            <a:ext cx="487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 menos hay diferencia entre dos variables</a:t>
            </a:r>
          </a:p>
        </p:txBody>
      </p:sp>
    </p:spTree>
    <p:extLst>
      <p:ext uri="{BB962C8B-B14F-4D97-AF65-F5344CB8AC3E}">
        <p14:creationId xmlns:p14="http://schemas.microsoft.com/office/powerpoint/2010/main" val="997507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FE788-F356-47BD-E4CF-71FEDCCE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1E6AEC2-7EF6-A3A9-5857-4CF5E3E26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41" y="-1"/>
            <a:ext cx="9976807" cy="6774873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38CC14-C1A5-D256-1070-2CC63B2D0DF2}"/>
              </a:ext>
            </a:extLst>
          </p:cNvPr>
          <p:cNvSpPr txBox="1"/>
          <p:nvPr/>
        </p:nvSpPr>
        <p:spPr>
          <a:xfrm>
            <a:off x="10374217" y="0"/>
            <a:ext cx="18177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No paramétrico</a:t>
            </a:r>
          </a:p>
        </p:txBody>
      </p:sp>
    </p:spTree>
    <p:extLst>
      <p:ext uri="{BB962C8B-B14F-4D97-AF65-F5344CB8AC3E}">
        <p14:creationId xmlns:p14="http://schemas.microsoft.com/office/powerpoint/2010/main" val="379804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3D3032-EDAD-51BC-FC99-490DCA9912B1}"/>
              </a:ext>
            </a:extLst>
          </p:cNvPr>
          <p:cNvSpPr txBox="1"/>
          <p:nvPr/>
        </p:nvSpPr>
        <p:spPr>
          <a:xfrm>
            <a:off x="10374217" y="0"/>
            <a:ext cx="181778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No paramétrico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FCD982-E77E-8A6F-4747-0102F017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5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Prueba de Chi cuadrada (Pearson)</a:t>
            </a:r>
          </a:p>
          <a:p>
            <a:pPr marL="0" indent="0">
              <a:buNone/>
            </a:pPr>
            <a:r>
              <a:rPr lang="es-ES_tradnl" dirty="0"/>
              <a:t>Ejemplo: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74F235-F357-FEFE-F9DE-73E9B3483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9" t="15540" r="21747" b="15510"/>
          <a:stretch/>
        </p:blipFill>
        <p:spPr>
          <a:xfrm>
            <a:off x="0" y="947451"/>
            <a:ext cx="8361802" cy="57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1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1233-C139-AED7-63BF-243C594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3F8E55-6407-6F8C-5E57-FC538E0CC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341" y="0"/>
            <a:ext cx="9949609" cy="6882950"/>
          </a:xfrm>
        </p:spPr>
      </p:pic>
      <p:sp>
        <p:nvSpPr>
          <p:cNvPr id="6" name="Marco 5">
            <a:extLst>
              <a:ext uri="{FF2B5EF4-FFF2-40B4-BE49-F238E27FC236}">
                <a16:creationId xmlns:a16="http://schemas.microsoft.com/office/drawing/2014/main" id="{70B359E6-0E5F-83D5-33A9-A9092004307E}"/>
              </a:ext>
            </a:extLst>
          </p:cNvPr>
          <p:cNvSpPr/>
          <p:nvPr/>
        </p:nvSpPr>
        <p:spPr>
          <a:xfrm>
            <a:off x="4164037" y="6330462"/>
            <a:ext cx="2250831" cy="40796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DA2ABB-CD5C-3F30-5B21-B60B24DDAAEC}"/>
              </a:ext>
            </a:extLst>
          </p:cNvPr>
          <p:cNvSpPr txBox="1"/>
          <p:nvPr/>
        </p:nvSpPr>
        <p:spPr>
          <a:xfrm>
            <a:off x="6973677" y="903383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rbind</a:t>
            </a:r>
            <a:r>
              <a:rPr lang="es-ES_tradnl" dirty="0"/>
              <a:t>= une vectores en tabla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F21E865-1297-A4CC-074C-AF6B9AA58A59}"/>
              </a:ext>
            </a:extLst>
          </p:cNvPr>
          <p:cNvCxnSpPr/>
          <p:nvPr/>
        </p:nvCxnSpPr>
        <p:spPr>
          <a:xfrm>
            <a:off x="6466901" y="6534443"/>
            <a:ext cx="9584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48EBC3-2D2A-0EEA-1AB8-33CA0880FE06}"/>
              </a:ext>
            </a:extLst>
          </p:cNvPr>
          <p:cNvSpPr txBox="1"/>
          <p:nvPr/>
        </p:nvSpPr>
        <p:spPr>
          <a:xfrm>
            <a:off x="7425368" y="6330462"/>
            <a:ext cx="148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Menor a 0.05</a:t>
            </a:r>
          </a:p>
        </p:txBody>
      </p:sp>
    </p:spTree>
    <p:extLst>
      <p:ext uri="{BB962C8B-B14F-4D97-AF65-F5344CB8AC3E}">
        <p14:creationId xmlns:p14="http://schemas.microsoft.com/office/powerpoint/2010/main" val="31021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ibujos animados del hombre aterrorizado o del hombre de negocios  sacudiéndose en el estrés Vector de Stock de ©ursus@zdeneksasek.com  246638754">
            <a:extLst>
              <a:ext uri="{FF2B5EF4-FFF2-40B4-BE49-F238E27FC236}">
                <a16:creationId xmlns:a16="http://schemas.microsoft.com/office/drawing/2014/main" id="{3B0261DA-B9EE-1B5F-7EC6-D0471473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0525"/>
            <a:ext cx="3490913" cy="4518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cuperación De Datos De Palabras Encima Del Montón De Concepto De Papel  Triturado Cruzado Fotos, retratos, imágenes y fotografía de archivo libres  de derecho. Image 189405963">
            <a:extLst>
              <a:ext uri="{FF2B5EF4-FFF2-40B4-BE49-F238E27FC236}">
                <a16:creationId xmlns:a16="http://schemas.microsoft.com/office/drawing/2014/main" id="{9D0C12C3-F4DC-DB50-D805-7AE5D603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390525"/>
            <a:ext cx="6800850" cy="4518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4865A8-DEA7-856F-3E51-330577023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s-ES_tradnl" sz="4000">
                <a:solidFill>
                  <a:srgbClr val="FFFFFF"/>
                </a:solidFill>
              </a:rPr>
              <a:t>Limpieza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52F711-CC40-E280-CECF-3AF833296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6" y="5282344"/>
            <a:ext cx="4076698" cy="157565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rgbClr val="FFFFFF"/>
                </a:solidFill>
              </a:rPr>
              <a:t>Importar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rgbClr val="FFFFFF"/>
                </a:solidFill>
              </a:rPr>
              <a:t>Explorar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rgbClr val="FFFFFF"/>
                </a:solidFill>
              </a:rPr>
              <a:t>Necesidad de unir bases; filtrar o seleccionar datos</a:t>
            </a:r>
          </a:p>
        </p:txBody>
      </p:sp>
    </p:spTree>
    <p:extLst>
      <p:ext uri="{BB962C8B-B14F-4D97-AF65-F5344CB8AC3E}">
        <p14:creationId xmlns:p14="http://schemas.microsoft.com/office/powerpoint/2010/main" val="118673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E5CC0D7-4BB0-3DCA-C955-77E60F4D84DB}"/>
              </a:ext>
            </a:extLst>
          </p:cNvPr>
          <p:cNvSpPr txBox="1"/>
          <p:nvPr/>
        </p:nvSpPr>
        <p:spPr>
          <a:xfrm>
            <a:off x="953086" y="208023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bookdown.org</a:t>
            </a:r>
            <a:r>
              <a:rPr lang="es-ES_tradnl" dirty="0"/>
              <a:t>/</a:t>
            </a:r>
            <a:r>
              <a:rPr lang="es-ES_tradnl" dirty="0" err="1"/>
              <a:t>matiasandina</a:t>
            </a:r>
            <a:r>
              <a:rPr lang="es-ES_tradnl" dirty="0"/>
              <a:t>/R-</a:t>
            </a:r>
            <a:r>
              <a:rPr lang="es-ES_tradnl" dirty="0" err="1"/>
              <a:t>intro</a:t>
            </a:r>
            <a:r>
              <a:rPr lang="es-ES_tradnl" dirty="0"/>
              <a:t>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11CCAD-B04C-41D7-8A30-508FB47021E9}"/>
              </a:ext>
            </a:extLst>
          </p:cNvPr>
          <p:cNvSpPr txBox="1"/>
          <p:nvPr/>
        </p:nvSpPr>
        <p:spPr>
          <a:xfrm>
            <a:off x="953086" y="257260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rpubs.com</a:t>
            </a:r>
            <a:r>
              <a:rPr lang="es-ES_tradnl" dirty="0"/>
              <a:t>/</a:t>
            </a:r>
            <a:r>
              <a:rPr lang="es-ES_tradnl" dirty="0" err="1"/>
              <a:t>RubenOrtiz</a:t>
            </a:r>
            <a:r>
              <a:rPr lang="es-ES_tradnl" dirty="0"/>
              <a:t>/192363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88B8D2-29EF-D8EF-6548-6F43A76AD164}"/>
              </a:ext>
            </a:extLst>
          </p:cNvPr>
          <p:cNvSpPr txBox="1"/>
          <p:nvPr/>
        </p:nvSpPr>
        <p:spPr>
          <a:xfrm>
            <a:off x="953086" y="324433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rpubs.com</a:t>
            </a:r>
            <a:r>
              <a:rPr lang="es-ES_tradnl" dirty="0"/>
              <a:t>/</a:t>
            </a:r>
            <a:r>
              <a:rPr lang="es-ES_tradnl" dirty="0" err="1"/>
              <a:t>Joaquin_AR</a:t>
            </a:r>
            <a:r>
              <a:rPr lang="es-ES_tradnl" dirty="0"/>
              <a:t>/218466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C34248-3296-CED4-9554-E5B18B2CBA8D}"/>
              </a:ext>
            </a:extLst>
          </p:cNvPr>
          <p:cNvSpPr txBox="1"/>
          <p:nvPr/>
        </p:nvSpPr>
        <p:spPr>
          <a:xfrm>
            <a:off x="953086" y="396703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www.rpubs.com</a:t>
            </a:r>
            <a:r>
              <a:rPr lang="es-ES_tradnl" dirty="0"/>
              <a:t>/aafernandez1976/</a:t>
            </a:r>
            <a:r>
              <a:rPr lang="es-ES_tradnl" dirty="0" err="1"/>
              <a:t>ttest</a:t>
            </a:r>
            <a:endParaRPr lang="es-ES_tradn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9390DE-6C8E-0E1E-DC69-F0E7BD4C0563}"/>
              </a:ext>
            </a:extLst>
          </p:cNvPr>
          <p:cNvSpPr txBox="1"/>
          <p:nvPr/>
        </p:nvSpPr>
        <p:spPr>
          <a:xfrm>
            <a:off x="953086" y="478302"/>
            <a:ext cx="894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/>
              <a:t>Datos de interés:</a:t>
            </a:r>
          </a:p>
        </p:txBody>
      </p:sp>
    </p:spTree>
    <p:extLst>
      <p:ext uri="{BB962C8B-B14F-4D97-AF65-F5344CB8AC3E}">
        <p14:creationId xmlns:p14="http://schemas.microsoft.com/office/powerpoint/2010/main" val="303281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926B-9A31-3D92-DAEF-E170D49C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32" y="1253895"/>
            <a:ext cx="4765949" cy="335347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ES_tradnl" sz="3200" dirty="0">
                <a:solidFill>
                  <a:schemeClr val="tx2"/>
                </a:solidFill>
              </a:rPr>
              <a:t>La limpieza de datos:</a:t>
            </a:r>
          </a:p>
          <a:p>
            <a:r>
              <a:rPr lang="es-ES_tradnl" sz="3200" dirty="0">
                <a:solidFill>
                  <a:schemeClr val="tx2"/>
                </a:solidFill>
              </a:rPr>
              <a:t>Proceso muy tardado, pero sumamente importante</a:t>
            </a:r>
          </a:p>
          <a:p>
            <a:endParaRPr lang="es-ES_tradnl" sz="3200" dirty="0">
              <a:solidFill>
                <a:schemeClr val="tx2"/>
              </a:solidFill>
            </a:endParaRPr>
          </a:p>
          <a:p>
            <a:r>
              <a:rPr lang="es-ES_tradnl" sz="3200" dirty="0">
                <a:solidFill>
                  <a:schemeClr val="tx2"/>
                </a:solidFill>
              </a:rPr>
              <a:t>Facilita las tareas de análisis de estos</a:t>
            </a: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 descr="Dominando Las Técnicas De Limpieza De Datos Para Obtener Resultados  Precisos Y Confiables 2024 | DatosMaestros™">
            <a:extLst>
              <a:ext uri="{FF2B5EF4-FFF2-40B4-BE49-F238E27FC236}">
                <a16:creationId xmlns:a16="http://schemas.microsoft.com/office/drawing/2014/main" id="{A88C4856-EFC4-4173-8147-12412C63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16" y="2054671"/>
            <a:ext cx="4125970" cy="33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13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15908-6968-7027-85B6-A21772D8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/>
              <a:t>Consideraciones……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Hay que ser ordenados desde el primer momento</a:t>
            </a:r>
          </a:p>
        </p:txBody>
      </p:sp>
      <p:pic>
        <p:nvPicPr>
          <p:cNvPr id="5122" name="Picture 2" descr="Tecnicas de Limpieza y Calidad de Datos">
            <a:extLst>
              <a:ext uri="{FF2B5EF4-FFF2-40B4-BE49-F238E27FC236}">
                <a16:creationId xmlns:a16="http://schemas.microsoft.com/office/drawing/2014/main" id="{0D7F8B49-63F1-8E0B-9272-511D27C4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75" y="1617618"/>
            <a:ext cx="9357825" cy="52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7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FA41E-7671-30CD-FA3F-98FCA4D7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46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/>
              <a:t>Nombres sin espacios, y jamás inicio con numero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Nombres cortos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No símbolos prohibidos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Valores faltantes con 0 o NA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Buena estructuración al llenar un </a:t>
            </a:r>
            <a:r>
              <a:rPr lang="es-ES_tradnl" dirty="0" err="1"/>
              <a:t>dataframe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Picture 2" descr="Datacleaning Limpieza de datos: definición, importancia">
            <a:extLst>
              <a:ext uri="{FF2B5EF4-FFF2-40B4-BE49-F238E27FC236}">
                <a16:creationId xmlns:a16="http://schemas.microsoft.com/office/drawing/2014/main" id="{17A4505E-BC4B-2CA7-8592-B2C988CE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3135" y="3429000"/>
            <a:ext cx="6268865" cy="343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0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5735F9-B8FD-553A-A967-A5ADC4344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21464"/>
              </p:ext>
            </p:extLst>
          </p:nvPr>
        </p:nvGraphicFramePr>
        <p:xfrm>
          <a:off x="238483" y="2217385"/>
          <a:ext cx="5342877" cy="4351337"/>
        </p:xfrm>
        <a:graphic>
          <a:graphicData uri="http://schemas.openxmlformats.org/drawingml/2006/table">
            <a:tbl>
              <a:tblPr/>
              <a:tblGrid>
                <a:gridCol w="1780959">
                  <a:extLst>
                    <a:ext uri="{9D8B030D-6E8A-4147-A177-3AD203B41FA5}">
                      <a16:colId xmlns:a16="http://schemas.microsoft.com/office/drawing/2014/main" val="1852989040"/>
                    </a:ext>
                  </a:extLst>
                </a:gridCol>
                <a:gridCol w="1780959">
                  <a:extLst>
                    <a:ext uri="{9D8B030D-6E8A-4147-A177-3AD203B41FA5}">
                      <a16:colId xmlns:a16="http://schemas.microsoft.com/office/drawing/2014/main" val="2114376356"/>
                    </a:ext>
                  </a:extLst>
                </a:gridCol>
                <a:gridCol w="1780959">
                  <a:extLst>
                    <a:ext uri="{9D8B030D-6E8A-4147-A177-3AD203B41FA5}">
                      <a16:colId xmlns:a16="http://schemas.microsoft.com/office/drawing/2014/main" val="3716064043"/>
                    </a:ext>
                  </a:extLst>
                </a:gridCol>
              </a:tblGrid>
              <a:tr h="615189">
                <a:tc>
                  <a:txBody>
                    <a:bodyPr/>
                    <a:lstStyle/>
                    <a:p>
                      <a:r>
                        <a:rPr lang="es-MX" sz="18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nombre</a:t>
                      </a:r>
                      <a:endParaRPr lang="es-MX" sz="18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tratamiento A</a:t>
                      </a:r>
                      <a:endParaRPr lang="es-MX" sz="18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tratamiento B</a:t>
                      </a:r>
                      <a:endParaRPr lang="es-MX" sz="18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43227"/>
                  </a:ext>
                </a:extLst>
              </a:tr>
              <a:tr h="1155355">
                <a:tc>
                  <a:txBody>
                    <a:bodyPr/>
                    <a:lstStyle/>
                    <a:p>
                      <a:r>
                        <a:rPr lang="es-MX" sz="1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Jose Lopez Alaman</a:t>
                      </a:r>
                      <a:endParaRPr lang="es-MX" sz="1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s-MX" sz="1800">
                        <a:effectLst/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s-MX" sz="1800">
                        <a:effectLst/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175224"/>
                  </a:ext>
                </a:extLst>
              </a:tr>
              <a:tr h="1155355">
                <a:tc>
                  <a:txBody>
                    <a:bodyPr/>
                    <a:lstStyle/>
                    <a:p>
                      <a:r>
                        <a:rPr lang="es-MX" sz="1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Miguel Sanchez Perez</a:t>
                      </a:r>
                      <a:endParaRPr lang="es-MX" sz="1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s-MX" sz="1800" dirty="0">
                        <a:effectLst/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s-MX" sz="1800">
                        <a:effectLst/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938864"/>
                  </a:ext>
                </a:extLst>
              </a:tr>
              <a:tr h="1425438">
                <a:tc>
                  <a:txBody>
                    <a:bodyPr/>
                    <a:lstStyle/>
                    <a:p>
                      <a:r>
                        <a:rPr lang="es-MX" sz="1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Lucia Carrillo Santana</a:t>
                      </a:r>
                      <a:endParaRPr lang="es-MX" sz="1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s-MX" sz="1800">
                        <a:effectLst/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s-MX" sz="1800" dirty="0">
                        <a:effectLst/>
                      </a:endParaRPr>
                    </a:p>
                  </a:txBody>
                  <a:tcPr marL="37512" marR="37512" marT="37512" marB="3751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73444"/>
                  </a:ext>
                </a:extLst>
              </a:tr>
            </a:tbl>
          </a:graphicData>
        </a:graphic>
      </p:graphicFrame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06B6AD-CA90-BB0F-377F-4966A80A674C}"/>
              </a:ext>
            </a:extLst>
          </p:cNvPr>
          <p:cNvSpPr/>
          <p:nvPr/>
        </p:nvSpPr>
        <p:spPr>
          <a:xfrm>
            <a:off x="5684085" y="4583018"/>
            <a:ext cx="823829" cy="485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C4DBD71-1BA6-0FE9-9976-0E00B08D0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83277"/>
              </p:ext>
            </p:extLst>
          </p:nvPr>
        </p:nvGraphicFramePr>
        <p:xfrm>
          <a:off x="6535260" y="3084721"/>
          <a:ext cx="5572278" cy="2335577"/>
        </p:xfrm>
        <a:graphic>
          <a:graphicData uri="http://schemas.openxmlformats.org/drawingml/2006/table">
            <a:tbl>
              <a:tblPr/>
              <a:tblGrid>
                <a:gridCol w="1477978">
                  <a:extLst>
                    <a:ext uri="{9D8B030D-6E8A-4147-A177-3AD203B41FA5}">
                      <a16:colId xmlns:a16="http://schemas.microsoft.com/office/drawing/2014/main" val="342349122"/>
                    </a:ext>
                  </a:extLst>
                </a:gridCol>
                <a:gridCol w="1477978">
                  <a:extLst>
                    <a:ext uri="{9D8B030D-6E8A-4147-A177-3AD203B41FA5}">
                      <a16:colId xmlns:a16="http://schemas.microsoft.com/office/drawing/2014/main" val="1538798792"/>
                    </a:ext>
                  </a:extLst>
                </a:gridCol>
                <a:gridCol w="1477978">
                  <a:extLst>
                    <a:ext uri="{9D8B030D-6E8A-4147-A177-3AD203B41FA5}">
                      <a16:colId xmlns:a16="http://schemas.microsoft.com/office/drawing/2014/main" val="2145394927"/>
                    </a:ext>
                  </a:extLst>
                </a:gridCol>
                <a:gridCol w="1138344">
                  <a:extLst>
                    <a:ext uri="{9D8B030D-6E8A-4147-A177-3AD203B41FA5}">
                      <a16:colId xmlns:a16="http://schemas.microsoft.com/office/drawing/2014/main" val="2146285733"/>
                    </a:ext>
                  </a:extLst>
                </a:gridCol>
              </a:tblGrid>
              <a:tr h="973167">
                <a:tc>
                  <a:txBody>
                    <a:bodyPr/>
                    <a:lstStyle/>
                    <a:p>
                      <a:br>
                        <a:rPr lang="es-MX">
                          <a:effectLst/>
                          <a:highlight>
                            <a:srgbClr val="B0B3B2"/>
                          </a:highlight>
                          <a:latin typeface="Helvetica" pitchFamily="2" charset="0"/>
                        </a:rPr>
                      </a:br>
                      <a:endParaRPr lang="es-MX">
                        <a:effectLst/>
                        <a:highlight>
                          <a:srgbClr val="B0B3B2"/>
                        </a:highlight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Jose Lopez Alaman</a:t>
                      </a:r>
                      <a:endParaRPr lang="es-MX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Miguel Sanchez Perez</a:t>
                      </a:r>
                      <a:endParaRPr lang="es-MX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Lucia Carrillo Santana</a:t>
                      </a:r>
                      <a:endParaRPr lang="es-MX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7572"/>
                  </a:ext>
                </a:extLst>
              </a:tr>
              <a:tr h="681205">
                <a:tc>
                  <a:txBody>
                    <a:bodyPr/>
                    <a:lstStyle/>
                    <a:p>
                      <a:r>
                        <a:rPr lang="es-MX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tratamiento A</a:t>
                      </a:r>
                      <a:endParaRPr lang="es-MX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s-MX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s-MX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s-MX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20747"/>
                  </a:ext>
                </a:extLst>
              </a:tr>
              <a:tr h="681205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tratamiento B</a:t>
                      </a:r>
                      <a:endParaRPr lang="es-MX" dirty="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s-MX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s-MX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853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B975426-B5D6-9374-459E-6087E06FFDB3}"/>
              </a:ext>
            </a:extLst>
          </p:cNvPr>
          <p:cNvSpPr txBox="1"/>
          <p:nvPr/>
        </p:nvSpPr>
        <p:spPr>
          <a:xfrm>
            <a:off x="7376162" y="42070"/>
            <a:ext cx="483407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600" b="1" dirty="0"/>
              <a:t>Acomodo de datos</a:t>
            </a:r>
          </a:p>
        </p:txBody>
      </p:sp>
    </p:spTree>
    <p:extLst>
      <p:ext uri="{BB962C8B-B14F-4D97-AF65-F5344CB8AC3E}">
        <p14:creationId xmlns:p14="http://schemas.microsoft.com/office/powerpoint/2010/main" val="20080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EB86E46-2596-28AE-F4CE-31DB86C9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61656"/>
              </p:ext>
            </p:extLst>
          </p:nvPr>
        </p:nvGraphicFramePr>
        <p:xfrm>
          <a:off x="1966771" y="872897"/>
          <a:ext cx="7409457" cy="5680301"/>
        </p:xfrm>
        <a:graphic>
          <a:graphicData uri="http://schemas.openxmlformats.org/drawingml/2006/table">
            <a:tbl>
              <a:tblPr/>
              <a:tblGrid>
                <a:gridCol w="2908147">
                  <a:extLst>
                    <a:ext uri="{9D8B030D-6E8A-4147-A177-3AD203B41FA5}">
                      <a16:colId xmlns:a16="http://schemas.microsoft.com/office/drawing/2014/main" val="1068249320"/>
                    </a:ext>
                  </a:extLst>
                </a:gridCol>
                <a:gridCol w="2250655">
                  <a:extLst>
                    <a:ext uri="{9D8B030D-6E8A-4147-A177-3AD203B41FA5}">
                      <a16:colId xmlns:a16="http://schemas.microsoft.com/office/drawing/2014/main" val="3612483107"/>
                    </a:ext>
                  </a:extLst>
                </a:gridCol>
                <a:gridCol w="2250655">
                  <a:extLst>
                    <a:ext uri="{9D8B030D-6E8A-4147-A177-3AD203B41FA5}">
                      <a16:colId xmlns:a16="http://schemas.microsoft.com/office/drawing/2014/main" val="1279060761"/>
                    </a:ext>
                  </a:extLst>
                </a:gridCol>
              </a:tblGrid>
              <a:tr h="589601"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nombre</a:t>
                      </a:r>
                      <a:endParaRPr lang="es-MX" sz="2400" dirty="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tratamiento</a:t>
                      </a:r>
                      <a:endParaRPr lang="es-MX" sz="24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resultado</a:t>
                      </a:r>
                      <a:endParaRPr lang="es-MX" sz="24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638241"/>
                  </a:ext>
                </a:extLst>
              </a:tr>
              <a:tr h="848450"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Jose Lopez Alaman</a:t>
                      </a:r>
                      <a:endParaRPr lang="es-MX" sz="24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5273"/>
                  </a:ext>
                </a:extLst>
              </a:tr>
              <a:tr h="848450"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Miguel Sanchez Perez</a:t>
                      </a:r>
                      <a:endParaRPr lang="es-MX" sz="24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291685"/>
                  </a:ext>
                </a:extLst>
              </a:tr>
              <a:tr h="848450"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Lucia Carrillo Santana</a:t>
                      </a:r>
                      <a:endParaRPr lang="es-MX" sz="24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23304"/>
                  </a:ext>
                </a:extLst>
              </a:tr>
              <a:tr h="848450"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Jose Lopez Alaman</a:t>
                      </a:r>
                      <a:endParaRPr lang="es-MX" sz="24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23340"/>
                  </a:ext>
                </a:extLst>
              </a:tr>
              <a:tr h="848450"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Miguel Sanchez Perez</a:t>
                      </a:r>
                      <a:endParaRPr lang="es-MX" sz="24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46903"/>
                  </a:ext>
                </a:extLst>
              </a:tr>
              <a:tr h="848450">
                <a:tc>
                  <a:txBody>
                    <a:bodyPr/>
                    <a:lstStyle/>
                    <a:p>
                      <a:r>
                        <a:rPr lang="es-MX" sz="24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Lucia Carrillo Santana</a:t>
                      </a:r>
                      <a:endParaRPr lang="es-MX" sz="24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s-MX" sz="240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s-MX" sz="2400" dirty="0">
                        <a:effectLst/>
                      </a:endParaRPr>
                    </a:p>
                  </a:txBody>
                  <a:tcPr marL="27540" marR="27540" marT="27540" marB="275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8906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BA888A7-FB04-8B03-E81F-8D7B376A2D8B}"/>
              </a:ext>
            </a:extLst>
          </p:cNvPr>
          <p:cNvSpPr txBox="1"/>
          <p:nvPr/>
        </p:nvSpPr>
        <p:spPr>
          <a:xfrm>
            <a:off x="7376162" y="9019"/>
            <a:ext cx="483407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600" b="1" dirty="0"/>
              <a:t>Acomodo de datos</a:t>
            </a:r>
          </a:p>
        </p:txBody>
      </p:sp>
    </p:spTree>
    <p:extLst>
      <p:ext uri="{BB962C8B-B14F-4D97-AF65-F5344CB8AC3E}">
        <p14:creationId xmlns:p14="http://schemas.microsoft.com/office/powerpoint/2010/main" val="201583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7A67D-5E2D-51A2-1939-5BB9ED2C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C00000"/>
                </a:solidFill>
              </a:rPr>
              <a:t>Manipulación de </a:t>
            </a:r>
            <a:r>
              <a:rPr lang="es-ES_tradnl" dirty="0" err="1">
                <a:solidFill>
                  <a:srgbClr val="C00000"/>
                </a:solidFill>
              </a:rPr>
              <a:t>dataframes</a:t>
            </a: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_tradnl" dirty="0"/>
              <a:t>Instala la siguiente paquetería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C00000"/>
                </a:solidFill>
              </a:rPr>
              <a:t>	 </a:t>
            </a:r>
            <a:r>
              <a:rPr lang="es-ES_tradnl" dirty="0"/>
              <a:t>&gt;</a:t>
            </a:r>
            <a:r>
              <a:rPr lang="es-MX" dirty="0">
                <a:solidFill>
                  <a:srgbClr val="0000FF"/>
                </a:solidFill>
                <a:effectLst/>
              </a:rPr>
              <a:t>library</a:t>
            </a:r>
            <a:r>
              <a:rPr lang="es-MX" dirty="0"/>
              <a:t>(tidyverse)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ES_tradnl" dirty="0"/>
              <a:t>&gt;</a:t>
            </a:r>
            <a:r>
              <a:rPr lang="es-MX" dirty="0">
                <a:solidFill>
                  <a:srgbClr val="0000FF"/>
                </a:solidFill>
                <a:effectLst/>
              </a:rPr>
              <a:t>library</a:t>
            </a:r>
            <a:r>
              <a:rPr lang="es-MX" dirty="0"/>
              <a:t>(magrittr)</a:t>
            </a:r>
          </a:p>
          <a:p>
            <a:pPr marL="0" indent="0">
              <a:buNone/>
            </a:pPr>
            <a:r>
              <a:rPr lang="es-MX" dirty="0"/>
              <a:t>	 &gt;install.packages(</a:t>
            </a:r>
            <a:r>
              <a:rPr lang="es-MX" dirty="0">
                <a:solidFill>
                  <a:srgbClr val="036A07"/>
                </a:solidFill>
                <a:effectLst/>
              </a:rPr>
              <a:t>"dslabs"</a:t>
            </a:r>
            <a:r>
              <a:rPr lang="es-MX" dirty="0"/>
              <a:t>) </a:t>
            </a:r>
          </a:p>
          <a:p>
            <a:pPr marL="0" indent="0">
              <a:buNone/>
            </a:pPr>
            <a:r>
              <a:rPr lang="es-MX" dirty="0">
                <a:solidFill>
                  <a:srgbClr val="0000FF"/>
                </a:solidFill>
                <a:effectLst/>
              </a:rPr>
              <a:t>	 </a:t>
            </a:r>
            <a:r>
              <a:rPr lang="es-MX" dirty="0">
                <a:effectLst/>
              </a:rPr>
              <a:t>&gt;</a:t>
            </a:r>
            <a:r>
              <a:rPr lang="es-MX" dirty="0">
                <a:solidFill>
                  <a:srgbClr val="0000FF"/>
                </a:solidFill>
                <a:effectLst/>
              </a:rPr>
              <a:t>library</a:t>
            </a:r>
            <a:r>
              <a:rPr lang="es-MX" dirty="0"/>
              <a:t>(dslabs)</a:t>
            </a:r>
          </a:p>
          <a:p>
            <a:pPr marL="0" indent="0">
              <a:buNone/>
            </a:pPr>
            <a:endParaRPr lang="es-MX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C00000"/>
                </a:solidFill>
              </a:rPr>
              <a:t>Revisemos el </a:t>
            </a:r>
            <a:r>
              <a:rPr lang="es-ES_tradnl" dirty="0" err="1">
                <a:solidFill>
                  <a:srgbClr val="C00000"/>
                </a:solidFill>
              </a:rPr>
              <a:t>df</a:t>
            </a:r>
            <a:r>
              <a:rPr lang="es-ES_tradnl" dirty="0">
                <a:solidFill>
                  <a:srgbClr val="C00000"/>
                </a:solidFill>
              </a:rPr>
              <a:t> </a:t>
            </a:r>
            <a:r>
              <a:rPr lang="es-ES_tradnl" dirty="0" err="1">
                <a:solidFill>
                  <a:srgbClr val="C00000"/>
                </a:solidFill>
              </a:rPr>
              <a:t>murders</a:t>
            </a: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MX" dirty="0"/>
              <a:t>	 &gt;murders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Seleccionamos solo cierta información</a:t>
            </a:r>
          </a:p>
          <a:p>
            <a:pPr marL="0" indent="0">
              <a:buNone/>
            </a:pPr>
            <a:r>
              <a:rPr lang="es-MX" dirty="0"/>
              <a:t>	&gt;murders %&gt;% select(state, population, total) %&gt;% head()</a:t>
            </a:r>
          </a:p>
          <a:p>
            <a:pPr marL="0" indent="0">
              <a:buNone/>
            </a:pPr>
            <a:endParaRPr lang="es-ES_tradnl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1249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914</Words>
  <Application>Microsoft Macintosh PowerPoint</Application>
  <PresentationFormat>Panorámica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Helvetica</vt:lpstr>
      <vt:lpstr>Helvetica Neue</vt:lpstr>
      <vt:lpstr>JetBrainsMonoNL</vt:lpstr>
      <vt:lpstr>Studio-Feixen-Sans</vt:lpstr>
      <vt:lpstr>Wingdings</vt:lpstr>
      <vt:lpstr>Tema de Office</vt:lpstr>
      <vt:lpstr>Presentación de PowerPoint</vt:lpstr>
      <vt:lpstr>Presentación de PowerPoint</vt:lpstr>
      <vt:lpstr>Limpieza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Test de Friedman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Limpieza de datos</dc:title>
  <dc:creator>Hector Salgado ortiz</dc:creator>
  <cp:lastModifiedBy>Hector</cp:lastModifiedBy>
  <cp:revision>12</cp:revision>
  <dcterms:created xsi:type="dcterms:W3CDTF">2024-03-22T03:44:48Z</dcterms:created>
  <dcterms:modified xsi:type="dcterms:W3CDTF">2024-06-20T20:26:42Z</dcterms:modified>
</cp:coreProperties>
</file>