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e40193d7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e40193d7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e40193d7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e40193d7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just look at the "National Minimum Wage" graph, we might think the US minimum wage increases overtime. However, if we look at the "Minimum Wage in 2020 dollars" graph, the average minimum wage actually did not change much. The Effective Minimum Wage takes in to account of inflation. If we convert everything to 2020 US dollar values. The real minimum wage does not increase over the years.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e40193d7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e40193d7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e40193d7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e40193d7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e40193d7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e40193d7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e40193d7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e40193d7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e40193d7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e40193d7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e40193d7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e40193d7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these 6 states, the movement of unemployment rate change seems uncorrelated to the real minimum wage change. The unemployment rate change is more </a:t>
            </a:r>
            <a:r>
              <a:rPr lang="en"/>
              <a:t>volatile</a:t>
            </a:r>
            <a:r>
              <a:rPr lang="en"/>
              <a:t> than the minimum wage real change, but generally the unemployment rate steadily decreases from 2012 to 2019.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Considering that unemployment rate is closely related to the economy, we are not able to find more insight about the correlation between unemployment and minimum wage without further modeling and analysis.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e40193d7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e40193d7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e40193d7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e40193d7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e40193d7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e40193d7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e40193d7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e40193d7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e40193d7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e40193d7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e40193d7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e40193d7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e40193d7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e40193d7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e40193d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e40193d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e40193d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e40193d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6.png"/><Relationship Id="rId8"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19.png"/><Relationship Id="rId7" Type="http://schemas.openxmlformats.org/officeDocument/2006/relationships/image" Target="../media/image23.png"/><Relationship Id="rId8"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lislejoem/us-minimum-wage-by-state-from-1968-to-2017" TargetMode="External"/><Relationship Id="rId4" Type="http://schemas.openxmlformats.org/officeDocument/2006/relationships/hyperlink" Target="https://www.bls.gov/lpc/state-productivity.htm" TargetMode="External"/><Relationship Id="rId5" Type="http://schemas.openxmlformats.org/officeDocument/2006/relationships/hyperlink" Target="https://www.bls.gov/charts/state-employment-and-unemployment/state-unemployment-rates-animated.htm" TargetMode="External"/><Relationship Id="rId6" Type="http://schemas.openxmlformats.org/officeDocument/2006/relationships/hyperlink" Target="https://en.wikipedia.org/wiki/Red_states_and_blue_stat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95885 Project 1</a:t>
            </a:r>
            <a:endParaRPr/>
          </a:p>
          <a:p>
            <a:pPr indent="0" lvl="0" marL="0" rtl="0" algn="ctr">
              <a:spcBef>
                <a:spcPts val="0"/>
              </a:spcBef>
              <a:spcAft>
                <a:spcPts val="0"/>
              </a:spcAft>
              <a:buNone/>
            </a:pPr>
            <a:r>
              <a:rPr lang="en" sz="2200"/>
              <a:t>Study on the effect of the minimum wage</a:t>
            </a:r>
            <a:endParaRPr sz="22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Pang-Cheng Liu, Xi Yan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Objective 2: The real change of minimum wage excluding inflation.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020"/>
              <a:t>The real change of minimum wage excluding inflation.</a:t>
            </a:r>
            <a:endParaRPr b="1" sz="2020"/>
          </a:p>
        </p:txBody>
      </p:sp>
      <p:pic>
        <p:nvPicPr>
          <p:cNvPr id="132" name="Google Shape;132;p23"/>
          <p:cNvPicPr preferRelativeResize="0"/>
          <p:nvPr/>
        </p:nvPicPr>
        <p:blipFill>
          <a:blip r:embed="rId3">
            <a:alphaModFix/>
          </a:blip>
          <a:stretch>
            <a:fillRect/>
          </a:stretch>
        </p:blipFill>
        <p:spPr>
          <a:xfrm>
            <a:off x="5051750" y="1768975"/>
            <a:ext cx="3382372" cy="2682325"/>
          </a:xfrm>
          <a:prstGeom prst="rect">
            <a:avLst/>
          </a:prstGeom>
          <a:noFill/>
          <a:ln>
            <a:noFill/>
          </a:ln>
        </p:spPr>
      </p:pic>
      <p:pic>
        <p:nvPicPr>
          <p:cNvPr id="133" name="Google Shape;133;p23"/>
          <p:cNvPicPr preferRelativeResize="0"/>
          <p:nvPr/>
        </p:nvPicPr>
        <p:blipFill>
          <a:blip r:embed="rId4">
            <a:alphaModFix/>
          </a:blip>
          <a:stretch>
            <a:fillRect/>
          </a:stretch>
        </p:blipFill>
        <p:spPr>
          <a:xfrm>
            <a:off x="699775" y="1768977"/>
            <a:ext cx="3286625" cy="2682325"/>
          </a:xfrm>
          <a:prstGeom prst="rect">
            <a:avLst/>
          </a:prstGeom>
          <a:noFill/>
          <a:ln>
            <a:noFill/>
          </a:ln>
        </p:spPr>
      </p:pic>
      <p:sp>
        <p:nvSpPr>
          <p:cNvPr id="134" name="Google Shape;134;p23"/>
          <p:cNvSpPr txBox="1"/>
          <p:nvPr/>
        </p:nvSpPr>
        <p:spPr>
          <a:xfrm>
            <a:off x="2048725" y="2233050"/>
            <a:ext cx="1153800" cy="338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00"/>
                </a:solidFill>
                <a:latin typeface="Roboto"/>
                <a:ea typeface="Roboto"/>
                <a:cs typeface="Roboto"/>
                <a:sym typeface="Roboto"/>
              </a:rPr>
              <a:t>Increasing Trend</a:t>
            </a:r>
            <a:endParaRPr sz="1000">
              <a:solidFill>
                <a:srgbClr val="FF0000"/>
              </a:solidFill>
              <a:latin typeface="Roboto"/>
              <a:ea typeface="Roboto"/>
              <a:cs typeface="Roboto"/>
              <a:sym typeface="Roboto"/>
            </a:endParaRPr>
          </a:p>
        </p:txBody>
      </p:sp>
      <p:sp>
        <p:nvSpPr>
          <p:cNvPr id="135" name="Google Shape;135;p23"/>
          <p:cNvSpPr txBox="1"/>
          <p:nvPr/>
        </p:nvSpPr>
        <p:spPr>
          <a:xfrm>
            <a:off x="6349550" y="3118925"/>
            <a:ext cx="1393800" cy="338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00"/>
                </a:solidFill>
                <a:latin typeface="Roboto"/>
                <a:ea typeface="Roboto"/>
                <a:cs typeface="Roboto"/>
                <a:sym typeface="Roboto"/>
              </a:rPr>
              <a:t>Roughly the same</a:t>
            </a:r>
            <a:endParaRPr sz="1000">
              <a:solidFill>
                <a:srgbClr val="FF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Objective 3: Minimum wage with party </a:t>
            </a:r>
            <a:r>
              <a:rPr lang="en" sz="2400"/>
              <a:t>affiliation</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2000"/>
              <a:t>Minimum wage with party </a:t>
            </a:r>
            <a:r>
              <a:rPr b="1" lang="en" sz="2000"/>
              <a:t>affiliation</a:t>
            </a:r>
            <a:endParaRPr b="1" sz="2000"/>
          </a:p>
        </p:txBody>
      </p:sp>
      <p:pic>
        <p:nvPicPr>
          <p:cNvPr id="146" name="Google Shape;146;p25"/>
          <p:cNvPicPr preferRelativeResize="0"/>
          <p:nvPr/>
        </p:nvPicPr>
        <p:blipFill>
          <a:blip r:embed="rId3">
            <a:alphaModFix/>
          </a:blip>
          <a:stretch>
            <a:fillRect/>
          </a:stretch>
        </p:blipFill>
        <p:spPr>
          <a:xfrm>
            <a:off x="4122150" y="1341950"/>
            <a:ext cx="4165425" cy="1805150"/>
          </a:xfrm>
          <a:prstGeom prst="rect">
            <a:avLst/>
          </a:prstGeom>
          <a:noFill/>
          <a:ln>
            <a:noFill/>
          </a:ln>
        </p:spPr>
      </p:pic>
      <p:pic>
        <p:nvPicPr>
          <p:cNvPr id="147" name="Google Shape;147;p25"/>
          <p:cNvPicPr preferRelativeResize="0"/>
          <p:nvPr/>
        </p:nvPicPr>
        <p:blipFill>
          <a:blip r:embed="rId4">
            <a:alphaModFix/>
          </a:blip>
          <a:stretch>
            <a:fillRect/>
          </a:stretch>
        </p:blipFill>
        <p:spPr>
          <a:xfrm>
            <a:off x="4122150" y="3259975"/>
            <a:ext cx="4165425" cy="1805192"/>
          </a:xfrm>
          <a:prstGeom prst="rect">
            <a:avLst/>
          </a:prstGeom>
          <a:noFill/>
          <a:ln>
            <a:noFill/>
          </a:ln>
        </p:spPr>
      </p:pic>
      <p:sp>
        <p:nvSpPr>
          <p:cNvPr id="148" name="Google Shape;148;p25"/>
          <p:cNvSpPr txBox="1"/>
          <p:nvPr/>
        </p:nvSpPr>
        <p:spPr>
          <a:xfrm>
            <a:off x="387900" y="3894650"/>
            <a:ext cx="31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Minimum Wage Excluding Inflation</a:t>
            </a:r>
            <a:endParaRPr>
              <a:solidFill>
                <a:schemeClr val="dk1"/>
              </a:solidFill>
              <a:latin typeface="Roboto"/>
              <a:ea typeface="Roboto"/>
              <a:cs typeface="Roboto"/>
              <a:sym typeface="Roboto"/>
            </a:endParaRPr>
          </a:p>
        </p:txBody>
      </p:sp>
      <p:sp>
        <p:nvSpPr>
          <p:cNvPr id="149" name="Google Shape;149;p25"/>
          <p:cNvSpPr txBox="1"/>
          <p:nvPr/>
        </p:nvSpPr>
        <p:spPr>
          <a:xfrm>
            <a:off x="434475" y="2044425"/>
            <a:ext cx="30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Minimum Wage Including Inflation </a:t>
            </a:r>
            <a:endParaRPr>
              <a:solidFill>
                <a:schemeClr val="dk1"/>
              </a:solidFill>
              <a:latin typeface="Roboto"/>
              <a:ea typeface="Roboto"/>
              <a:cs typeface="Roboto"/>
              <a:sym typeface="Roboto"/>
            </a:endParaRPr>
          </a:p>
        </p:txBody>
      </p:sp>
      <p:cxnSp>
        <p:nvCxnSpPr>
          <p:cNvPr id="150" name="Google Shape;150;p25"/>
          <p:cNvCxnSpPr>
            <a:stCxn id="149" idx="3"/>
          </p:cNvCxnSpPr>
          <p:nvPr/>
        </p:nvCxnSpPr>
        <p:spPr>
          <a:xfrm flipH="1" rot="10800000">
            <a:off x="3499575" y="2243625"/>
            <a:ext cx="359700" cy="900"/>
          </a:xfrm>
          <a:prstGeom prst="straightConnector1">
            <a:avLst/>
          </a:prstGeom>
          <a:noFill/>
          <a:ln cap="flat" cmpd="sng" w="38100">
            <a:solidFill>
              <a:srgbClr val="FF0000"/>
            </a:solidFill>
            <a:prstDash val="solid"/>
            <a:round/>
            <a:headEnd len="med" w="med" type="none"/>
            <a:tailEnd len="med" w="med" type="triangle"/>
          </a:ln>
        </p:spPr>
      </p:cxnSp>
      <p:cxnSp>
        <p:nvCxnSpPr>
          <p:cNvPr id="151" name="Google Shape;151;p25"/>
          <p:cNvCxnSpPr/>
          <p:nvPr/>
        </p:nvCxnSpPr>
        <p:spPr>
          <a:xfrm flipH="1" rot="10800000">
            <a:off x="3461475" y="4094300"/>
            <a:ext cx="359700" cy="900"/>
          </a:xfrm>
          <a:prstGeom prst="straightConnector1">
            <a:avLst/>
          </a:prstGeom>
          <a:noFill/>
          <a:ln cap="flat" cmpd="sng" w="38100">
            <a:solidFill>
              <a:srgbClr val="FF0000"/>
            </a:solidFill>
            <a:prstDash val="solid"/>
            <a:round/>
            <a:headEnd len="med" w="med" type="none"/>
            <a:tailEnd len="med" w="med" type="triangle"/>
          </a:ln>
        </p:spPr>
      </p:cxnSp>
      <p:cxnSp>
        <p:nvCxnSpPr>
          <p:cNvPr id="152" name="Google Shape;152;p25"/>
          <p:cNvCxnSpPr/>
          <p:nvPr/>
        </p:nvCxnSpPr>
        <p:spPr>
          <a:xfrm>
            <a:off x="4337650" y="2326500"/>
            <a:ext cx="3552900" cy="6900"/>
          </a:xfrm>
          <a:prstGeom prst="straightConnector1">
            <a:avLst/>
          </a:prstGeom>
          <a:noFill/>
          <a:ln cap="flat" cmpd="sng" w="9525">
            <a:solidFill>
              <a:schemeClr val="dk2"/>
            </a:solidFill>
            <a:prstDash val="dash"/>
            <a:round/>
            <a:headEnd len="med" w="med" type="none"/>
            <a:tailEnd len="med" w="med" type="none"/>
          </a:ln>
        </p:spPr>
      </p:cxnSp>
      <p:cxnSp>
        <p:nvCxnSpPr>
          <p:cNvPr id="153" name="Google Shape;153;p25"/>
          <p:cNvCxnSpPr/>
          <p:nvPr/>
        </p:nvCxnSpPr>
        <p:spPr>
          <a:xfrm>
            <a:off x="4251800" y="4159125"/>
            <a:ext cx="3552900" cy="69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Objective 4: Real minimum wage and labor productivity in individual state.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Minimum Wage v.s. Labor Productivity</a:t>
            </a:r>
            <a:endParaRPr/>
          </a:p>
        </p:txBody>
      </p:sp>
      <p:pic>
        <p:nvPicPr>
          <p:cNvPr id="164" name="Google Shape;164;p27"/>
          <p:cNvPicPr preferRelativeResize="0"/>
          <p:nvPr/>
        </p:nvPicPr>
        <p:blipFill>
          <a:blip r:embed="rId3">
            <a:alphaModFix/>
          </a:blip>
          <a:stretch>
            <a:fillRect/>
          </a:stretch>
        </p:blipFill>
        <p:spPr>
          <a:xfrm>
            <a:off x="540475" y="1386300"/>
            <a:ext cx="2436976" cy="1483375"/>
          </a:xfrm>
          <a:prstGeom prst="rect">
            <a:avLst/>
          </a:prstGeom>
          <a:noFill/>
          <a:ln>
            <a:noFill/>
          </a:ln>
        </p:spPr>
      </p:pic>
      <p:pic>
        <p:nvPicPr>
          <p:cNvPr id="165" name="Google Shape;165;p27"/>
          <p:cNvPicPr preferRelativeResize="0"/>
          <p:nvPr/>
        </p:nvPicPr>
        <p:blipFill>
          <a:blip r:embed="rId4">
            <a:alphaModFix/>
          </a:blip>
          <a:stretch>
            <a:fillRect/>
          </a:stretch>
        </p:blipFill>
        <p:spPr>
          <a:xfrm>
            <a:off x="3318888" y="1386300"/>
            <a:ext cx="2506236" cy="1483375"/>
          </a:xfrm>
          <a:prstGeom prst="rect">
            <a:avLst/>
          </a:prstGeom>
          <a:noFill/>
          <a:ln>
            <a:noFill/>
          </a:ln>
        </p:spPr>
      </p:pic>
      <p:pic>
        <p:nvPicPr>
          <p:cNvPr id="166" name="Google Shape;166;p27"/>
          <p:cNvPicPr preferRelativeResize="0"/>
          <p:nvPr/>
        </p:nvPicPr>
        <p:blipFill>
          <a:blip r:embed="rId5">
            <a:alphaModFix/>
          </a:blip>
          <a:stretch>
            <a:fillRect/>
          </a:stretch>
        </p:blipFill>
        <p:spPr>
          <a:xfrm>
            <a:off x="6166563" y="1386300"/>
            <a:ext cx="2424751" cy="1483375"/>
          </a:xfrm>
          <a:prstGeom prst="rect">
            <a:avLst/>
          </a:prstGeom>
          <a:noFill/>
          <a:ln>
            <a:noFill/>
          </a:ln>
        </p:spPr>
      </p:pic>
      <p:pic>
        <p:nvPicPr>
          <p:cNvPr id="167" name="Google Shape;167;p27"/>
          <p:cNvPicPr preferRelativeResize="0"/>
          <p:nvPr/>
        </p:nvPicPr>
        <p:blipFill>
          <a:blip r:embed="rId6">
            <a:alphaModFix/>
          </a:blip>
          <a:stretch>
            <a:fillRect/>
          </a:stretch>
        </p:blipFill>
        <p:spPr>
          <a:xfrm>
            <a:off x="6141075" y="3206688"/>
            <a:ext cx="2506225" cy="1515387"/>
          </a:xfrm>
          <a:prstGeom prst="rect">
            <a:avLst/>
          </a:prstGeom>
          <a:noFill/>
          <a:ln>
            <a:noFill/>
          </a:ln>
        </p:spPr>
      </p:pic>
      <p:pic>
        <p:nvPicPr>
          <p:cNvPr id="168" name="Google Shape;168;p27"/>
          <p:cNvPicPr preferRelativeResize="0"/>
          <p:nvPr/>
        </p:nvPicPr>
        <p:blipFill>
          <a:blip r:embed="rId7">
            <a:alphaModFix/>
          </a:blip>
          <a:stretch>
            <a:fillRect/>
          </a:stretch>
        </p:blipFill>
        <p:spPr>
          <a:xfrm>
            <a:off x="540475" y="3206700"/>
            <a:ext cx="2539505" cy="1515375"/>
          </a:xfrm>
          <a:prstGeom prst="rect">
            <a:avLst/>
          </a:prstGeom>
          <a:noFill/>
          <a:ln>
            <a:noFill/>
          </a:ln>
        </p:spPr>
      </p:pic>
      <p:pic>
        <p:nvPicPr>
          <p:cNvPr id="169" name="Google Shape;169;p27"/>
          <p:cNvPicPr preferRelativeResize="0"/>
          <p:nvPr/>
        </p:nvPicPr>
        <p:blipFill>
          <a:blip r:embed="rId8">
            <a:alphaModFix/>
          </a:blip>
          <a:stretch>
            <a:fillRect/>
          </a:stretch>
        </p:blipFill>
        <p:spPr>
          <a:xfrm>
            <a:off x="3302250" y="3169000"/>
            <a:ext cx="2539500" cy="15562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Objective 5: Real minimum wage and </a:t>
            </a:r>
            <a:r>
              <a:rPr lang="en" sz="2400"/>
              <a:t>unemployment</a:t>
            </a:r>
            <a:r>
              <a:rPr lang="en" sz="2400"/>
              <a:t> in individual states.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Minimum Wage v.s. Unemployment</a:t>
            </a:r>
            <a:endParaRPr/>
          </a:p>
        </p:txBody>
      </p:sp>
      <p:pic>
        <p:nvPicPr>
          <p:cNvPr id="180" name="Google Shape;180;p29"/>
          <p:cNvPicPr preferRelativeResize="0"/>
          <p:nvPr/>
        </p:nvPicPr>
        <p:blipFill>
          <a:blip r:embed="rId3">
            <a:alphaModFix/>
          </a:blip>
          <a:stretch>
            <a:fillRect/>
          </a:stretch>
        </p:blipFill>
        <p:spPr>
          <a:xfrm>
            <a:off x="387900" y="1458775"/>
            <a:ext cx="2521650" cy="1507200"/>
          </a:xfrm>
          <a:prstGeom prst="rect">
            <a:avLst/>
          </a:prstGeom>
          <a:noFill/>
          <a:ln>
            <a:noFill/>
          </a:ln>
        </p:spPr>
      </p:pic>
      <p:pic>
        <p:nvPicPr>
          <p:cNvPr id="181" name="Google Shape;181;p29"/>
          <p:cNvPicPr preferRelativeResize="0"/>
          <p:nvPr/>
        </p:nvPicPr>
        <p:blipFill>
          <a:blip r:embed="rId4">
            <a:alphaModFix/>
          </a:blip>
          <a:stretch>
            <a:fillRect/>
          </a:stretch>
        </p:blipFill>
        <p:spPr>
          <a:xfrm>
            <a:off x="370350" y="3280625"/>
            <a:ext cx="2556771" cy="1507200"/>
          </a:xfrm>
          <a:prstGeom prst="rect">
            <a:avLst/>
          </a:prstGeom>
          <a:noFill/>
          <a:ln>
            <a:noFill/>
          </a:ln>
        </p:spPr>
      </p:pic>
      <p:pic>
        <p:nvPicPr>
          <p:cNvPr id="182" name="Google Shape;182;p29"/>
          <p:cNvPicPr preferRelativeResize="0"/>
          <p:nvPr/>
        </p:nvPicPr>
        <p:blipFill>
          <a:blip r:embed="rId5">
            <a:alphaModFix/>
          </a:blip>
          <a:stretch>
            <a:fillRect/>
          </a:stretch>
        </p:blipFill>
        <p:spPr>
          <a:xfrm>
            <a:off x="3311176" y="1458775"/>
            <a:ext cx="2521650" cy="1507189"/>
          </a:xfrm>
          <a:prstGeom prst="rect">
            <a:avLst/>
          </a:prstGeom>
          <a:noFill/>
          <a:ln>
            <a:noFill/>
          </a:ln>
        </p:spPr>
      </p:pic>
      <p:pic>
        <p:nvPicPr>
          <p:cNvPr id="183" name="Google Shape;183;p29"/>
          <p:cNvPicPr preferRelativeResize="0"/>
          <p:nvPr/>
        </p:nvPicPr>
        <p:blipFill>
          <a:blip r:embed="rId6">
            <a:alphaModFix/>
          </a:blip>
          <a:stretch>
            <a:fillRect/>
          </a:stretch>
        </p:blipFill>
        <p:spPr>
          <a:xfrm>
            <a:off x="6234449" y="1458773"/>
            <a:ext cx="2521650" cy="1480444"/>
          </a:xfrm>
          <a:prstGeom prst="rect">
            <a:avLst/>
          </a:prstGeom>
          <a:noFill/>
          <a:ln>
            <a:noFill/>
          </a:ln>
        </p:spPr>
      </p:pic>
      <p:pic>
        <p:nvPicPr>
          <p:cNvPr id="184" name="Google Shape;184;p29"/>
          <p:cNvPicPr preferRelativeResize="0"/>
          <p:nvPr/>
        </p:nvPicPr>
        <p:blipFill>
          <a:blip r:embed="rId7">
            <a:alphaModFix/>
          </a:blip>
          <a:stretch>
            <a:fillRect/>
          </a:stretch>
        </p:blipFill>
        <p:spPr>
          <a:xfrm>
            <a:off x="3293612" y="3280623"/>
            <a:ext cx="2556775" cy="1507191"/>
          </a:xfrm>
          <a:prstGeom prst="rect">
            <a:avLst/>
          </a:prstGeom>
          <a:noFill/>
          <a:ln>
            <a:noFill/>
          </a:ln>
        </p:spPr>
      </p:pic>
      <p:pic>
        <p:nvPicPr>
          <p:cNvPr id="185" name="Google Shape;185;p29"/>
          <p:cNvPicPr preferRelativeResize="0"/>
          <p:nvPr/>
        </p:nvPicPr>
        <p:blipFill>
          <a:blip r:embed="rId8">
            <a:alphaModFix/>
          </a:blip>
          <a:stretch>
            <a:fillRect/>
          </a:stretch>
        </p:blipFill>
        <p:spPr>
          <a:xfrm>
            <a:off x="6216875" y="3280625"/>
            <a:ext cx="2521650" cy="150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91" name="Google Shape;191;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15277" lvl="0" marL="457200" rtl="0" algn="l">
              <a:lnSpc>
                <a:spcPct val="150000"/>
              </a:lnSpc>
              <a:spcBef>
                <a:spcPts val="0"/>
              </a:spcBef>
              <a:spcAft>
                <a:spcPts val="0"/>
              </a:spcAft>
              <a:buSzPts val="1365"/>
              <a:buAutoNum type="arabicPeriod"/>
            </a:pPr>
            <a:r>
              <a:rPr lang="en" sz="1365"/>
              <a:t>Further conduct study for labor productivity and minimum wage by filtering the labor productivity on low-income households and individuals.</a:t>
            </a:r>
            <a:endParaRPr sz="1365"/>
          </a:p>
          <a:p>
            <a:pPr indent="-315277" lvl="0" marL="457200" rtl="0" algn="l">
              <a:lnSpc>
                <a:spcPct val="150000"/>
              </a:lnSpc>
              <a:spcBef>
                <a:spcPts val="0"/>
              </a:spcBef>
              <a:spcAft>
                <a:spcPts val="0"/>
              </a:spcAft>
              <a:buSzPts val="1365"/>
              <a:buAutoNum type="arabicPeriod"/>
            </a:pPr>
            <a:r>
              <a:rPr lang="en" sz="1365"/>
              <a:t>Further conduct study for unemployment rate and minimum wage by excluding the effect of economy, such as GDP.</a:t>
            </a:r>
            <a:endParaRPr sz="1365"/>
          </a:p>
          <a:p>
            <a:pPr indent="-315277" lvl="0" marL="457200" rtl="0" algn="l">
              <a:lnSpc>
                <a:spcPct val="150000"/>
              </a:lnSpc>
              <a:spcBef>
                <a:spcPts val="0"/>
              </a:spcBef>
              <a:spcAft>
                <a:spcPts val="0"/>
              </a:spcAft>
              <a:buSzPts val="1365"/>
              <a:buAutoNum type="arabicPeriod"/>
            </a:pPr>
            <a:r>
              <a:rPr lang="en" sz="1365"/>
              <a:t>Conduct study on whether state level or national level GDP is impacted by raising the minimum wage.</a:t>
            </a:r>
            <a:endParaRPr sz="1365"/>
          </a:p>
          <a:p>
            <a:pPr indent="-315277" lvl="0" marL="457200" rtl="0" algn="l">
              <a:lnSpc>
                <a:spcPct val="150000"/>
              </a:lnSpc>
              <a:spcBef>
                <a:spcPts val="0"/>
              </a:spcBef>
              <a:spcAft>
                <a:spcPts val="0"/>
              </a:spcAft>
              <a:buSzPts val="1365"/>
              <a:buAutoNum type="arabicPeriod"/>
            </a:pPr>
            <a:r>
              <a:rPr lang="en" sz="1365"/>
              <a:t>Use Machine Learning models, such as regression, to predict the minimum wage for each state in the future using features of labor productivity, party </a:t>
            </a:r>
            <a:r>
              <a:rPr lang="en" sz="1365"/>
              <a:t>affiliation</a:t>
            </a:r>
            <a:r>
              <a:rPr lang="en" sz="1365"/>
              <a:t>, and unemployment rate.</a:t>
            </a:r>
            <a:endParaRPr sz="136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Findings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a:t>1. Although the nominal minimum wage increases throughout decades, the real minimum wage does not increase from 1968 to 2020.</a:t>
            </a:r>
            <a:endParaRPr/>
          </a:p>
          <a:p>
            <a:pPr indent="0" lvl="0" marL="0" rtl="0" algn="l">
              <a:lnSpc>
                <a:spcPct val="115000"/>
              </a:lnSpc>
              <a:spcBef>
                <a:spcPts val="1200"/>
              </a:spcBef>
              <a:spcAft>
                <a:spcPts val="0"/>
              </a:spcAft>
              <a:buNone/>
            </a:pPr>
            <a:r>
              <a:rPr lang="en"/>
              <a:t>2. Democratic states generally have higher minimum wage than Republican states.</a:t>
            </a:r>
            <a:endParaRPr/>
          </a:p>
          <a:p>
            <a:pPr indent="0" lvl="0" marL="0" rtl="0" algn="l">
              <a:lnSpc>
                <a:spcPct val="115000"/>
              </a:lnSpc>
              <a:spcBef>
                <a:spcPts val="1200"/>
              </a:spcBef>
              <a:spcAft>
                <a:spcPts val="0"/>
              </a:spcAft>
              <a:buNone/>
            </a:pPr>
            <a:r>
              <a:rPr lang="en"/>
              <a:t>3. Since the minimum wage on Republican States barely increases from 1970 to 2020, considering the inflation, the minimum wage workers earn less now than 1970 in Republican states.</a:t>
            </a:r>
            <a:endParaRPr/>
          </a:p>
          <a:p>
            <a:pPr indent="0" lvl="0" marL="0" rtl="0" algn="l">
              <a:lnSpc>
                <a:spcPct val="115000"/>
              </a:lnSpc>
              <a:spcBef>
                <a:spcPts val="1200"/>
              </a:spcBef>
              <a:spcAft>
                <a:spcPts val="0"/>
              </a:spcAft>
              <a:buNone/>
            </a:pPr>
            <a:r>
              <a:rPr lang="en"/>
              <a:t>4. The movement of labor productivity in individual state follows the minimum wage, which indicates a positive correlation between these two measures.</a:t>
            </a:r>
            <a:endParaRPr/>
          </a:p>
          <a:p>
            <a:pPr indent="0" lvl="0" marL="0" rtl="0" algn="l">
              <a:lnSpc>
                <a:spcPct val="115000"/>
              </a:lnSpc>
              <a:spcBef>
                <a:spcPts val="1200"/>
              </a:spcBef>
              <a:spcAft>
                <a:spcPts val="0"/>
              </a:spcAft>
              <a:buNone/>
            </a:pPr>
            <a:r>
              <a:rPr lang="en"/>
              <a:t>5. It is difficult to find the correlation between unemployment rate and the real minimum wage due to volatility of unemployment rate.</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a:t>
            </a:r>
            <a:endParaRPr/>
          </a:p>
        </p:txBody>
      </p:sp>
      <p:pic>
        <p:nvPicPr>
          <p:cNvPr id="76" name="Google Shape;76;p15"/>
          <p:cNvPicPr preferRelativeResize="0"/>
          <p:nvPr/>
        </p:nvPicPr>
        <p:blipFill>
          <a:blip r:embed="rId3">
            <a:alphaModFix/>
          </a:blip>
          <a:stretch>
            <a:fillRect/>
          </a:stretch>
        </p:blipFill>
        <p:spPr>
          <a:xfrm>
            <a:off x="4712950" y="2720700"/>
            <a:ext cx="4101625" cy="2304850"/>
          </a:xfrm>
          <a:prstGeom prst="rect">
            <a:avLst/>
          </a:prstGeom>
          <a:noFill/>
          <a:ln>
            <a:noFill/>
          </a:ln>
        </p:spPr>
      </p:pic>
      <p:pic>
        <p:nvPicPr>
          <p:cNvPr id="77" name="Google Shape;77;p15"/>
          <p:cNvPicPr preferRelativeResize="0"/>
          <p:nvPr/>
        </p:nvPicPr>
        <p:blipFill>
          <a:blip r:embed="rId4">
            <a:alphaModFix/>
          </a:blip>
          <a:stretch>
            <a:fillRect/>
          </a:stretch>
        </p:blipFill>
        <p:spPr>
          <a:xfrm>
            <a:off x="4130000" y="280763"/>
            <a:ext cx="4762823" cy="2381412"/>
          </a:xfrm>
          <a:prstGeom prst="rect">
            <a:avLst/>
          </a:prstGeom>
          <a:noFill/>
          <a:ln>
            <a:noFill/>
          </a:ln>
        </p:spPr>
      </p:pic>
      <p:sp>
        <p:nvSpPr>
          <p:cNvPr id="78" name="Google Shape;78;p15"/>
          <p:cNvSpPr txBox="1"/>
          <p:nvPr>
            <p:ph idx="1" type="body"/>
          </p:nvPr>
        </p:nvSpPr>
        <p:spPr>
          <a:xfrm>
            <a:off x="387900" y="1489825"/>
            <a:ext cx="3463800" cy="3078900"/>
          </a:xfrm>
          <a:prstGeom prst="rect">
            <a:avLst/>
          </a:prstGeom>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Dish washer in Washington states ($16/hour) &gt; Graduate Teaching Assistant in Pennsylvania ($15/hour)</a:t>
            </a:r>
            <a:endParaRPr/>
          </a:p>
          <a:p>
            <a:pPr indent="-342900" lvl="0" marL="457200" rtl="0" algn="l">
              <a:lnSpc>
                <a:spcPct val="115000"/>
              </a:lnSpc>
              <a:spcBef>
                <a:spcPts val="0"/>
              </a:spcBef>
              <a:spcAft>
                <a:spcPts val="0"/>
              </a:spcAft>
              <a:buSzPts val="1800"/>
              <a:buChar char="●"/>
            </a:pPr>
            <a:r>
              <a:rPr lang="en"/>
              <a:t>Minimum wages are </a:t>
            </a:r>
            <a:r>
              <a:rPr lang="en"/>
              <a:t>different</a:t>
            </a:r>
            <a:r>
              <a:rPr lang="en"/>
              <a:t> between states.</a:t>
            </a:r>
            <a:endParaRPr/>
          </a:p>
          <a:p>
            <a:pPr indent="-342900" lvl="0" marL="457200" rtl="0" algn="l">
              <a:lnSpc>
                <a:spcPct val="115000"/>
              </a:lnSpc>
              <a:spcBef>
                <a:spcPts val="0"/>
              </a:spcBef>
              <a:spcAft>
                <a:spcPts val="0"/>
              </a:spcAft>
              <a:buSzPts val="1800"/>
              <a:buChar char="●"/>
            </a:pPr>
            <a:r>
              <a:rPr lang="en"/>
              <a:t>Does increasing minimum wage beneficial to individual and society?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Source</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AutoNum type="arabicPeriod"/>
            </a:pPr>
            <a:r>
              <a:rPr lang="en"/>
              <a:t>Primary source: </a:t>
            </a:r>
            <a:r>
              <a:rPr lang="en"/>
              <a:t>US Minimum Wage data</a:t>
            </a:r>
            <a:endParaRPr/>
          </a:p>
          <a:p>
            <a:pPr indent="0" lvl="0" marL="914400" rtl="0" algn="l">
              <a:spcBef>
                <a:spcPts val="1200"/>
              </a:spcBef>
              <a:spcAft>
                <a:spcPts val="0"/>
              </a:spcAft>
              <a:buNone/>
            </a:pPr>
            <a:r>
              <a:rPr lang="en"/>
              <a:t>Kaggle: </a:t>
            </a:r>
            <a:r>
              <a:rPr lang="en" u="sng">
                <a:solidFill>
                  <a:schemeClr val="hlink"/>
                </a:solidFill>
                <a:hlinkClick r:id="rId3"/>
              </a:rPr>
              <a:t>https://www.kaggle.com/lislejoem/us-minimum-wage-by-state-from-1968-to-2017</a:t>
            </a:r>
            <a:r>
              <a:rPr lang="en"/>
              <a:t> </a:t>
            </a:r>
            <a:endParaRPr/>
          </a:p>
          <a:p>
            <a:pPr indent="-300037" lvl="0" marL="457200" rtl="0" algn="l">
              <a:spcBef>
                <a:spcPts val="1200"/>
              </a:spcBef>
              <a:spcAft>
                <a:spcPts val="0"/>
              </a:spcAft>
              <a:buSzPct val="100000"/>
              <a:buAutoNum type="arabicPeriod"/>
            </a:pPr>
            <a:r>
              <a:rPr lang="en"/>
              <a:t>State Labor Productivity data</a:t>
            </a:r>
            <a:endParaRPr/>
          </a:p>
          <a:p>
            <a:pPr indent="0" lvl="0" marL="914400" rtl="0" algn="l">
              <a:spcBef>
                <a:spcPts val="1200"/>
              </a:spcBef>
              <a:spcAft>
                <a:spcPts val="0"/>
              </a:spcAft>
              <a:buNone/>
            </a:pPr>
            <a:r>
              <a:rPr lang="en"/>
              <a:t>US Bureau of Labor Statistics: </a:t>
            </a:r>
            <a:r>
              <a:rPr lang="en" u="sng">
                <a:solidFill>
                  <a:schemeClr val="hlink"/>
                </a:solidFill>
                <a:hlinkClick r:id="rId4"/>
              </a:rPr>
              <a:t>https://www.bls.gov/lpc/state-productivity.htm</a:t>
            </a:r>
            <a:r>
              <a:rPr lang="en"/>
              <a:t> </a:t>
            </a:r>
            <a:endParaRPr/>
          </a:p>
          <a:p>
            <a:pPr indent="-300037" lvl="0" marL="457200" rtl="0" algn="l">
              <a:spcBef>
                <a:spcPts val="1200"/>
              </a:spcBef>
              <a:spcAft>
                <a:spcPts val="0"/>
              </a:spcAft>
              <a:buSzPct val="100000"/>
              <a:buAutoNum type="arabicPeriod"/>
            </a:pPr>
            <a:r>
              <a:rPr lang="en"/>
              <a:t>State Unemployment data</a:t>
            </a:r>
            <a:endParaRPr/>
          </a:p>
          <a:p>
            <a:pPr indent="0" lvl="0" marL="914400" rtl="0" algn="l">
              <a:spcBef>
                <a:spcPts val="1200"/>
              </a:spcBef>
              <a:spcAft>
                <a:spcPts val="0"/>
              </a:spcAft>
              <a:buNone/>
            </a:pPr>
            <a:r>
              <a:rPr lang="en"/>
              <a:t>US Bureau of Labor Statistics: </a:t>
            </a:r>
            <a:r>
              <a:rPr lang="en" u="sng">
                <a:solidFill>
                  <a:schemeClr val="hlink"/>
                </a:solidFill>
                <a:hlinkClick r:id="rId5"/>
              </a:rPr>
              <a:t>https://www.bls.gov/charts/state-employment-and-unemployment/state-unemployment-rates-animated.htm</a:t>
            </a:r>
            <a:r>
              <a:rPr lang="en"/>
              <a:t> </a:t>
            </a:r>
            <a:endParaRPr/>
          </a:p>
          <a:p>
            <a:pPr indent="-300037" lvl="0" marL="457200" rtl="0" algn="l">
              <a:spcBef>
                <a:spcPts val="1200"/>
              </a:spcBef>
              <a:spcAft>
                <a:spcPts val="0"/>
              </a:spcAft>
              <a:buSzPct val="100000"/>
              <a:buAutoNum type="arabicPeriod"/>
            </a:pPr>
            <a:r>
              <a:rPr lang="en"/>
              <a:t>State Party Affiliation data</a:t>
            </a:r>
            <a:endParaRPr/>
          </a:p>
          <a:p>
            <a:pPr indent="0" lvl="0" marL="914400" rtl="0" algn="l">
              <a:spcBef>
                <a:spcPts val="1200"/>
              </a:spcBef>
              <a:spcAft>
                <a:spcPts val="0"/>
              </a:spcAft>
              <a:buNone/>
            </a:pPr>
            <a:r>
              <a:rPr lang="en" u="sng">
                <a:solidFill>
                  <a:schemeClr val="hlink"/>
                </a:solidFill>
                <a:hlinkClick r:id="rId6"/>
              </a:rPr>
              <a:t>https://en.wikipedia.org/wiki/Red_states_and_blue_states</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a:t>
            </a:r>
            <a:r>
              <a:rPr lang="en"/>
              <a:t> Analysis</a:t>
            </a:r>
            <a:endParaRPr/>
          </a:p>
        </p:txBody>
      </p:sp>
      <p:pic>
        <p:nvPicPr>
          <p:cNvPr id="90" name="Google Shape;90;p17"/>
          <p:cNvPicPr preferRelativeResize="0"/>
          <p:nvPr/>
        </p:nvPicPr>
        <p:blipFill>
          <a:blip r:embed="rId3">
            <a:alphaModFix/>
          </a:blip>
          <a:stretch>
            <a:fillRect/>
          </a:stretch>
        </p:blipFill>
        <p:spPr>
          <a:xfrm>
            <a:off x="460725" y="1793450"/>
            <a:ext cx="3505526" cy="2695624"/>
          </a:xfrm>
          <a:prstGeom prst="rect">
            <a:avLst/>
          </a:prstGeom>
          <a:noFill/>
          <a:ln>
            <a:noFill/>
          </a:ln>
        </p:spPr>
      </p:pic>
      <p:pic>
        <p:nvPicPr>
          <p:cNvPr id="91" name="Google Shape;91;p17"/>
          <p:cNvPicPr preferRelativeResize="0"/>
          <p:nvPr/>
        </p:nvPicPr>
        <p:blipFill>
          <a:blip r:embed="rId4">
            <a:alphaModFix/>
          </a:blip>
          <a:stretch>
            <a:fillRect/>
          </a:stretch>
        </p:blipFill>
        <p:spPr>
          <a:xfrm>
            <a:off x="4124826" y="2485650"/>
            <a:ext cx="4872950" cy="20034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97" name="Google Shape;97;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The movement of Minimum Wage throughout history, by national and by individual state.</a:t>
            </a:r>
            <a:endParaRPr/>
          </a:p>
          <a:p>
            <a:pPr indent="-342900" lvl="0" marL="457200" rtl="0" algn="l">
              <a:lnSpc>
                <a:spcPct val="150000"/>
              </a:lnSpc>
              <a:spcBef>
                <a:spcPts val="0"/>
              </a:spcBef>
              <a:spcAft>
                <a:spcPts val="0"/>
              </a:spcAft>
              <a:buSzPts val="1800"/>
              <a:buAutoNum type="arabicPeriod"/>
            </a:pPr>
            <a:r>
              <a:rPr lang="en"/>
              <a:t>The real change of minimum wage excluding inflation</a:t>
            </a:r>
            <a:endParaRPr/>
          </a:p>
          <a:p>
            <a:pPr indent="-342900" lvl="0" marL="457200" rtl="0" algn="l">
              <a:lnSpc>
                <a:spcPct val="150000"/>
              </a:lnSpc>
              <a:spcBef>
                <a:spcPts val="0"/>
              </a:spcBef>
              <a:spcAft>
                <a:spcPts val="0"/>
              </a:spcAft>
              <a:buSzPts val="1800"/>
              <a:buAutoNum type="arabicPeriod"/>
            </a:pPr>
            <a:r>
              <a:rPr lang="en"/>
              <a:t>Minimum wage with party affiliation</a:t>
            </a:r>
            <a:endParaRPr/>
          </a:p>
          <a:p>
            <a:pPr indent="-342900" lvl="0" marL="457200" rtl="0" algn="l">
              <a:lnSpc>
                <a:spcPct val="150000"/>
              </a:lnSpc>
              <a:spcBef>
                <a:spcPts val="0"/>
              </a:spcBef>
              <a:spcAft>
                <a:spcPts val="0"/>
              </a:spcAft>
              <a:buSzPts val="1800"/>
              <a:buAutoNum type="arabicPeriod"/>
            </a:pPr>
            <a:r>
              <a:rPr lang="en"/>
              <a:t>Real minimum wage and labor productivity in individual state</a:t>
            </a:r>
            <a:endParaRPr/>
          </a:p>
          <a:p>
            <a:pPr indent="-342900" lvl="0" marL="457200" rtl="0" algn="l">
              <a:lnSpc>
                <a:spcPct val="150000"/>
              </a:lnSpc>
              <a:spcBef>
                <a:spcPts val="0"/>
              </a:spcBef>
              <a:spcAft>
                <a:spcPts val="0"/>
              </a:spcAft>
              <a:buSzPts val="1800"/>
              <a:buAutoNum type="arabicPeriod"/>
            </a:pPr>
            <a:r>
              <a:rPr lang="en"/>
              <a:t>Real minimum wage and unemployment in individual states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60950" y="1904975"/>
            <a:ext cx="8222100" cy="84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420"/>
              <a:t>Objective 1: The movement of Minimum Wage throughout history, by national and by individual state.</a:t>
            </a:r>
            <a:endParaRPr sz="24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020"/>
              <a:t>The movement of Minimum Wage throughout history</a:t>
            </a:r>
            <a:endParaRPr b="1" sz="2020"/>
          </a:p>
        </p:txBody>
      </p:sp>
      <p:pic>
        <p:nvPicPr>
          <p:cNvPr id="108" name="Google Shape;108;p20"/>
          <p:cNvPicPr preferRelativeResize="0"/>
          <p:nvPr/>
        </p:nvPicPr>
        <p:blipFill>
          <a:blip r:embed="rId3">
            <a:alphaModFix/>
          </a:blip>
          <a:stretch>
            <a:fillRect/>
          </a:stretch>
        </p:blipFill>
        <p:spPr>
          <a:xfrm>
            <a:off x="530425" y="1502675"/>
            <a:ext cx="3949850" cy="3223625"/>
          </a:xfrm>
          <a:prstGeom prst="rect">
            <a:avLst/>
          </a:prstGeom>
          <a:noFill/>
          <a:ln>
            <a:noFill/>
          </a:ln>
        </p:spPr>
      </p:pic>
      <p:pic>
        <p:nvPicPr>
          <p:cNvPr id="109" name="Google Shape;109;p20"/>
          <p:cNvPicPr preferRelativeResize="0"/>
          <p:nvPr/>
        </p:nvPicPr>
        <p:blipFill>
          <a:blip r:embed="rId4">
            <a:alphaModFix/>
          </a:blip>
          <a:stretch>
            <a:fillRect/>
          </a:stretch>
        </p:blipFill>
        <p:spPr>
          <a:xfrm>
            <a:off x="4685575" y="2667550"/>
            <a:ext cx="4036424" cy="2024425"/>
          </a:xfrm>
          <a:prstGeom prst="rect">
            <a:avLst/>
          </a:prstGeom>
          <a:noFill/>
          <a:ln>
            <a:noFill/>
          </a:ln>
        </p:spPr>
      </p:pic>
      <p:sp>
        <p:nvSpPr>
          <p:cNvPr id="110" name="Google Shape;110;p20"/>
          <p:cNvSpPr txBox="1"/>
          <p:nvPr/>
        </p:nvSpPr>
        <p:spPr>
          <a:xfrm>
            <a:off x="6361600" y="2171550"/>
            <a:ext cx="6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1980</a:t>
            </a:r>
            <a:endParaRPr b="1">
              <a:solidFill>
                <a:schemeClr val="dk1"/>
              </a:solidFill>
              <a:latin typeface="Roboto"/>
              <a:ea typeface="Roboto"/>
              <a:cs typeface="Roboto"/>
              <a:sym typeface="Roboto"/>
            </a:endParaRPr>
          </a:p>
        </p:txBody>
      </p:sp>
      <p:sp>
        <p:nvSpPr>
          <p:cNvPr id="111" name="Google Shape;111;p20"/>
          <p:cNvSpPr txBox="1"/>
          <p:nvPr/>
        </p:nvSpPr>
        <p:spPr>
          <a:xfrm>
            <a:off x="2132800" y="2328850"/>
            <a:ext cx="1153800" cy="338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00"/>
                </a:solidFill>
                <a:latin typeface="Roboto"/>
                <a:ea typeface="Roboto"/>
                <a:cs typeface="Roboto"/>
                <a:sym typeface="Roboto"/>
              </a:rPr>
              <a:t>Increasing Trend</a:t>
            </a:r>
            <a:endParaRPr sz="1000">
              <a:solidFill>
                <a:srgbClr val="FF0000"/>
              </a:solidFill>
              <a:latin typeface="Roboto"/>
              <a:ea typeface="Roboto"/>
              <a:cs typeface="Roboto"/>
              <a:sym typeface="Roboto"/>
            </a:endParaRPr>
          </a:p>
        </p:txBody>
      </p:sp>
      <p:sp>
        <p:nvSpPr>
          <p:cNvPr id="112" name="Google Shape;112;p20"/>
          <p:cNvSpPr txBox="1"/>
          <p:nvPr/>
        </p:nvSpPr>
        <p:spPr>
          <a:xfrm>
            <a:off x="6391600" y="4309600"/>
            <a:ext cx="1835100" cy="338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00"/>
                </a:solidFill>
                <a:latin typeface="Roboto"/>
                <a:ea typeface="Roboto"/>
                <a:cs typeface="Roboto"/>
                <a:sym typeface="Roboto"/>
              </a:rPr>
              <a:t>Equally low across states </a:t>
            </a:r>
            <a:endParaRPr sz="1000">
              <a:solidFill>
                <a:srgbClr val="FF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020"/>
              <a:t>The movement of Minimum Wage throughout history</a:t>
            </a:r>
            <a:endParaRPr b="1" sz="2020"/>
          </a:p>
        </p:txBody>
      </p:sp>
      <p:pic>
        <p:nvPicPr>
          <p:cNvPr id="118" name="Google Shape;118;p21"/>
          <p:cNvPicPr preferRelativeResize="0"/>
          <p:nvPr/>
        </p:nvPicPr>
        <p:blipFill>
          <a:blip r:embed="rId3">
            <a:alphaModFix/>
          </a:blip>
          <a:stretch>
            <a:fillRect/>
          </a:stretch>
        </p:blipFill>
        <p:spPr>
          <a:xfrm>
            <a:off x="330900" y="2461700"/>
            <a:ext cx="4177600" cy="2095225"/>
          </a:xfrm>
          <a:prstGeom prst="rect">
            <a:avLst/>
          </a:prstGeom>
          <a:noFill/>
          <a:ln>
            <a:noFill/>
          </a:ln>
        </p:spPr>
      </p:pic>
      <p:pic>
        <p:nvPicPr>
          <p:cNvPr id="119" name="Google Shape;119;p21"/>
          <p:cNvPicPr preferRelativeResize="0"/>
          <p:nvPr/>
        </p:nvPicPr>
        <p:blipFill>
          <a:blip r:embed="rId4">
            <a:alphaModFix/>
          </a:blip>
          <a:stretch>
            <a:fillRect/>
          </a:stretch>
        </p:blipFill>
        <p:spPr>
          <a:xfrm>
            <a:off x="4773050" y="2446837"/>
            <a:ext cx="4236875" cy="2124950"/>
          </a:xfrm>
          <a:prstGeom prst="rect">
            <a:avLst/>
          </a:prstGeom>
          <a:noFill/>
          <a:ln>
            <a:noFill/>
          </a:ln>
        </p:spPr>
      </p:pic>
      <p:sp>
        <p:nvSpPr>
          <p:cNvPr id="120" name="Google Shape;120;p21"/>
          <p:cNvSpPr txBox="1"/>
          <p:nvPr/>
        </p:nvSpPr>
        <p:spPr>
          <a:xfrm>
            <a:off x="2115050" y="1959875"/>
            <a:ext cx="6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2000</a:t>
            </a:r>
            <a:endParaRPr b="1">
              <a:solidFill>
                <a:schemeClr val="dk1"/>
              </a:solidFill>
              <a:latin typeface="Roboto"/>
              <a:ea typeface="Roboto"/>
              <a:cs typeface="Roboto"/>
              <a:sym typeface="Roboto"/>
            </a:endParaRPr>
          </a:p>
        </p:txBody>
      </p:sp>
      <p:sp>
        <p:nvSpPr>
          <p:cNvPr id="121" name="Google Shape;121;p21"/>
          <p:cNvSpPr txBox="1"/>
          <p:nvPr/>
        </p:nvSpPr>
        <p:spPr>
          <a:xfrm>
            <a:off x="6586838" y="1959875"/>
            <a:ext cx="6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2020</a:t>
            </a:r>
            <a:endParaRPr b="1">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