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Interphases" charset="1" panose="02000503020000020004"/>
      <p:regular r:id="rId15"/>
    </p:embeddedFont>
    <p:embeddedFont>
      <p:font typeface="TT Interphases Bold" charset="1" panose="0200080306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jpeg" Type="http://schemas.openxmlformats.org/officeDocument/2006/relationships/image"/><Relationship Id="rId7"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jpeg" Type="http://schemas.openxmlformats.org/officeDocument/2006/relationships/image"/><Relationship Id="rId7" Target="../media/image16.jpeg" Type="http://schemas.openxmlformats.org/officeDocument/2006/relationships/image"/><Relationship Id="rId8"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jpeg" Type="http://schemas.openxmlformats.org/officeDocument/2006/relationships/image"/><Relationship Id="rId9" Target="../media/image2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jpeg" Type="http://schemas.openxmlformats.org/officeDocument/2006/relationships/image"/><Relationship Id="rId7" Target="../media/image30.jpeg" Type="http://schemas.openxmlformats.org/officeDocument/2006/relationships/image"/><Relationship Id="rId8"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jpeg" Type="http://schemas.openxmlformats.org/officeDocument/2006/relationships/image"/><Relationship Id="rId5"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jpeg" Type="http://schemas.openxmlformats.org/officeDocument/2006/relationships/image"/><Relationship Id="rId5" Target="../media/image37.jpeg" Type="http://schemas.openxmlformats.org/officeDocument/2006/relationships/image"/><Relationship Id="rId6"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jpeg" Type="http://schemas.openxmlformats.org/officeDocument/2006/relationships/image"/><Relationship Id="rId7" Target="../media/image43.jpeg" Type="http://schemas.openxmlformats.org/officeDocument/2006/relationships/image"/><Relationship Id="rId8"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88068" y="1028700"/>
            <a:ext cx="7571232" cy="8229600"/>
          </a:xfrm>
          <a:custGeom>
            <a:avLst/>
            <a:gdLst/>
            <a:ahLst/>
            <a:cxnLst/>
            <a:rect r="r" b="b" t="t" l="l"/>
            <a:pathLst>
              <a:path h="8229600" w="7571232">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835967"/>
            <a:ext cx="6790112" cy="3036173"/>
          </a:xfrm>
          <a:prstGeom prst="rect">
            <a:avLst/>
          </a:prstGeom>
        </p:spPr>
        <p:txBody>
          <a:bodyPr anchor="t" rtlCol="false" tIns="0" lIns="0" bIns="0" rIns="0">
            <a:spAutoFit/>
          </a:bodyPr>
          <a:lstStyle/>
          <a:p>
            <a:pPr algn="l">
              <a:lnSpc>
                <a:spcPts val="11594"/>
              </a:lnSpc>
            </a:pPr>
            <a:r>
              <a:rPr lang="en-US" sz="12334" spc="-604">
                <a:solidFill>
                  <a:srgbClr val="000000"/>
                </a:solidFill>
                <a:latin typeface="TT Interphases"/>
                <a:ea typeface="TT Interphases"/>
                <a:cs typeface="TT Interphases"/>
                <a:sym typeface="TT Interphases"/>
              </a:rPr>
              <a:t>Data Science</a:t>
            </a:r>
          </a:p>
        </p:txBody>
      </p:sp>
      <p:sp>
        <p:nvSpPr>
          <p:cNvPr name="Freeform 4" id="4"/>
          <p:cNvSpPr/>
          <p:nvPr/>
        </p:nvSpPr>
        <p:spPr>
          <a:xfrm flipH="false" flipV="false" rot="0">
            <a:off x="4269296" y="3128542"/>
            <a:ext cx="1543050" cy="1543050"/>
          </a:xfrm>
          <a:custGeom>
            <a:avLst/>
            <a:gdLst/>
            <a:ahLst/>
            <a:cxnLst/>
            <a:rect r="r" b="b" t="t" l="l"/>
            <a:pathLst>
              <a:path h="1543050" w="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6"/>
            <a:stretch>
              <a:fillRect l="-198" t="0" r="-198" b="0"/>
            </a:stretch>
          </a:blipFill>
        </p:spPr>
      </p:sp>
      <p:sp>
        <p:nvSpPr>
          <p:cNvPr name="TextBox 6" id="6"/>
          <p:cNvSpPr txBox="true"/>
          <p:nvPr/>
        </p:nvSpPr>
        <p:spPr>
          <a:xfrm rot="0">
            <a:off x="1028700" y="9063228"/>
            <a:ext cx="2481344" cy="195072"/>
          </a:xfrm>
          <a:prstGeom prst="rect">
            <a:avLst/>
          </a:prstGeom>
        </p:spPr>
        <p:txBody>
          <a:bodyPr anchor="t" rtlCol="false" tIns="0" lIns="0" bIns="0" rIns="0">
            <a:spAutoFit/>
          </a:bodyPr>
          <a:lstStyle/>
          <a:p>
            <a:pPr algn="l">
              <a:lnSpc>
                <a:spcPts val="1479"/>
              </a:lnSpc>
            </a:pPr>
            <a:r>
              <a:rPr lang="en-US" sz="1700" spc="-83">
                <a:solidFill>
                  <a:srgbClr val="000000"/>
                </a:solidFill>
                <a:latin typeface="TT Interphases"/>
                <a:ea typeface="TT Interphases"/>
                <a:cs typeface="TT Interphases"/>
                <a:sym typeface="TT Interphases"/>
              </a:rPr>
              <a:t>By Nail Ghazali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45076"/>
            <a:ext cx="7548480" cy="7013224"/>
          </a:xfrm>
          <a:custGeom>
            <a:avLst/>
            <a:gdLst/>
            <a:ahLst/>
            <a:cxnLst/>
            <a:rect r="r" b="b" t="t" l="l"/>
            <a:pathLst>
              <a:path h="7013224" w="7548480">
                <a:moveTo>
                  <a:pt x="0" y="0"/>
                </a:moveTo>
                <a:lnTo>
                  <a:pt x="7548480" y="0"/>
                </a:lnTo>
                <a:lnTo>
                  <a:pt x="7548480" y="7013224"/>
                </a:lnTo>
                <a:lnTo>
                  <a:pt x="0" y="70132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035449" y="1028700"/>
            <a:ext cx="1223851" cy="847795"/>
          </a:xfrm>
          <a:custGeom>
            <a:avLst/>
            <a:gdLst/>
            <a:ahLst/>
            <a:cxnLst/>
            <a:rect r="r" b="b" t="t" l="l"/>
            <a:pathLst>
              <a:path h="847795" w="1223851">
                <a:moveTo>
                  <a:pt x="1223851" y="0"/>
                </a:moveTo>
                <a:lnTo>
                  <a:pt x="0" y="0"/>
                </a:lnTo>
                <a:lnTo>
                  <a:pt x="0" y="847795"/>
                </a:lnTo>
                <a:lnTo>
                  <a:pt x="1223851" y="847795"/>
                </a:lnTo>
                <a:lnTo>
                  <a:pt x="12238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52294" y="4927018"/>
            <a:ext cx="6395080" cy="1649339"/>
          </a:xfrm>
          <a:custGeom>
            <a:avLst/>
            <a:gdLst/>
            <a:ahLst/>
            <a:cxnLst/>
            <a:rect r="r" b="b" t="t" l="l"/>
            <a:pathLst>
              <a:path h="1649339" w="6395080">
                <a:moveTo>
                  <a:pt x="0" y="0"/>
                </a:moveTo>
                <a:lnTo>
                  <a:pt x="6395081" y="0"/>
                </a:lnTo>
                <a:lnTo>
                  <a:pt x="6395081" y="1649340"/>
                </a:lnTo>
                <a:lnTo>
                  <a:pt x="0" y="1649340"/>
                </a:lnTo>
                <a:lnTo>
                  <a:pt x="0" y="0"/>
                </a:lnTo>
                <a:close/>
              </a:path>
            </a:pathLst>
          </a:custGeom>
          <a:blipFill>
            <a:blip r:embed="rId6"/>
            <a:stretch>
              <a:fillRect l="0" t="0" r="0" b="0"/>
            </a:stretch>
          </a:blipFill>
        </p:spPr>
      </p:sp>
      <p:sp>
        <p:nvSpPr>
          <p:cNvPr name="TextBox 5" id="5"/>
          <p:cNvSpPr txBox="true"/>
          <p:nvPr/>
        </p:nvSpPr>
        <p:spPr>
          <a:xfrm rot="0">
            <a:off x="10252294" y="2705518"/>
            <a:ext cx="6234058"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Import Library</a:t>
            </a:r>
          </a:p>
        </p:txBody>
      </p:sp>
      <p:sp>
        <p:nvSpPr>
          <p:cNvPr name="TextBox 6" id="6"/>
          <p:cNvSpPr txBox="true"/>
          <p:nvPr/>
        </p:nvSpPr>
        <p:spPr>
          <a:xfrm rot="0">
            <a:off x="10252294" y="7090708"/>
            <a:ext cx="7007006" cy="116649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In this step, we import three main libraries: pandas </a:t>
            </a:r>
            <a:r>
              <a:rPr lang="en-US" sz="1700" spc="-83">
                <a:solidFill>
                  <a:srgbClr val="000000"/>
                </a:solidFill>
                <a:latin typeface="TT Interphases"/>
                <a:ea typeface="TT Interphases"/>
                <a:cs typeface="TT Interphases"/>
                <a:sym typeface="TT Interphases"/>
              </a:rPr>
              <a:t>for data manipulation, matplotlib.pyplot for creating simple visualizations like bar or line charts, and seaborn for more attractive and informative visualizations. These libraries are essential foundations for the Exploratory Data Analysis process.</a:t>
            </a:r>
          </a:p>
        </p:txBody>
      </p:sp>
      <p:sp>
        <p:nvSpPr>
          <p:cNvPr name="Freeform 7" id="7"/>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7"/>
            <a:stretch>
              <a:fillRect l="-198" t="0" r="-198"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29974" y="3147267"/>
            <a:ext cx="6629326" cy="6111033"/>
          </a:xfrm>
          <a:custGeom>
            <a:avLst/>
            <a:gdLst/>
            <a:ahLst/>
            <a:cxnLst/>
            <a:rect r="r" b="b" t="t" l="l"/>
            <a:pathLst>
              <a:path h="6111033" w="6629326">
                <a:moveTo>
                  <a:pt x="0" y="0"/>
                </a:moveTo>
                <a:lnTo>
                  <a:pt x="6629326" y="0"/>
                </a:lnTo>
                <a:lnTo>
                  <a:pt x="6629326" y="6111033"/>
                </a:lnTo>
                <a:lnTo>
                  <a:pt x="0" y="61110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2130731" y="-184836"/>
            <a:ext cx="969594" cy="3396666"/>
          </a:xfrm>
          <a:custGeom>
            <a:avLst/>
            <a:gdLst/>
            <a:ahLst/>
            <a:cxnLst/>
            <a:rect r="r" b="b" t="t" l="l"/>
            <a:pathLst>
              <a:path h="3396666" w="969594">
                <a:moveTo>
                  <a:pt x="0" y="0"/>
                </a:moveTo>
                <a:lnTo>
                  <a:pt x="969594" y="0"/>
                </a:lnTo>
                <a:lnTo>
                  <a:pt x="969594" y="3396666"/>
                </a:lnTo>
                <a:lnTo>
                  <a:pt x="0" y="33966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03052" y="4478935"/>
            <a:ext cx="4632967" cy="1329130"/>
          </a:xfrm>
          <a:custGeom>
            <a:avLst/>
            <a:gdLst/>
            <a:ahLst/>
            <a:cxnLst/>
            <a:rect r="r" b="b" t="t" l="l"/>
            <a:pathLst>
              <a:path h="1329130" w="4632967">
                <a:moveTo>
                  <a:pt x="0" y="0"/>
                </a:moveTo>
                <a:lnTo>
                  <a:pt x="4632967" y="0"/>
                </a:lnTo>
                <a:lnTo>
                  <a:pt x="4632967" y="1329130"/>
                </a:lnTo>
                <a:lnTo>
                  <a:pt x="0" y="1329130"/>
                </a:lnTo>
                <a:lnTo>
                  <a:pt x="0" y="0"/>
                </a:lnTo>
                <a:close/>
              </a:path>
            </a:pathLst>
          </a:custGeom>
          <a:blipFill>
            <a:blip r:embed="rId6"/>
            <a:stretch>
              <a:fillRect l="0" t="0" r="0" b="0"/>
            </a:stretch>
          </a:blipFill>
        </p:spPr>
      </p:sp>
      <p:sp>
        <p:nvSpPr>
          <p:cNvPr name="Freeform 5" id="5"/>
          <p:cNvSpPr/>
          <p:nvPr/>
        </p:nvSpPr>
        <p:spPr>
          <a:xfrm flipH="false" flipV="false" rot="0">
            <a:off x="1390135" y="6498272"/>
            <a:ext cx="7896749" cy="3094140"/>
          </a:xfrm>
          <a:custGeom>
            <a:avLst/>
            <a:gdLst/>
            <a:ahLst/>
            <a:cxnLst/>
            <a:rect r="r" b="b" t="t" l="l"/>
            <a:pathLst>
              <a:path h="3094140" w="7896749">
                <a:moveTo>
                  <a:pt x="0" y="0"/>
                </a:moveTo>
                <a:lnTo>
                  <a:pt x="7896749" y="0"/>
                </a:lnTo>
                <a:lnTo>
                  <a:pt x="7896749" y="3094140"/>
                </a:lnTo>
                <a:lnTo>
                  <a:pt x="0" y="3094140"/>
                </a:lnTo>
                <a:lnTo>
                  <a:pt x="0" y="0"/>
                </a:lnTo>
                <a:close/>
              </a:path>
            </a:pathLst>
          </a:custGeom>
          <a:blipFill>
            <a:blip r:embed="rId7"/>
            <a:stretch>
              <a:fillRect l="0" t="0" r="0" b="0"/>
            </a:stretch>
          </a:blipFill>
        </p:spPr>
      </p:sp>
      <p:sp>
        <p:nvSpPr>
          <p:cNvPr name="Freeform 6" id="6"/>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8"/>
            <a:stretch>
              <a:fillRect l="-198" t="0" r="-198" b="0"/>
            </a:stretch>
          </a:blipFill>
        </p:spPr>
      </p:sp>
      <p:sp>
        <p:nvSpPr>
          <p:cNvPr name="TextBox 7" id="7"/>
          <p:cNvSpPr txBox="true"/>
          <p:nvPr/>
        </p:nvSpPr>
        <p:spPr>
          <a:xfrm rot="0">
            <a:off x="1028700" y="2734118"/>
            <a:ext cx="9601274" cy="105461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Load Dataset</a:t>
            </a:r>
          </a:p>
        </p:txBody>
      </p:sp>
      <p:sp>
        <p:nvSpPr>
          <p:cNvPr name="TextBox 8" id="8"/>
          <p:cNvSpPr txBox="true"/>
          <p:nvPr/>
        </p:nvSpPr>
        <p:spPr>
          <a:xfrm rot="0">
            <a:off x="1028700" y="4103053"/>
            <a:ext cx="4180398" cy="205232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The dataset is loaded using the read_csv() function from pandas. The CSV file should already be available in the working directory, such as being uploaded to Google Colab. After loading, the shape function is used to view the number of rows and columns to understand the dataset size.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506416"/>
            <a:ext cx="6730928" cy="5751884"/>
          </a:xfrm>
          <a:custGeom>
            <a:avLst/>
            <a:gdLst/>
            <a:ahLst/>
            <a:cxnLst/>
            <a:rect r="r" b="b" t="t" l="l"/>
            <a:pathLst>
              <a:path h="5751884" w="6730928">
                <a:moveTo>
                  <a:pt x="0" y="0"/>
                </a:moveTo>
                <a:lnTo>
                  <a:pt x="6730928" y="0"/>
                </a:lnTo>
                <a:lnTo>
                  <a:pt x="6730928" y="5751884"/>
                </a:lnTo>
                <a:lnTo>
                  <a:pt x="0" y="57518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80462" y="4422237"/>
            <a:ext cx="729305" cy="566206"/>
          </a:xfrm>
          <a:custGeom>
            <a:avLst/>
            <a:gdLst/>
            <a:ahLst/>
            <a:cxnLst/>
            <a:rect r="r" b="b" t="t" l="l"/>
            <a:pathLst>
              <a:path h="566206" w="729305">
                <a:moveTo>
                  <a:pt x="0" y="0"/>
                </a:moveTo>
                <a:lnTo>
                  <a:pt x="729305" y="0"/>
                </a:lnTo>
                <a:lnTo>
                  <a:pt x="729305" y="566207"/>
                </a:lnTo>
                <a:lnTo>
                  <a:pt x="0" y="5662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6822619" y="1028700"/>
            <a:ext cx="436681" cy="339023"/>
          </a:xfrm>
          <a:custGeom>
            <a:avLst/>
            <a:gdLst/>
            <a:ahLst/>
            <a:cxnLst/>
            <a:rect r="r" b="b" t="t" l="l"/>
            <a:pathLst>
              <a:path h="339023" w="436681">
                <a:moveTo>
                  <a:pt x="436681" y="339023"/>
                </a:moveTo>
                <a:lnTo>
                  <a:pt x="0" y="339023"/>
                </a:lnTo>
                <a:lnTo>
                  <a:pt x="0" y="0"/>
                </a:lnTo>
                <a:lnTo>
                  <a:pt x="436681" y="0"/>
                </a:lnTo>
                <a:lnTo>
                  <a:pt x="436681" y="33902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242350" y="6768527"/>
            <a:ext cx="4629970" cy="1473172"/>
          </a:xfrm>
          <a:custGeom>
            <a:avLst/>
            <a:gdLst/>
            <a:ahLst/>
            <a:cxnLst/>
            <a:rect r="r" b="b" t="t" l="l"/>
            <a:pathLst>
              <a:path h="1473172" w="4629970">
                <a:moveTo>
                  <a:pt x="0" y="0"/>
                </a:moveTo>
                <a:lnTo>
                  <a:pt x="4629970" y="0"/>
                </a:lnTo>
                <a:lnTo>
                  <a:pt x="4629970" y="1473172"/>
                </a:lnTo>
                <a:lnTo>
                  <a:pt x="0" y="1473172"/>
                </a:lnTo>
                <a:lnTo>
                  <a:pt x="0" y="0"/>
                </a:lnTo>
                <a:close/>
              </a:path>
            </a:pathLst>
          </a:custGeom>
          <a:blipFill>
            <a:blip r:embed="rId8"/>
            <a:stretch>
              <a:fillRect l="0" t="0" r="0" b="0"/>
            </a:stretch>
          </a:blipFill>
        </p:spPr>
      </p:sp>
      <p:sp>
        <p:nvSpPr>
          <p:cNvPr name="Freeform 6" id="6"/>
          <p:cNvSpPr/>
          <p:nvPr/>
        </p:nvSpPr>
        <p:spPr>
          <a:xfrm flipH="false" flipV="false" rot="0">
            <a:off x="11439605" y="2449202"/>
            <a:ext cx="5157443" cy="3520389"/>
          </a:xfrm>
          <a:custGeom>
            <a:avLst/>
            <a:gdLst/>
            <a:ahLst/>
            <a:cxnLst/>
            <a:rect r="r" b="b" t="t" l="l"/>
            <a:pathLst>
              <a:path h="3520389" w="5157443">
                <a:moveTo>
                  <a:pt x="0" y="0"/>
                </a:moveTo>
                <a:lnTo>
                  <a:pt x="5157443" y="0"/>
                </a:lnTo>
                <a:lnTo>
                  <a:pt x="5157443" y="3520390"/>
                </a:lnTo>
                <a:lnTo>
                  <a:pt x="0" y="3520390"/>
                </a:lnTo>
                <a:lnTo>
                  <a:pt x="0" y="0"/>
                </a:lnTo>
                <a:close/>
              </a:path>
            </a:pathLst>
          </a:custGeom>
          <a:blipFill>
            <a:blip r:embed="rId9"/>
            <a:stretch>
              <a:fillRect l="0" t="0" r="0" b="0"/>
            </a:stretch>
          </a:blipFill>
        </p:spPr>
      </p:sp>
      <p:sp>
        <p:nvSpPr>
          <p:cNvPr name="TextBox 7" id="7"/>
          <p:cNvSpPr txBox="true"/>
          <p:nvPr/>
        </p:nvSpPr>
        <p:spPr>
          <a:xfrm rot="0">
            <a:off x="6670894" y="1035790"/>
            <a:ext cx="7639639"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Lihat Sekilas Data</a:t>
            </a:r>
          </a:p>
        </p:txBody>
      </p:sp>
      <p:sp>
        <p:nvSpPr>
          <p:cNvPr name="TextBox 8" id="8"/>
          <p:cNvSpPr txBox="true"/>
          <p:nvPr/>
        </p:nvSpPr>
        <p:spPr>
          <a:xfrm rot="0">
            <a:off x="9144000" y="6730664"/>
            <a:ext cx="3485330" cy="234759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We display the first few rows using head(), and use info() and describe() to get an overview of the data's structure and statistics. This helps us understand the data types of each column and view summaries like minimum, maximum, and average values.</a:t>
            </a:r>
          </a:p>
          <a:p>
            <a:pPr algn="l">
              <a:lnSpc>
                <a:spcPts val="2380"/>
              </a:lnSpc>
            </a:pPr>
          </a:p>
        </p:txBody>
      </p:sp>
      <p:sp>
        <p:nvSpPr>
          <p:cNvPr name="Freeform 9" id="9"/>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10"/>
            <a:stretch>
              <a:fillRect l="-198" t="0" r="-198"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52034" y="2360784"/>
            <a:ext cx="7434401" cy="4636363"/>
          </a:xfrm>
          <a:custGeom>
            <a:avLst/>
            <a:gdLst/>
            <a:ahLst/>
            <a:cxnLst/>
            <a:rect r="r" b="b" t="t" l="l"/>
            <a:pathLst>
              <a:path h="4636363" w="7434401">
                <a:moveTo>
                  <a:pt x="0" y="0"/>
                </a:moveTo>
                <a:lnTo>
                  <a:pt x="7434401" y="0"/>
                </a:lnTo>
                <a:lnTo>
                  <a:pt x="7434401" y="4636363"/>
                </a:lnTo>
                <a:lnTo>
                  <a:pt x="0" y="4636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96889" y="6253607"/>
            <a:ext cx="735454" cy="437261"/>
          </a:xfrm>
          <a:custGeom>
            <a:avLst/>
            <a:gdLst/>
            <a:ahLst/>
            <a:cxnLst/>
            <a:rect r="r" b="b" t="t" l="l"/>
            <a:pathLst>
              <a:path h="437261" w="735454">
                <a:moveTo>
                  <a:pt x="0" y="0"/>
                </a:moveTo>
                <a:lnTo>
                  <a:pt x="735454" y="0"/>
                </a:lnTo>
                <a:lnTo>
                  <a:pt x="735454" y="437261"/>
                </a:lnTo>
                <a:lnTo>
                  <a:pt x="0" y="4372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472665" y="795848"/>
            <a:ext cx="7121724" cy="2284326"/>
          </a:xfrm>
          <a:custGeom>
            <a:avLst/>
            <a:gdLst/>
            <a:ahLst/>
            <a:cxnLst/>
            <a:rect r="r" b="b" t="t" l="l"/>
            <a:pathLst>
              <a:path h="2284326" w="7121724">
                <a:moveTo>
                  <a:pt x="0" y="0"/>
                </a:moveTo>
                <a:lnTo>
                  <a:pt x="7121724" y="0"/>
                </a:lnTo>
                <a:lnTo>
                  <a:pt x="7121724" y="2284326"/>
                </a:lnTo>
                <a:lnTo>
                  <a:pt x="0" y="2284326"/>
                </a:lnTo>
                <a:lnTo>
                  <a:pt x="0" y="0"/>
                </a:lnTo>
                <a:close/>
              </a:path>
            </a:pathLst>
          </a:custGeom>
          <a:blipFill>
            <a:blip r:embed="rId6"/>
            <a:stretch>
              <a:fillRect l="0" t="0" r="0" b="0"/>
            </a:stretch>
          </a:blipFill>
        </p:spPr>
      </p:sp>
      <p:sp>
        <p:nvSpPr>
          <p:cNvPr name="Freeform 5" id="5"/>
          <p:cNvSpPr/>
          <p:nvPr/>
        </p:nvSpPr>
        <p:spPr>
          <a:xfrm flipH="false" flipV="false" rot="0">
            <a:off x="11292691" y="3592154"/>
            <a:ext cx="6132589" cy="1328077"/>
          </a:xfrm>
          <a:custGeom>
            <a:avLst/>
            <a:gdLst/>
            <a:ahLst/>
            <a:cxnLst/>
            <a:rect r="r" b="b" t="t" l="l"/>
            <a:pathLst>
              <a:path h="1328077" w="6132589">
                <a:moveTo>
                  <a:pt x="0" y="0"/>
                </a:moveTo>
                <a:lnTo>
                  <a:pt x="6132589" y="0"/>
                </a:lnTo>
                <a:lnTo>
                  <a:pt x="6132589" y="1328077"/>
                </a:lnTo>
                <a:lnTo>
                  <a:pt x="0" y="1328077"/>
                </a:lnTo>
                <a:lnTo>
                  <a:pt x="0" y="0"/>
                </a:lnTo>
                <a:close/>
              </a:path>
            </a:pathLst>
          </a:custGeom>
          <a:blipFill>
            <a:blip r:embed="rId7"/>
            <a:stretch>
              <a:fillRect l="0" t="0" r="0" b="0"/>
            </a:stretch>
          </a:blipFill>
        </p:spPr>
      </p:sp>
      <p:sp>
        <p:nvSpPr>
          <p:cNvPr name="TextBox 6" id="6"/>
          <p:cNvSpPr txBox="true"/>
          <p:nvPr/>
        </p:nvSpPr>
        <p:spPr>
          <a:xfrm rot="0">
            <a:off x="1028700" y="7430412"/>
            <a:ext cx="6234058"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Cek Missing Velue</a:t>
            </a:r>
          </a:p>
        </p:txBody>
      </p:sp>
      <p:sp>
        <p:nvSpPr>
          <p:cNvPr name="TextBox 7" id="7"/>
          <p:cNvSpPr txBox="true"/>
          <p:nvPr/>
        </p:nvSpPr>
        <p:spPr>
          <a:xfrm rot="0">
            <a:off x="11796889" y="7501255"/>
            <a:ext cx="5462411" cy="14617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This step identifies whether there are missing or null values in the data. The isnull().sum() function calculates how many missing values are in each column. Additionally, a heatmap visualization helps visually identify where the missing data occurs.</a:t>
            </a:r>
          </a:p>
        </p:txBody>
      </p:sp>
      <p:sp>
        <p:nvSpPr>
          <p:cNvPr name="Freeform 8" id="8"/>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8"/>
            <a:stretch>
              <a:fillRect l="-198" t="0" r="-198"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10854" y="1028700"/>
            <a:ext cx="7148446" cy="4185090"/>
          </a:xfrm>
          <a:custGeom>
            <a:avLst/>
            <a:gdLst/>
            <a:ahLst/>
            <a:cxnLst/>
            <a:rect r="r" b="b" t="t" l="l"/>
            <a:pathLst>
              <a:path h="4185090" w="7148446">
                <a:moveTo>
                  <a:pt x="0" y="0"/>
                </a:moveTo>
                <a:lnTo>
                  <a:pt x="7148446" y="0"/>
                </a:lnTo>
                <a:lnTo>
                  <a:pt x="7148446" y="4185090"/>
                </a:lnTo>
                <a:lnTo>
                  <a:pt x="0" y="41850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6983" y="6300580"/>
            <a:ext cx="10018418" cy="2665655"/>
          </a:xfrm>
          <a:custGeom>
            <a:avLst/>
            <a:gdLst/>
            <a:ahLst/>
            <a:cxnLst/>
            <a:rect r="r" b="b" t="t" l="l"/>
            <a:pathLst>
              <a:path h="2665655" w="10018418">
                <a:moveTo>
                  <a:pt x="0" y="0"/>
                </a:moveTo>
                <a:lnTo>
                  <a:pt x="10018418" y="0"/>
                </a:lnTo>
                <a:lnTo>
                  <a:pt x="10018418" y="2665655"/>
                </a:lnTo>
                <a:lnTo>
                  <a:pt x="0" y="2665655"/>
                </a:lnTo>
                <a:lnTo>
                  <a:pt x="0" y="0"/>
                </a:lnTo>
                <a:close/>
              </a:path>
            </a:pathLst>
          </a:custGeom>
          <a:blipFill>
            <a:blip r:embed="rId4"/>
            <a:stretch>
              <a:fillRect l="0" t="0" r="0" b="0"/>
            </a:stretch>
          </a:blipFill>
        </p:spPr>
      </p:sp>
      <p:sp>
        <p:nvSpPr>
          <p:cNvPr name="TextBox 4" id="4"/>
          <p:cNvSpPr txBox="true"/>
          <p:nvPr/>
        </p:nvSpPr>
        <p:spPr>
          <a:xfrm rot="0">
            <a:off x="1028700" y="3442140"/>
            <a:ext cx="7193539"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Cek </a:t>
            </a:r>
          </a:p>
          <a:p>
            <a:pPr algn="l">
              <a:lnSpc>
                <a:spcPts val="7656"/>
              </a:lnSpc>
            </a:pPr>
            <a:r>
              <a:rPr lang="en-US" sz="8800" spc="-431">
                <a:solidFill>
                  <a:srgbClr val="000000"/>
                </a:solidFill>
                <a:latin typeface="TT Interphases"/>
                <a:ea typeface="TT Interphases"/>
                <a:cs typeface="TT Interphases"/>
                <a:sym typeface="TT Interphases"/>
              </a:rPr>
              <a:t>Duplicate</a:t>
            </a:r>
          </a:p>
        </p:txBody>
      </p:sp>
      <p:sp>
        <p:nvSpPr>
          <p:cNvPr name="TextBox 5" id="5"/>
          <p:cNvSpPr txBox="true"/>
          <p:nvPr/>
        </p:nvSpPr>
        <p:spPr>
          <a:xfrm rot="0">
            <a:off x="1028700" y="6592960"/>
            <a:ext cx="4273073" cy="17570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After checking for missing values, we examine whether there are any exact duplicate rows. This is done using the duplicated() function and drop_duplicates() to remove them. Duplicates can affect the analysis results if not handled properly.</a:t>
            </a:r>
          </a:p>
          <a:p>
            <a:pPr algn="l">
              <a:lnSpc>
                <a:spcPts val="2380"/>
              </a:lnSpc>
            </a:pPr>
          </a:p>
        </p:txBody>
      </p:sp>
      <p:sp>
        <p:nvSpPr>
          <p:cNvPr name="Freeform 6" id="6"/>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5"/>
            <a:stretch>
              <a:fillRect l="-198" t="0" r="-198"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642370"/>
            <a:ext cx="7195906" cy="4644630"/>
          </a:xfrm>
          <a:custGeom>
            <a:avLst/>
            <a:gdLst/>
            <a:ahLst/>
            <a:cxnLst/>
            <a:rect r="r" b="b" t="t" l="l"/>
            <a:pathLst>
              <a:path h="4644630" w="7195906">
                <a:moveTo>
                  <a:pt x="0" y="0"/>
                </a:moveTo>
                <a:lnTo>
                  <a:pt x="7195906" y="0"/>
                </a:lnTo>
                <a:lnTo>
                  <a:pt x="7195906" y="4644630"/>
                </a:lnTo>
                <a:lnTo>
                  <a:pt x="0" y="46446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3801950"/>
            <a:ext cx="7517571" cy="2195608"/>
          </a:xfrm>
          <a:custGeom>
            <a:avLst/>
            <a:gdLst/>
            <a:ahLst/>
            <a:cxnLst/>
            <a:rect r="r" b="b" t="t" l="l"/>
            <a:pathLst>
              <a:path h="2195608" w="7517571">
                <a:moveTo>
                  <a:pt x="0" y="0"/>
                </a:moveTo>
                <a:lnTo>
                  <a:pt x="7517571" y="0"/>
                </a:lnTo>
                <a:lnTo>
                  <a:pt x="7517571" y="2195608"/>
                </a:lnTo>
                <a:lnTo>
                  <a:pt x="0" y="2195608"/>
                </a:lnTo>
                <a:lnTo>
                  <a:pt x="0" y="0"/>
                </a:lnTo>
                <a:close/>
              </a:path>
            </a:pathLst>
          </a:custGeom>
          <a:blipFill>
            <a:blip r:embed="rId4"/>
            <a:stretch>
              <a:fillRect l="0" t="0" r="0" b="0"/>
            </a:stretch>
          </a:blipFill>
        </p:spPr>
      </p:sp>
      <p:sp>
        <p:nvSpPr>
          <p:cNvPr name="Freeform 4" id="4"/>
          <p:cNvSpPr/>
          <p:nvPr/>
        </p:nvSpPr>
        <p:spPr>
          <a:xfrm flipH="false" flipV="false" rot="0">
            <a:off x="9640706" y="6488742"/>
            <a:ext cx="6524159" cy="3336459"/>
          </a:xfrm>
          <a:custGeom>
            <a:avLst/>
            <a:gdLst/>
            <a:ahLst/>
            <a:cxnLst/>
            <a:rect r="r" b="b" t="t" l="l"/>
            <a:pathLst>
              <a:path h="3336459" w="6524159">
                <a:moveTo>
                  <a:pt x="0" y="0"/>
                </a:moveTo>
                <a:lnTo>
                  <a:pt x="6524159" y="0"/>
                </a:lnTo>
                <a:lnTo>
                  <a:pt x="6524159" y="3336459"/>
                </a:lnTo>
                <a:lnTo>
                  <a:pt x="0" y="3336459"/>
                </a:lnTo>
                <a:lnTo>
                  <a:pt x="0" y="0"/>
                </a:lnTo>
                <a:close/>
              </a:path>
            </a:pathLst>
          </a:custGeom>
          <a:blipFill>
            <a:blip r:embed="rId5"/>
            <a:stretch>
              <a:fillRect l="0" t="0" r="0" b="0"/>
            </a:stretch>
          </a:blipFill>
        </p:spPr>
      </p:sp>
      <p:sp>
        <p:nvSpPr>
          <p:cNvPr name="TextBox 5" id="5"/>
          <p:cNvSpPr txBox="true"/>
          <p:nvPr/>
        </p:nvSpPr>
        <p:spPr>
          <a:xfrm rot="0">
            <a:off x="1028700" y="2644660"/>
            <a:ext cx="7577855"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Distribusi Respon</a:t>
            </a:r>
          </a:p>
        </p:txBody>
      </p:sp>
      <p:sp>
        <p:nvSpPr>
          <p:cNvPr name="TextBox 6" id="6"/>
          <p:cNvSpPr txBox="true"/>
          <p:nvPr/>
        </p:nvSpPr>
        <p:spPr>
          <a:xfrm rot="0">
            <a:off x="9144000" y="1757820"/>
            <a:ext cx="7759071" cy="17570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This step is carried out to understand how the respondents' answers are distributed, especially in the treatment column which indicates whether the respondent has received mental health treatment. A barplot visualization is very useful to see the proportion of each response category (such as "Yes", "No", "Don’t know"). This is important as it provides a general overview of respondent conditions and can serve as a basis for further analysis on certain patterns or trends.</a:t>
            </a:r>
          </a:p>
        </p:txBody>
      </p:sp>
      <p:sp>
        <p:nvSpPr>
          <p:cNvPr name="Freeform 7" id="7"/>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6"/>
            <a:stretch>
              <a:fillRect l="-198" t="0" r="-198"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79829" y="917212"/>
            <a:ext cx="5779471" cy="4550020"/>
          </a:xfrm>
          <a:custGeom>
            <a:avLst/>
            <a:gdLst/>
            <a:ahLst/>
            <a:cxnLst/>
            <a:rect r="r" b="b" t="t" l="l"/>
            <a:pathLst>
              <a:path h="4550020" w="5779471">
                <a:moveTo>
                  <a:pt x="0" y="0"/>
                </a:moveTo>
                <a:lnTo>
                  <a:pt x="5779471" y="0"/>
                </a:lnTo>
                <a:lnTo>
                  <a:pt x="5779471" y="4550020"/>
                </a:lnTo>
                <a:lnTo>
                  <a:pt x="0" y="4550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244977" y="-4119"/>
            <a:ext cx="969594" cy="3396666"/>
          </a:xfrm>
          <a:custGeom>
            <a:avLst/>
            <a:gdLst/>
            <a:ahLst/>
            <a:cxnLst/>
            <a:rect r="r" b="b" t="t" l="l"/>
            <a:pathLst>
              <a:path h="3396666" w="969594">
                <a:moveTo>
                  <a:pt x="0" y="0"/>
                </a:moveTo>
                <a:lnTo>
                  <a:pt x="969593" y="0"/>
                </a:lnTo>
                <a:lnTo>
                  <a:pt x="969593" y="3396667"/>
                </a:lnTo>
                <a:lnTo>
                  <a:pt x="0" y="33966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31440" y="5958055"/>
            <a:ext cx="5489564" cy="1393902"/>
          </a:xfrm>
          <a:custGeom>
            <a:avLst/>
            <a:gdLst/>
            <a:ahLst/>
            <a:cxnLst/>
            <a:rect r="r" b="b" t="t" l="l"/>
            <a:pathLst>
              <a:path h="1393902" w="5489564">
                <a:moveTo>
                  <a:pt x="0" y="0"/>
                </a:moveTo>
                <a:lnTo>
                  <a:pt x="5489564" y="0"/>
                </a:lnTo>
                <a:lnTo>
                  <a:pt x="5489564" y="1393902"/>
                </a:lnTo>
                <a:lnTo>
                  <a:pt x="0" y="1393902"/>
                </a:lnTo>
                <a:lnTo>
                  <a:pt x="0" y="0"/>
                </a:lnTo>
                <a:close/>
              </a:path>
            </a:pathLst>
          </a:custGeom>
          <a:blipFill>
            <a:blip r:embed="rId6"/>
            <a:stretch>
              <a:fillRect l="0" t="0" r="0" b="0"/>
            </a:stretch>
          </a:blipFill>
        </p:spPr>
      </p:sp>
      <p:sp>
        <p:nvSpPr>
          <p:cNvPr name="Freeform 5" id="5"/>
          <p:cNvSpPr/>
          <p:nvPr/>
        </p:nvSpPr>
        <p:spPr>
          <a:xfrm flipH="false" flipV="false" rot="0">
            <a:off x="1028700" y="5733319"/>
            <a:ext cx="5539757" cy="3237276"/>
          </a:xfrm>
          <a:custGeom>
            <a:avLst/>
            <a:gdLst/>
            <a:ahLst/>
            <a:cxnLst/>
            <a:rect r="r" b="b" t="t" l="l"/>
            <a:pathLst>
              <a:path h="3237276" w="5539757">
                <a:moveTo>
                  <a:pt x="0" y="0"/>
                </a:moveTo>
                <a:lnTo>
                  <a:pt x="5539757" y="0"/>
                </a:lnTo>
                <a:lnTo>
                  <a:pt x="5539757" y="3237276"/>
                </a:lnTo>
                <a:lnTo>
                  <a:pt x="0" y="3237276"/>
                </a:lnTo>
                <a:lnTo>
                  <a:pt x="0" y="0"/>
                </a:lnTo>
                <a:close/>
              </a:path>
            </a:pathLst>
          </a:custGeom>
          <a:blipFill>
            <a:blip r:embed="rId7"/>
            <a:stretch>
              <a:fillRect l="0" t="0" r="0" b="0"/>
            </a:stretch>
          </a:blipFill>
        </p:spPr>
      </p:sp>
      <p:sp>
        <p:nvSpPr>
          <p:cNvPr name="TextBox 6" id="6"/>
          <p:cNvSpPr txBox="true"/>
          <p:nvPr/>
        </p:nvSpPr>
        <p:spPr>
          <a:xfrm rot="0">
            <a:off x="1209418" y="2908427"/>
            <a:ext cx="8473720"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Korelasi Antar Fitur Numerik</a:t>
            </a:r>
          </a:p>
        </p:txBody>
      </p:sp>
      <p:sp>
        <p:nvSpPr>
          <p:cNvPr name="TextBox 7" id="7"/>
          <p:cNvSpPr txBox="true"/>
          <p:nvPr/>
        </p:nvSpPr>
        <p:spPr>
          <a:xfrm rot="0">
            <a:off x="7031440" y="7771057"/>
            <a:ext cx="8988774" cy="14617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In this step, correlations between numerical features such as age are calculated to see if there are relationships between variables in the dataset. The correlation results are visualized using a heatmap, where the colors indicate the strength and direction of the relationships. This analysis is useful for identifying patterns or related variables that are relevant for further analysis.</a:t>
            </a:r>
          </a:p>
          <a:p>
            <a:pPr algn="l">
              <a:lnSpc>
                <a:spcPts val="2380"/>
              </a:lnSpc>
            </a:pPr>
          </a:p>
        </p:txBody>
      </p:sp>
      <p:sp>
        <p:nvSpPr>
          <p:cNvPr name="Freeform 8" id="8"/>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8"/>
            <a:stretch>
              <a:fillRect l="-198" t="0" r="-198"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99665" y="1028700"/>
            <a:ext cx="8259635" cy="8229600"/>
          </a:xfrm>
          <a:custGeom>
            <a:avLst/>
            <a:gdLst/>
            <a:ahLst/>
            <a:cxnLst/>
            <a:rect r="r" b="b" t="t" l="l"/>
            <a:pathLst>
              <a:path h="8229600" w="8259635">
                <a:moveTo>
                  <a:pt x="0" y="0"/>
                </a:moveTo>
                <a:lnTo>
                  <a:pt x="8259635" y="0"/>
                </a:lnTo>
                <a:lnTo>
                  <a:pt x="8259635"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718033"/>
            <a:ext cx="228600" cy="2286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9864"/>
            </a:solidFill>
          </p:spPr>
        </p:sp>
        <p:sp>
          <p:nvSpPr>
            <p:cNvPr name="TextBox 5" id="5"/>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sp>
        <p:nvSpPr>
          <p:cNvPr name="TextBox 6" id="6"/>
          <p:cNvSpPr txBox="true"/>
          <p:nvPr/>
        </p:nvSpPr>
        <p:spPr>
          <a:xfrm rot="0">
            <a:off x="1028700" y="4000357"/>
            <a:ext cx="8332616" cy="1745348"/>
          </a:xfrm>
          <a:prstGeom prst="rect">
            <a:avLst/>
          </a:prstGeom>
        </p:spPr>
        <p:txBody>
          <a:bodyPr anchor="t" rtlCol="false" tIns="0" lIns="0" bIns="0" rIns="0">
            <a:spAutoFit/>
          </a:bodyPr>
          <a:lstStyle/>
          <a:p>
            <a:pPr algn="l">
              <a:lnSpc>
                <a:spcPts val="12524"/>
              </a:lnSpc>
            </a:pPr>
            <a:r>
              <a:rPr lang="en-US" sz="14395" spc="-705">
                <a:solidFill>
                  <a:srgbClr val="000000"/>
                </a:solidFill>
                <a:latin typeface="TT Interphases"/>
                <a:ea typeface="TT Interphases"/>
                <a:cs typeface="TT Interphases"/>
                <a:sym typeface="TT Interphases"/>
              </a:rPr>
              <a:t>Thank You</a:t>
            </a:r>
          </a:p>
        </p:txBody>
      </p:sp>
      <p:sp>
        <p:nvSpPr>
          <p:cNvPr name="TextBox 7" id="7"/>
          <p:cNvSpPr txBox="true"/>
          <p:nvPr/>
        </p:nvSpPr>
        <p:spPr>
          <a:xfrm rot="0">
            <a:off x="1566219" y="7708508"/>
            <a:ext cx="2411694"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081226110306</a:t>
            </a:r>
          </a:p>
        </p:txBody>
      </p:sp>
      <p:sp>
        <p:nvSpPr>
          <p:cNvPr name="TextBox 8" id="8"/>
          <p:cNvSpPr txBox="true"/>
          <p:nvPr/>
        </p:nvSpPr>
        <p:spPr>
          <a:xfrm rot="0">
            <a:off x="1566219" y="8991981"/>
            <a:ext cx="3011896"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nailghazali21@gmail.com</a:t>
            </a:r>
          </a:p>
        </p:txBody>
      </p:sp>
      <p:sp>
        <p:nvSpPr>
          <p:cNvPr name="TextBox 9" id="9"/>
          <p:cNvSpPr txBox="true"/>
          <p:nvPr/>
        </p:nvSpPr>
        <p:spPr>
          <a:xfrm rot="0">
            <a:off x="1566219" y="8350245"/>
            <a:ext cx="2790756" cy="266319"/>
          </a:xfrm>
          <a:prstGeom prst="rect">
            <a:avLst/>
          </a:prstGeom>
        </p:spPr>
        <p:txBody>
          <a:bodyPr anchor="t" rtlCol="false" tIns="0" lIns="0" bIns="0" rIns="0">
            <a:spAutoFit/>
          </a:bodyPr>
          <a:lstStyle/>
          <a:p>
            <a:pPr algn="l">
              <a:lnSpc>
                <a:spcPts val="2193"/>
              </a:lnSpc>
            </a:pPr>
            <a:r>
              <a:rPr lang="en-US" sz="1700" spc="-51">
                <a:solidFill>
                  <a:srgbClr val="000000"/>
                </a:solidFill>
                <a:latin typeface="TT Interphases"/>
                <a:ea typeface="TT Interphases"/>
                <a:cs typeface="TT Interphases"/>
                <a:sym typeface="TT Interphases"/>
              </a:rPr>
              <a:t>Nail Ghazali</a:t>
            </a:r>
          </a:p>
        </p:txBody>
      </p:sp>
      <p:grpSp>
        <p:nvGrpSpPr>
          <p:cNvPr name="Group 10" id="10"/>
          <p:cNvGrpSpPr/>
          <p:nvPr/>
        </p:nvGrpSpPr>
        <p:grpSpPr>
          <a:xfrm rot="0">
            <a:off x="1028700" y="8373867"/>
            <a:ext cx="228600" cy="2286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79E3"/>
            </a:solidFill>
          </p:spPr>
        </p:sp>
        <p:sp>
          <p:nvSpPr>
            <p:cNvPr name="TextBox 12" id="12"/>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grpSp>
        <p:nvGrpSpPr>
          <p:cNvPr name="Group 13" id="13"/>
          <p:cNvGrpSpPr/>
          <p:nvPr/>
        </p:nvGrpSpPr>
        <p:grpSpPr>
          <a:xfrm rot="0">
            <a:off x="1028700" y="9029700"/>
            <a:ext cx="228600" cy="2286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9842"/>
            </a:solidFill>
          </p:spPr>
        </p:sp>
        <p:sp>
          <p:nvSpPr>
            <p:cNvPr name="TextBox 15" id="15"/>
            <p:cNvSpPr txBox="true"/>
            <p:nvPr/>
          </p:nvSpPr>
          <p:spPr>
            <a:xfrm>
              <a:off x="76200" y="133350"/>
              <a:ext cx="660400" cy="603250"/>
            </a:xfrm>
            <a:prstGeom prst="rect">
              <a:avLst/>
            </a:prstGeom>
          </p:spPr>
          <p:txBody>
            <a:bodyPr anchor="ctr" rtlCol="false" tIns="50800" lIns="50800" bIns="50800" rIns="50800"/>
            <a:lstStyle/>
            <a:p>
              <a:pPr algn="ctr">
                <a:lnSpc>
                  <a:spcPts val="1827"/>
                </a:lnSpc>
              </a:pPr>
            </a:p>
          </p:txBody>
        </p:sp>
      </p:grpSp>
      <p:sp>
        <p:nvSpPr>
          <p:cNvPr name="Freeform 16" id="16"/>
          <p:cNvSpPr/>
          <p:nvPr/>
        </p:nvSpPr>
        <p:spPr>
          <a:xfrm flipH="false" flipV="false" rot="0">
            <a:off x="822792" y="1028700"/>
            <a:ext cx="3313757" cy="762164"/>
          </a:xfrm>
          <a:custGeom>
            <a:avLst/>
            <a:gdLst/>
            <a:ahLst/>
            <a:cxnLst/>
            <a:rect r="r" b="b" t="t" l="l"/>
            <a:pathLst>
              <a:path h="762164" w="3313757">
                <a:moveTo>
                  <a:pt x="0" y="0"/>
                </a:moveTo>
                <a:lnTo>
                  <a:pt x="3313758" y="0"/>
                </a:lnTo>
                <a:lnTo>
                  <a:pt x="3313758" y="762164"/>
                </a:lnTo>
                <a:lnTo>
                  <a:pt x="0" y="762164"/>
                </a:lnTo>
                <a:lnTo>
                  <a:pt x="0" y="0"/>
                </a:lnTo>
                <a:close/>
              </a:path>
            </a:pathLst>
          </a:custGeom>
          <a:blipFill>
            <a:blip r:embed="rId4"/>
            <a:stretch>
              <a:fillRect l="-198" t="0" r="-198"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DAGnI4zF9XY</dc:identifier>
  <dcterms:modified xsi:type="dcterms:W3CDTF">2011-08-01T06:04:30Z</dcterms:modified>
  <cp:revision>1</cp:revision>
  <dc:title>Bootcamp Data Sciece</dc:title>
</cp:coreProperties>
</file>