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21"/>
  </p:notesMasterIdLst>
  <p:sldIdLst>
    <p:sldId id="283" r:id="rId2"/>
    <p:sldId id="256" r:id="rId3"/>
    <p:sldId id="307" r:id="rId4"/>
    <p:sldId id="315" r:id="rId5"/>
    <p:sldId id="309" r:id="rId6"/>
    <p:sldId id="311" r:id="rId7"/>
    <p:sldId id="312" r:id="rId8"/>
    <p:sldId id="332" r:id="rId9"/>
    <p:sldId id="333" r:id="rId10"/>
    <p:sldId id="334" r:id="rId11"/>
    <p:sldId id="313" r:id="rId12"/>
    <p:sldId id="326" r:id="rId13"/>
    <p:sldId id="336" r:id="rId14"/>
    <p:sldId id="337" r:id="rId15"/>
    <p:sldId id="339" r:id="rId16"/>
    <p:sldId id="338" r:id="rId17"/>
    <p:sldId id="340" r:id="rId18"/>
    <p:sldId id="341" r:id="rId19"/>
    <p:sldId id="264" r:id="rId20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94C"/>
    <a:srgbClr val="2015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574" autoAdjust="0"/>
    <p:restoredTop sz="94291" autoAdjust="0"/>
  </p:normalViewPr>
  <p:slideViewPr>
    <p:cSldViewPr snapToGrid="0">
      <p:cViewPr varScale="1">
        <p:scale>
          <a:sx n="70" d="100"/>
          <a:sy n="70" d="100"/>
        </p:scale>
        <p:origin x="42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0747A2-2DDD-4A5E-BDF1-770E77707238}" type="datetimeFigureOut">
              <a:rPr lang="tr-TR" smtClean="0"/>
              <a:t>7.03.2022</a:t>
            </a:fld>
            <a:endParaRPr lang="tr-TR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tr-TR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6F78FB-9FFC-439F-B7BB-309AEDD89C5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339626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F78FB-9FFC-439F-B7BB-309AEDD89C56}" type="slidenum">
              <a:rPr lang="tr-TR" smtClean="0"/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189395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F78FB-9FFC-439F-B7BB-309AEDD89C56}" type="slidenum">
              <a:rPr lang="tr-TR" smtClean="0"/>
              <a:t>10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280551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F78FB-9FFC-439F-B7BB-309AEDD89C56}" type="slidenum">
              <a:rPr lang="tr-TR" smtClean="0"/>
              <a:t>11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457253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F78FB-9FFC-439F-B7BB-309AEDD89C56}" type="slidenum">
              <a:rPr lang="tr-TR" smtClean="0"/>
              <a:t>12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43506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F78FB-9FFC-439F-B7BB-309AEDD89C56}" type="slidenum">
              <a:rPr lang="tr-TR" smtClean="0"/>
              <a:t>13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377030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F78FB-9FFC-439F-B7BB-309AEDD89C56}" type="slidenum">
              <a:rPr lang="tr-TR" smtClean="0"/>
              <a:t>14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464794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F78FB-9FFC-439F-B7BB-309AEDD89C56}" type="slidenum">
              <a:rPr lang="tr-TR" smtClean="0"/>
              <a:t>15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532434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F78FB-9FFC-439F-B7BB-309AEDD89C56}" type="slidenum">
              <a:rPr lang="tr-TR" smtClean="0"/>
              <a:t>16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712061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F78FB-9FFC-439F-B7BB-309AEDD89C56}" type="slidenum">
              <a:rPr lang="tr-TR" smtClean="0"/>
              <a:t>17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771229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F78FB-9FFC-439F-B7BB-309AEDD89C56}" type="slidenum">
              <a:rPr lang="tr-TR" smtClean="0"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72380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F78FB-9FFC-439F-B7BB-309AEDD89C56}" type="slidenum">
              <a:rPr lang="tr-TR" smtClean="0"/>
              <a:t>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063172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F78FB-9FFC-439F-B7BB-309AEDD89C56}" type="slidenum">
              <a:rPr lang="tr-TR" smtClean="0"/>
              <a:t>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861059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F78FB-9FFC-439F-B7BB-309AEDD89C56}" type="slidenum">
              <a:rPr lang="tr-TR" smtClean="0"/>
              <a:t>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044874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F78FB-9FFC-439F-B7BB-309AEDD89C56}" type="slidenum">
              <a:rPr lang="tr-TR" smtClean="0"/>
              <a:t>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524829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F78FB-9FFC-439F-B7BB-309AEDD89C56}" type="slidenum">
              <a:rPr lang="tr-TR" smtClean="0"/>
              <a:t>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983236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F78FB-9FFC-439F-B7BB-309AEDD89C56}" type="slidenum">
              <a:rPr lang="tr-TR" smtClean="0"/>
              <a:t>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694086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F78FB-9FFC-439F-B7BB-309AEDD89C56}" type="slidenum">
              <a:rPr lang="tr-TR" smtClean="0"/>
              <a:t>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429634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</a:t>
            </a:r>
            <a:endParaRPr lang="tr-T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Faça clique para editar o estilo</a:t>
            </a:r>
            <a:endParaRPr lang="tr-TR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/>
              <a:t>27 Ekim 2020</a:t>
            </a:r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1B3F6-4028-4EB3-BDF3-5DEE1ACE964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51688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  <a:endParaRPr lang="tr-TR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tr-TR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/>
              <a:t>27 Ekim 2020</a:t>
            </a:r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1B3F6-4028-4EB3-BDF3-5DEE1ACE964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11723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</a:t>
            </a:r>
            <a:endParaRPr lang="tr-TR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tr-TR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/>
              <a:t>27 Ekim 2020</a:t>
            </a:r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1B3F6-4028-4EB3-BDF3-5DEE1ACE964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26229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  <a:endParaRPr lang="tr-TR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tr-TR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/>
              <a:t>27 Ekim 2020</a:t>
            </a:r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1B3F6-4028-4EB3-BDF3-5DEE1ACE964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75238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</a:t>
            </a:r>
            <a:endParaRPr lang="tr-TR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/>
              <a:t>27 Ekim 2020</a:t>
            </a:r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1B3F6-4028-4EB3-BDF3-5DEE1ACE964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64119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  <a:endParaRPr lang="tr-TR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tr-TR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tr-TR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/>
              <a:t>27 Ekim 2020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1B3F6-4028-4EB3-BDF3-5DEE1ACE964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48724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</a:t>
            </a:r>
            <a:endParaRPr lang="tr-TR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tr-TR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tr-TR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/>
              <a:t>27 Ekim 2020</a:t>
            </a:r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1B3F6-4028-4EB3-BDF3-5DEE1ACE964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62947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  <a:endParaRPr lang="tr-TR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/>
              <a:t>27 Ekim 2020</a:t>
            </a:r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1B3F6-4028-4EB3-BDF3-5DEE1ACE964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99713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/>
              <a:t>27 Ekim 2020</a:t>
            </a:r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1B3F6-4028-4EB3-BDF3-5DEE1ACE964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35402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</a:t>
            </a:r>
            <a:endParaRPr lang="tr-TR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tr-TR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/>
              <a:t>27 Ekim 2020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1B3F6-4028-4EB3-BDF3-5DEE1ACE964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12700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</a:t>
            </a:r>
            <a:endParaRPr lang="tr-TR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/>
              <a:t>27 Ekim 2020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1B3F6-4028-4EB3-BDF3-5DEE1ACE964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5341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</a:t>
            </a:r>
            <a:endParaRPr lang="tr-TR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tr-TR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tr-TR"/>
              <a:t>27 Ekim 2020</a:t>
            </a:r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1B3F6-4028-4EB3-BDF3-5DEE1ACE964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42344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26.tmp"/><Relationship Id="rId4" Type="http://schemas.openxmlformats.org/officeDocument/2006/relationships/image" Target="../media/image25.tm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mailto:nelsonluismanuel@gmail.com" TargetMode="External"/><Relationship Id="rId2" Type="http://schemas.openxmlformats.org/officeDocument/2006/relationships/hyperlink" Target="mailto:198804001@kku.edu.tr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emf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">
            <a:extLst>
              <a:ext uri="{FF2B5EF4-FFF2-40B4-BE49-F238E27FC236}">
                <a16:creationId xmlns:a16="http://schemas.microsoft.com/office/drawing/2014/main" id="{571D5BCB-D946-4F5A-917E-90D99AB3C702}"/>
              </a:ext>
            </a:extLst>
          </p:cNvPr>
          <p:cNvSpPr/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pt-PT" sz="2000" dirty="0">
              <a:solidFill>
                <a:schemeClr val="bg1"/>
              </a:solidFill>
              <a:latin typeface="Century Gothic" panose="020B0502020202020204" pitchFamily="34" charset="0"/>
              <a:cs typeface="Arial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682841" y="2653265"/>
            <a:ext cx="10960100" cy="656718"/>
          </a:xfrm>
          <a:prstGeom prst="rect">
            <a:avLst/>
          </a:prstGeom>
          <a:noFill/>
          <a:ln w="3175">
            <a:solidFill>
              <a:schemeClr val="bg1"/>
            </a:solidFill>
          </a:ln>
          <a:effectLst>
            <a:outerShdw blurRad="107950" dist="12700" dir="5400000" algn="ctr">
              <a:srgbClr val="000000"/>
            </a:outerShdw>
          </a:effectLst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tr-TR" sz="2800" dirty="0">
                <a:solidFill>
                  <a:schemeClr val="bg1"/>
                </a:solidFill>
                <a:latin typeface="Century Gothic" panose="020B0502020202020204" pitchFamily="34" charset="0"/>
                <a:cs typeface="Arial" charset="0"/>
              </a:rPr>
              <a:t>HİBRİT AC-DC MİKRO ŞEBEKELER İÇİN  KONTROL TASARIMI</a:t>
            </a:r>
            <a:endParaRPr lang="tr-TR" sz="8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2687935" y="226664"/>
            <a:ext cx="6816129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tr-TR" sz="5400" dirty="0">
                <a:solidFill>
                  <a:schemeClr val="bg1"/>
                </a:solidFill>
                <a:latin typeface="Century Gothic" panose="020B0502020202020204" pitchFamily="34" charset="0"/>
                <a:cs typeface="Arial" charset="0"/>
              </a:rPr>
              <a:t>Kırıkkale Üniversitesi</a:t>
            </a:r>
            <a:endParaRPr lang="pt-PT" sz="5400" dirty="0">
              <a:solidFill>
                <a:schemeClr val="bg1"/>
              </a:solidFill>
              <a:latin typeface="Century Gothic" panose="020B0502020202020204" pitchFamily="34" charset="0"/>
              <a:cs typeface="Arial" charset="0"/>
            </a:endParaRPr>
          </a:p>
          <a:p>
            <a:endParaRPr lang="tr-TR" dirty="0"/>
          </a:p>
        </p:txBody>
      </p:sp>
      <p:sp>
        <p:nvSpPr>
          <p:cNvPr id="18" name="CaixaDeTexto 4">
            <a:extLst>
              <a:ext uri="{FF2B5EF4-FFF2-40B4-BE49-F238E27FC236}">
                <a16:creationId xmlns:a16="http://schemas.microsoft.com/office/drawing/2014/main" id="{E41F2B25-1472-487A-B646-95B4B6471728}"/>
              </a:ext>
            </a:extLst>
          </p:cNvPr>
          <p:cNvSpPr txBox="1"/>
          <p:nvPr/>
        </p:nvSpPr>
        <p:spPr>
          <a:xfrm>
            <a:off x="682841" y="5434194"/>
            <a:ext cx="5201653" cy="1193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tr-TR" sz="1600" b="1" dirty="0">
                <a:solidFill>
                  <a:schemeClr val="bg1"/>
                </a:solidFill>
                <a:latin typeface="Century Gothic" panose="020B0502020202020204" pitchFamily="34" charset="0"/>
              </a:rPr>
              <a:t>Hazırlayan:</a:t>
            </a:r>
            <a:r>
              <a:rPr lang="tr-TR" sz="160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pt-PT" sz="1600" dirty="0">
                <a:solidFill>
                  <a:schemeClr val="bg1"/>
                </a:solidFill>
                <a:latin typeface="Century Gothic" panose="020B0502020202020204" pitchFamily="34" charset="0"/>
              </a:rPr>
              <a:t>Nelson </a:t>
            </a:r>
            <a:r>
              <a:rPr lang="tr-TR" sz="1600" dirty="0">
                <a:solidFill>
                  <a:schemeClr val="bg1"/>
                </a:solidFill>
                <a:latin typeface="Century Gothic" panose="020B0502020202020204" pitchFamily="34" charset="0"/>
              </a:rPr>
              <a:t>Luis </a:t>
            </a:r>
            <a:r>
              <a:rPr lang="pt-PT" sz="1600" dirty="0">
                <a:solidFill>
                  <a:schemeClr val="bg1"/>
                </a:solidFill>
                <a:latin typeface="Century Gothic" panose="020B0502020202020204" pitchFamily="34" charset="0"/>
              </a:rPr>
              <a:t>Manuel</a:t>
            </a:r>
            <a:endParaRPr lang="tr-TR" sz="1600" dirty="0">
              <a:solidFill>
                <a:schemeClr val="bg1"/>
              </a:solidFill>
              <a:latin typeface="Century Gothic" panose="020B0502020202020204" pitchFamily="34" charset="0"/>
              <a:cs typeface="Arial" charset="0"/>
            </a:endParaRPr>
          </a:p>
          <a:p>
            <a:pPr>
              <a:lnSpc>
                <a:spcPct val="150000"/>
              </a:lnSpc>
              <a:defRPr/>
            </a:pPr>
            <a:r>
              <a:rPr lang="pt-PT" sz="1600" b="1" dirty="0" err="1">
                <a:solidFill>
                  <a:schemeClr val="bg1"/>
                </a:solidFill>
                <a:latin typeface="Century Gothic" panose="020B0502020202020204" pitchFamily="34" charset="0"/>
                <a:cs typeface="Arial" charset="0"/>
              </a:rPr>
              <a:t>Birim</a:t>
            </a:r>
            <a:r>
              <a:rPr lang="pt-PT" sz="1600" b="1" dirty="0">
                <a:solidFill>
                  <a:schemeClr val="bg1"/>
                </a:solidFill>
                <a:latin typeface="Century Gothic" panose="020B0502020202020204" pitchFamily="34" charset="0"/>
                <a:cs typeface="Arial" charset="0"/>
              </a:rPr>
              <a:t>/</a:t>
            </a:r>
            <a:r>
              <a:rPr lang="pt-PT" sz="1600" b="1" dirty="0" err="1">
                <a:solidFill>
                  <a:schemeClr val="bg1"/>
                </a:solidFill>
                <a:latin typeface="Century Gothic" panose="020B0502020202020204" pitchFamily="34" charset="0"/>
                <a:cs typeface="Arial" charset="0"/>
              </a:rPr>
              <a:t>Bölüm</a:t>
            </a:r>
            <a:r>
              <a:rPr lang="pt-PT" sz="1600" b="1" dirty="0">
                <a:solidFill>
                  <a:schemeClr val="bg1"/>
                </a:solidFill>
                <a:latin typeface="Century Gothic" panose="020B0502020202020204" pitchFamily="34" charset="0"/>
                <a:cs typeface="Arial" charset="0"/>
              </a:rPr>
              <a:t>:</a:t>
            </a:r>
            <a:r>
              <a:rPr lang="tr-TR" sz="1600" b="1" dirty="0">
                <a:solidFill>
                  <a:schemeClr val="bg1"/>
                </a:solidFill>
                <a:latin typeface="Century Gothic" panose="020B0502020202020204" pitchFamily="34" charset="0"/>
                <a:cs typeface="Arial" charset="0"/>
              </a:rPr>
              <a:t> </a:t>
            </a:r>
            <a:r>
              <a:rPr lang="pt-PT" sz="1600" dirty="0">
                <a:solidFill>
                  <a:schemeClr val="bg1"/>
                </a:solidFill>
                <a:latin typeface="Century Gothic" panose="020B0502020202020204" pitchFamily="34" charset="0"/>
                <a:cs typeface="Arial" charset="0"/>
              </a:rPr>
              <a:t>FBE/</a:t>
            </a:r>
            <a:r>
              <a:rPr lang="pt-PT" sz="1600" dirty="0" err="1">
                <a:solidFill>
                  <a:schemeClr val="bg1"/>
                </a:solidFill>
                <a:latin typeface="Century Gothic" panose="020B0502020202020204" pitchFamily="34" charset="0"/>
                <a:cs typeface="Arial" charset="0"/>
              </a:rPr>
              <a:t>Elektrik-Elektronik</a:t>
            </a:r>
            <a:r>
              <a:rPr lang="pt-PT" sz="1600" dirty="0">
                <a:solidFill>
                  <a:schemeClr val="bg1"/>
                </a:solidFill>
                <a:latin typeface="Century Gothic" panose="020B0502020202020204" pitchFamily="34" charset="0"/>
                <a:cs typeface="Arial" charset="0"/>
              </a:rPr>
              <a:t> </a:t>
            </a:r>
            <a:r>
              <a:rPr lang="pt-PT" sz="1600" dirty="0" err="1">
                <a:solidFill>
                  <a:schemeClr val="bg1"/>
                </a:solidFill>
                <a:latin typeface="Century Gothic" panose="020B0502020202020204" pitchFamily="34" charset="0"/>
                <a:cs typeface="Arial" charset="0"/>
              </a:rPr>
              <a:t>Müh</a:t>
            </a:r>
            <a:r>
              <a:rPr lang="pt-PT" sz="1600" dirty="0">
                <a:solidFill>
                  <a:schemeClr val="bg1"/>
                </a:solidFill>
                <a:latin typeface="Century Gothic" panose="020B0502020202020204" pitchFamily="34" charset="0"/>
                <a:cs typeface="Arial" charset="0"/>
              </a:rPr>
              <a:t>.(YL/</a:t>
            </a:r>
            <a:r>
              <a:rPr lang="pt-PT" sz="1600" dirty="0" err="1">
                <a:solidFill>
                  <a:schemeClr val="bg1"/>
                </a:solidFill>
                <a:latin typeface="Century Gothic" panose="020B0502020202020204" pitchFamily="34" charset="0"/>
                <a:cs typeface="Arial" charset="0"/>
              </a:rPr>
              <a:t>Tezli</a:t>
            </a:r>
            <a:r>
              <a:rPr lang="pt-PT" sz="1600" dirty="0">
                <a:solidFill>
                  <a:schemeClr val="bg1"/>
                </a:solidFill>
                <a:latin typeface="Century Gothic" panose="020B0502020202020204" pitchFamily="34" charset="0"/>
                <a:cs typeface="Arial" charset="0"/>
              </a:rPr>
              <a:t>)</a:t>
            </a:r>
          </a:p>
          <a:p>
            <a:pPr>
              <a:lnSpc>
                <a:spcPct val="150000"/>
              </a:lnSpc>
              <a:defRPr/>
            </a:pPr>
            <a:r>
              <a:rPr lang="pt-PT" sz="1600" b="1" dirty="0">
                <a:solidFill>
                  <a:schemeClr val="bg1"/>
                </a:solidFill>
                <a:latin typeface="Century Gothic" panose="020B0502020202020204" pitchFamily="34" charset="0"/>
                <a:cs typeface="Arial" charset="0"/>
              </a:rPr>
              <a:t>Ders:</a:t>
            </a:r>
            <a:r>
              <a:rPr lang="tr-TR" sz="1600" b="1" dirty="0">
                <a:solidFill>
                  <a:schemeClr val="bg1"/>
                </a:solidFill>
                <a:latin typeface="Century Gothic" panose="020B0502020202020204" pitchFamily="34" charset="0"/>
                <a:cs typeface="Arial" charset="0"/>
              </a:rPr>
              <a:t> </a:t>
            </a:r>
            <a:r>
              <a:rPr lang="tr-TR" sz="1600" dirty="0">
                <a:solidFill>
                  <a:schemeClr val="bg1"/>
                </a:solidFill>
                <a:latin typeface="Century Gothic" panose="020B0502020202020204" pitchFamily="34" charset="0"/>
                <a:cs typeface="Arial" charset="0"/>
              </a:rPr>
              <a:t>Özel Uzmanlık </a:t>
            </a:r>
            <a:endParaRPr lang="pt-PT" sz="1600" dirty="0">
              <a:solidFill>
                <a:schemeClr val="bg1"/>
              </a:solidFill>
              <a:latin typeface="Century Gothic" panose="020B0502020202020204" pitchFamily="34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12959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2552700" y="6392174"/>
            <a:ext cx="9639300" cy="46582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sz="1400" dirty="0">
              <a:latin typeface="Century Gothic" panose="020B0502020202020204" pitchFamily="34" charset="0"/>
            </a:endParaRPr>
          </a:p>
        </p:txBody>
      </p:sp>
      <p:sp>
        <p:nvSpPr>
          <p:cNvPr id="12" name="Flowchart: Data 11">
            <a:extLst>
              <a:ext uri="{FF2B5EF4-FFF2-40B4-BE49-F238E27FC236}">
                <a16:creationId xmlns:a16="http://schemas.microsoft.com/office/drawing/2014/main" id="{F3E6DEE2-7824-43F2-B71D-D8F3059DAA46}"/>
              </a:ext>
            </a:extLst>
          </p:cNvPr>
          <p:cNvSpPr/>
          <p:nvPr/>
        </p:nvSpPr>
        <p:spPr>
          <a:xfrm>
            <a:off x="-2030355" y="6392174"/>
            <a:ext cx="5963258" cy="465826"/>
          </a:xfrm>
          <a:prstGeom prst="flowChartInputOutpu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4" name="Retângulo 3"/>
          <p:cNvSpPr/>
          <p:nvPr/>
        </p:nvSpPr>
        <p:spPr>
          <a:xfrm>
            <a:off x="0" y="-12700"/>
            <a:ext cx="12192000" cy="6096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sz="3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   5-VSC ve VSI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43919" y="5452953"/>
            <a:ext cx="895769" cy="892791"/>
          </a:xfrm>
          <a:prstGeom prst="rect">
            <a:avLst/>
          </a:prstGeom>
        </p:spPr>
      </p:pic>
      <p:sp>
        <p:nvSpPr>
          <p:cNvPr id="10" name="Marcador de Posição do Número do Diapositivo 9"/>
          <p:cNvSpPr>
            <a:spLocks noGrp="1"/>
          </p:cNvSpPr>
          <p:nvPr>
            <p:ph type="sldNum" sz="quarter" idx="12"/>
          </p:nvPr>
        </p:nvSpPr>
        <p:spPr>
          <a:xfrm>
            <a:off x="11228026" y="6449623"/>
            <a:ext cx="381000" cy="361947"/>
          </a:xfrm>
        </p:spPr>
        <p:txBody>
          <a:bodyPr/>
          <a:lstStyle/>
          <a:p>
            <a:pPr algn="ctr"/>
            <a:fld id="{25B1B3F6-4028-4EB3-BDF3-5DEE1ACE9642}" type="slidenum">
              <a:rPr lang="tr-TR" sz="1400" b="1" smtClean="0">
                <a:solidFill>
                  <a:schemeClr val="bg1"/>
                </a:solidFill>
              </a:rPr>
              <a:pPr algn="ctr"/>
              <a:t>9</a:t>
            </a:fld>
            <a:endParaRPr lang="tr-TR" sz="1400" b="1" dirty="0">
              <a:solidFill>
                <a:schemeClr val="bg1"/>
              </a:solidFill>
            </a:endParaRPr>
          </a:p>
        </p:txBody>
      </p:sp>
      <p:sp>
        <p:nvSpPr>
          <p:cNvPr id="13" name="Fluxograma: conexão 12"/>
          <p:cNvSpPr/>
          <p:nvPr/>
        </p:nvSpPr>
        <p:spPr>
          <a:xfrm>
            <a:off x="11236652" y="6452739"/>
            <a:ext cx="381000" cy="361947"/>
          </a:xfrm>
          <a:prstGeom prst="flowChartConnector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4" name="CaixaDeTexto 13"/>
          <p:cNvSpPr txBox="1"/>
          <p:nvPr/>
        </p:nvSpPr>
        <p:spPr>
          <a:xfrm>
            <a:off x="4252942" y="6440634"/>
            <a:ext cx="3673416" cy="33855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tr-TR" sz="1600" dirty="0">
                <a:solidFill>
                  <a:schemeClr val="bg1"/>
                </a:solidFill>
                <a:latin typeface="Century Gothic" panose="020B0502020202020204" pitchFamily="34" charset="0"/>
              </a:rPr>
              <a:t>FBE/Elektrik-Elektronik Müh.(YL/Tezli)</a:t>
            </a:r>
          </a:p>
        </p:txBody>
      </p:sp>
      <p:sp>
        <p:nvSpPr>
          <p:cNvPr id="17" name="Retângulo 16"/>
          <p:cNvSpPr/>
          <p:nvPr/>
        </p:nvSpPr>
        <p:spPr>
          <a:xfrm>
            <a:off x="0" y="617196"/>
            <a:ext cx="12192000" cy="37340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sz="2000" dirty="0">
                <a:latin typeface="Century Gothic" panose="020B0502020202020204" pitchFamily="34" charset="0"/>
              </a:rPr>
              <a:t>    Ş𝑒𝑏𝑒𝑘𝑒 oluşturma 𝑚𝑜𝑑𝑢 (Grid forming Mode</a:t>
            </a:r>
          </a:p>
        </p:txBody>
      </p:sp>
      <p:sp>
        <p:nvSpPr>
          <p:cNvPr id="2" name="Flowchart: Data 1">
            <a:extLst>
              <a:ext uri="{FF2B5EF4-FFF2-40B4-BE49-F238E27FC236}">
                <a16:creationId xmlns:a16="http://schemas.microsoft.com/office/drawing/2014/main" id="{2BE800A4-804D-4721-AE57-8E9719C08057}"/>
              </a:ext>
            </a:extLst>
          </p:cNvPr>
          <p:cNvSpPr/>
          <p:nvPr/>
        </p:nvSpPr>
        <p:spPr>
          <a:xfrm>
            <a:off x="9148082" y="-15817"/>
            <a:ext cx="7199533" cy="609797"/>
          </a:xfrm>
          <a:prstGeom prst="flowChartInputOutpu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2" name="Marcador de Posição da Data 8">
            <a:extLst>
              <a:ext uri="{FF2B5EF4-FFF2-40B4-BE49-F238E27FC236}">
                <a16:creationId xmlns:a16="http://schemas.microsoft.com/office/drawing/2014/main" id="{D2866670-C1BB-45AF-B4E4-4282AC4014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90525" y="6459536"/>
            <a:ext cx="1308879" cy="365125"/>
          </a:xfrm>
          <a:ln w="19050">
            <a:solidFill>
              <a:schemeClr val="bg1"/>
            </a:solidFill>
          </a:ln>
        </p:spPr>
        <p:txBody>
          <a:bodyPr/>
          <a:lstStyle/>
          <a:p>
            <a:pPr algn="ctr"/>
            <a:r>
              <a:rPr lang="tr-TR" sz="1600" dirty="0">
                <a:solidFill>
                  <a:schemeClr val="bg1"/>
                </a:solidFill>
              </a:rPr>
              <a:t>Mayıs 2022</a:t>
            </a:r>
            <a:endParaRPr lang="tr-TR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CaixaDeTexto 18">
                <a:extLst>
                  <a:ext uri="{FF2B5EF4-FFF2-40B4-BE49-F238E27FC236}">
                    <a16:creationId xmlns:a16="http://schemas.microsoft.com/office/drawing/2014/main" id="{EEC0419E-B5F0-4341-B01A-B7F79DD97D84}"/>
                  </a:ext>
                </a:extLst>
              </p:cNvPr>
              <p:cNvSpPr txBox="1"/>
              <p:nvPr/>
            </p:nvSpPr>
            <p:spPr>
              <a:xfrm>
                <a:off x="5500576" y="4833454"/>
                <a:ext cx="50481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a:rPr lang="tr-TR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Ş</m:t>
                    </m:r>
                    <m:r>
                      <a:rPr lang="tr-TR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𝑒𝑘𝑖𝑙</m:t>
                    </m:r>
                    <m:r>
                      <a:rPr lang="tr-TR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 7:</m:t>
                    </m:r>
                  </m:oMath>
                </a14:m>
                <a:r>
                  <a:rPr lang="tr-TR" i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Ş𝑒𝑏𝑒𝑘𝑒 oluşturma 𝑚𝑜𝑑𝑢 (Grid forming Mode</a:t>
                </a:r>
              </a:p>
            </p:txBody>
          </p:sp>
        </mc:Choice>
        <mc:Fallback>
          <p:sp>
            <p:nvSpPr>
              <p:cNvPr id="24" name="CaixaDeTexto 18">
                <a:extLst>
                  <a:ext uri="{FF2B5EF4-FFF2-40B4-BE49-F238E27FC236}">
                    <a16:creationId xmlns:a16="http://schemas.microsoft.com/office/drawing/2014/main" id="{EEC0419E-B5F0-4341-B01A-B7F79DD97D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0576" y="4833454"/>
                <a:ext cx="5048177" cy="276999"/>
              </a:xfrm>
              <a:prstGeom prst="rect">
                <a:avLst/>
              </a:prstGeom>
              <a:blipFill>
                <a:blip r:embed="rId4"/>
                <a:stretch>
                  <a:fillRect l="-2174" t="-33333" r="-2174" b="-511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BBCD0F3B-5545-4CBE-872A-C62EE071095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616" r="8968"/>
          <a:stretch/>
        </p:blipFill>
        <p:spPr>
          <a:xfrm>
            <a:off x="4612942" y="1584858"/>
            <a:ext cx="6996083" cy="320216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50A96A8-A460-49D3-8F55-D2C8BF26473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3365" y="2004892"/>
            <a:ext cx="2910113" cy="84351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BD78CE5-4051-4EFA-8420-599B251DC38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499" y="3140684"/>
            <a:ext cx="3865404" cy="143296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38F82C1-3BA1-4494-A908-06CA439A59E7}"/>
              </a:ext>
            </a:extLst>
          </p:cNvPr>
          <p:cNvSpPr txBox="1"/>
          <p:nvPr/>
        </p:nvSpPr>
        <p:spPr>
          <a:xfrm>
            <a:off x="3671224" y="2331747"/>
            <a:ext cx="744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(13)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80CDBB9-84A4-40F1-81AB-9406BDA3A230}"/>
              </a:ext>
            </a:extLst>
          </p:cNvPr>
          <p:cNvSpPr txBox="1"/>
          <p:nvPr/>
        </p:nvSpPr>
        <p:spPr>
          <a:xfrm>
            <a:off x="3673572" y="3599067"/>
            <a:ext cx="744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(14)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13233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2552700" y="6392174"/>
            <a:ext cx="9639300" cy="46582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sz="1400" dirty="0">
              <a:latin typeface="Century Gothic" panose="020B0502020202020204" pitchFamily="34" charset="0"/>
            </a:endParaRPr>
          </a:p>
        </p:txBody>
      </p:sp>
      <p:sp>
        <p:nvSpPr>
          <p:cNvPr id="12" name="Flowchart: Data 11">
            <a:extLst>
              <a:ext uri="{FF2B5EF4-FFF2-40B4-BE49-F238E27FC236}">
                <a16:creationId xmlns:a16="http://schemas.microsoft.com/office/drawing/2014/main" id="{F3E6DEE2-7824-43F2-B71D-D8F3059DAA46}"/>
              </a:ext>
            </a:extLst>
          </p:cNvPr>
          <p:cNvSpPr/>
          <p:nvPr/>
        </p:nvSpPr>
        <p:spPr>
          <a:xfrm>
            <a:off x="-2030355" y="6392174"/>
            <a:ext cx="5963258" cy="465826"/>
          </a:xfrm>
          <a:prstGeom prst="flowChartInputOutpu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4" name="Retângulo 3"/>
          <p:cNvSpPr/>
          <p:nvPr/>
        </p:nvSpPr>
        <p:spPr>
          <a:xfrm>
            <a:off x="0" y="-12700"/>
            <a:ext cx="12192000" cy="6096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sz="3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   6-DC-DC Boost Dönüştürücü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43919" y="5452953"/>
            <a:ext cx="895769" cy="892791"/>
          </a:xfrm>
          <a:prstGeom prst="rect">
            <a:avLst/>
          </a:prstGeom>
        </p:spPr>
      </p:pic>
      <p:sp>
        <p:nvSpPr>
          <p:cNvPr id="10" name="Marcador de Posição do Número do Diapositivo 9"/>
          <p:cNvSpPr>
            <a:spLocks noGrp="1"/>
          </p:cNvSpPr>
          <p:nvPr>
            <p:ph type="sldNum" sz="quarter" idx="12"/>
          </p:nvPr>
        </p:nvSpPr>
        <p:spPr>
          <a:xfrm>
            <a:off x="11228026" y="6449623"/>
            <a:ext cx="381000" cy="361947"/>
          </a:xfrm>
        </p:spPr>
        <p:txBody>
          <a:bodyPr/>
          <a:lstStyle/>
          <a:p>
            <a:pPr algn="ctr"/>
            <a:fld id="{25B1B3F6-4028-4EB3-BDF3-5DEE1ACE9642}" type="slidenum">
              <a:rPr lang="tr-TR" sz="1400" b="1" smtClean="0">
                <a:solidFill>
                  <a:schemeClr val="bg1"/>
                </a:solidFill>
              </a:rPr>
              <a:pPr algn="ctr"/>
              <a:t>10</a:t>
            </a:fld>
            <a:endParaRPr lang="tr-TR" sz="1400" b="1" dirty="0">
              <a:solidFill>
                <a:schemeClr val="bg1"/>
              </a:solidFill>
            </a:endParaRPr>
          </a:p>
        </p:txBody>
      </p:sp>
      <p:sp>
        <p:nvSpPr>
          <p:cNvPr id="13" name="Fluxograma: conexão 12"/>
          <p:cNvSpPr/>
          <p:nvPr/>
        </p:nvSpPr>
        <p:spPr>
          <a:xfrm>
            <a:off x="11236652" y="6452739"/>
            <a:ext cx="381000" cy="361947"/>
          </a:xfrm>
          <a:prstGeom prst="flowChartConnector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4" name="CaixaDeTexto 13"/>
          <p:cNvSpPr txBox="1"/>
          <p:nvPr/>
        </p:nvSpPr>
        <p:spPr>
          <a:xfrm>
            <a:off x="4252942" y="6440634"/>
            <a:ext cx="3673416" cy="33855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tr-TR" sz="1600" dirty="0">
                <a:solidFill>
                  <a:schemeClr val="bg1"/>
                </a:solidFill>
                <a:latin typeface="Century Gothic" panose="020B0502020202020204" pitchFamily="34" charset="0"/>
              </a:rPr>
              <a:t>FBE/Elektrik-Elektronik Müh.(YL/Tezli)</a:t>
            </a:r>
          </a:p>
        </p:txBody>
      </p:sp>
      <p:sp>
        <p:nvSpPr>
          <p:cNvPr id="17" name="Retângulo 16"/>
          <p:cNvSpPr/>
          <p:nvPr/>
        </p:nvSpPr>
        <p:spPr>
          <a:xfrm>
            <a:off x="0" y="617196"/>
            <a:ext cx="12192000" cy="37340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sz="2000" dirty="0">
                <a:latin typeface="Century Gothic" panose="020B0502020202020204" pitchFamily="34" charset="0"/>
              </a:rPr>
              <a:t>     </a:t>
            </a:r>
          </a:p>
        </p:txBody>
      </p:sp>
      <p:sp>
        <p:nvSpPr>
          <p:cNvPr id="2" name="Flowchart: Data 1">
            <a:extLst>
              <a:ext uri="{FF2B5EF4-FFF2-40B4-BE49-F238E27FC236}">
                <a16:creationId xmlns:a16="http://schemas.microsoft.com/office/drawing/2014/main" id="{2BE800A4-804D-4721-AE57-8E9719C08057}"/>
              </a:ext>
            </a:extLst>
          </p:cNvPr>
          <p:cNvSpPr/>
          <p:nvPr/>
        </p:nvSpPr>
        <p:spPr>
          <a:xfrm>
            <a:off x="9148082" y="-15817"/>
            <a:ext cx="7199533" cy="609797"/>
          </a:xfrm>
          <a:prstGeom prst="flowChartInputOutpu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5" name="Marcador de Posição da Data 8">
            <a:extLst>
              <a:ext uri="{FF2B5EF4-FFF2-40B4-BE49-F238E27FC236}">
                <a16:creationId xmlns:a16="http://schemas.microsoft.com/office/drawing/2014/main" id="{F42C1ECE-BDBB-4643-92E4-D6DBA842278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90525" y="6459536"/>
            <a:ext cx="1308879" cy="365125"/>
          </a:xfrm>
          <a:ln w="19050">
            <a:solidFill>
              <a:schemeClr val="bg1"/>
            </a:solidFill>
          </a:ln>
        </p:spPr>
        <p:txBody>
          <a:bodyPr/>
          <a:lstStyle/>
          <a:p>
            <a:pPr algn="ctr"/>
            <a:r>
              <a:rPr lang="tr-TR" sz="1600" dirty="0">
                <a:solidFill>
                  <a:schemeClr val="bg1"/>
                </a:solidFill>
              </a:rPr>
              <a:t>Mayıs 2022</a:t>
            </a:r>
            <a:endParaRPr lang="tr-TR" dirty="0">
              <a:solidFill>
                <a:schemeClr val="bg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B1B4E8A-924A-4523-80DF-4F16E90044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6538" y="1326623"/>
            <a:ext cx="5020376" cy="213389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ED57109-D7DC-43B4-A9BD-2DA40EFC682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5085" y="4033016"/>
            <a:ext cx="4081829" cy="170346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6" name="CaixaDeTexto 18">
                <a:extLst>
                  <a:ext uri="{FF2B5EF4-FFF2-40B4-BE49-F238E27FC236}">
                    <a16:creationId xmlns:a16="http://schemas.microsoft.com/office/drawing/2014/main" id="{BB824364-1291-4955-A87F-044958375BCE}"/>
                  </a:ext>
                </a:extLst>
              </p:cNvPr>
              <p:cNvSpPr txBox="1"/>
              <p:nvPr/>
            </p:nvSpPr>
            <p:spPr>
              <a:xfrm>
                <a:off x="4055085" y="3552887"/>
                <a:ext cx="35448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tr-TR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Ş</m:t>
                    </m:r>
                    <m:r>
                      <a:rPr lang="tr-TR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𝑒𝑘𝑖𝑙</m:t>
                    </m:r>
                    <m:r>
                      <a:rPr lang="tr-TR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 8-</m:t>
                    </m:r>
                    <m:r>
                      <a:rPr lang="tr-TR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𝐷𝐶</m:t>
                    </m:r>
                    <m:r>
                      <a:rPr lang="tr-TR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-</m:t>
                    </m:r>
                    <m:r>
                      <a:rPr lang="tr-TR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𝐷𝐶</m:t>
                    </m:r>
                    <m:r>
                      <a:rPr lang="tr-TR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tr-TR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𝐵𝑜𝑜𝑠𝑡</m:t>
                    </m:r>
                    <m:r>
                      <a:rPr lang="tr-TR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tr-TR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tr-TR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ö</m:t>
                    </m:r>
                    <m:r>
                      <a:rPr lang="tr-TR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tr-TR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üş</m:t>
                    </m:r>
                    <m:r>
                      <a:rPr lang="tr-TR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tr-TR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ü</m:t>
                    </m:r>
                    <m:r>
                      <a:rPr lang="tr-TR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tr-TR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ü</m:t>
                    </m:r>
                    <m:r>
                      <a:rPr lang="tr-TR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tr-TR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ü</m:t>
                    </m:r>
                  </m:oMath>
                </a14:m>
                <a:r>
                  <a:rPr lang="tr-TR" i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.</a:t>
                </a:r>
              </a:p>
            </p:txBody>
          </p:sp>
        </mc:Choice>
        <mc:Fallback>
          <p:sp>
            <p:nvSpPr>
              <p:cNvPr id="16" name="CaixaDeTexto 18">
                <a:extLst>
                  <a:ext uri="{FF2B5EF4-FFF2-40B4-BE49-F238E27FC236}">
                    <a16:creationId xmlns:a16="http://schemas.microsoft.com/office/drawing/2014/main" id="{BB824364-1291-4955-A87F-044958375B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5085" y="3552887"/>
                <a:ext cx="3544881" cy="276999"/>
              </a:xfrm>
              <a:prstGeom prst="rect">
                <a:avLst/>
              </a:prstGeom>
              <a:blipFill>
                <a:blip r:embed="rId6"/>
                <a:stretch>
                  <a:fillRect l="-3093" t="-28889" r="-3265" b="-511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422CAD72-390C-4CA5-A6EA-5AB6F259D15F}"/>
              </a:ext>
            </a:extLst>
          </p:cNvPr>
          <p:cNvSpPr txBox="1"/>
          <p:nvPr/>
        </p:nvSpPr>
        <p:spPr>
          <a:xfrm>
            <a:off x="8679953" y="4741682"/>
            <a:ext cx="744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(15)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89899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2552700" y="6392174"/>
            <a:ext cx="9639300" cy="46582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sz="1400" dirty="0">
              <a:latin typeface="Century Gothic" panose="020B0502020202020204" pitchFamily="34" charset="0"/>
            </a:endParaRPr>
          </a:p>
        </p:txBody>
      </p:sp>
      <p:sp>
        <p:nvSpPr>
          <p:cNvPr id="12" name="Flowchart: Data 11">
            <a:extLst>
              <a:ext uri="{FF2B5EF4-FFF2-40B4-BE49-F238E27FC236}">
                <a16:creationId xmlns:a16="http://schemas.microsoft.com/office/drawing/2014/main" id="{F3E6DEE2-7824-43F2-B71D-D8F3059DAA46}"/>
              </a:ext>
            </a:extLst>
          </p:cNvPr>
          <p:cNvSpPr/>
          <p:nvPr/>
        </p:nvSpPr>
        <p:spPr>
          <a:xfrm>
            <a:off x="-2030355" y="6392174"/>
            <a:ext cx="5963258" cy="465826"/>
          </a:xfrm>
          <a:prstGeom prst="flowChartInputOutpu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4" name="Retângulo 3"/>
          <p:cNvSpPr/>
          <p:nvPr/>
        </p:nvSpPr>
        <p:spPr>
          <a:xfrm>
            <a:off x="0" y="-12700"/>
            <a:ext cx="12192000" cy="6096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sz="3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   7-DC-DC Buck Boost Dönüştürücü 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43919" y="5452953"/>
            <a:ext cx="895769" cy="892791"/>
          </a:xfrm>
          <a:prstGeom prst="rect">
            <a:avLst/>
          </a:prstGeom>
        </p:spPr>
      </p:pic>
      <p:sp>
        <p:nvSpPr>
          <p:cNvPr id="10" name="Marcador de Posição do Número do Diapositivo 9"/>
          <p:cNvSpPr>
            <a:spLocks noGrp="1"/>
          </p:cNvSpPr>
          <p:nvPr>
            <p:ph type="sldNum" sz="quarter" idx="12"/>
          </p:nvPr>
        </p:nvSpPr>
        <p:spPr>
          <a:xfrm>
            <a:off x="11228026" y="6449623"/>
            <a:ext cx="381000" cy="361947"/>
          </a:xfrm>
        </p:spPr>
        <p:txBody>
          <a:bodyPr/>
          <a:lstStyle/>
          <a:p>
            <a:pPr algn="ctr"/>
            <a:fld id="{25B1B3F6-4028-4EB3-BDF3-5DEE1ACE9642}" type="slidenum">
              <a:rPr lang="tr-TR" sz="1400" b="1" smtClean="0">
                <a:solidFill>
                  <a:schemeClr val="bg1"/>
                </a:solidFill>
              </a:rPr>
              <a:pPr algn="ctr"/>
              <a:t>11</a:t>
            </a:fld>
            <a:endParaRPr lang="tr-TR" sz="1400" b="1" dirty="0">
              <a:solidFill>
                <a:schemeClr val="bg1"/>
              </a:solidFill>
            </a:endParaRPr>
          </a:p>
        </p:txBody>
      </p:sp>
      <p:sp>
        <p:nvSpPr>
          <p:cNvPr id="13" name="Fluxograma: conexão 12"/>
          <p:cNvSpPr/>
          <p:nvPr/>
        </p:nvSpPr>
        <p:spPr>
          <a:xfrm>
            <a:off x="11236652" y="6452739"/>
            <a:ext cx="381000" cy="361947"/>
          </a:xfrm>
          <a:prstGeom prst="flowChartConnector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4" name="CaixaDeTexto 13"/>
          <p:cNvSpPr txBox="1"/>
          <p:nvPr/>
        </p:nvSpPr>
        <p:spPr>
          <a:xfrm>
            <a:off x="4252942" y="6440634"/>
            <a:ext cx="3673416" cy="33855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tr-TR" sz="1600" dirty="0">
                <a:solidFill>
                  <a:schemeClr val="bg1"/>
                </a:solidFill>
                <a:latin typeface="Century Gothic" panose="020B0502020202020204" pitchFamily="34" charset="0"/>
              </a:rPr>
              <a:t>FBE/Elektrik-Elektronik Müh.(YL/Tezli)</a:t>
            </a:r>
          </a:p>
        </p:txBody>
      </p:sp>
      <p:sp>
        <p:nvSpPr>
          <p:cNvPr id="17" name="Retângulo 16"/>
          <p:cNvSpPr/>
          <p:nvPr/>
        </p:nvSpPr>
        <p:spPr>
          <a:xfrm>
            <a:off x="0" y="617196"/>
            <a:ext cx="12192000" cy="37340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sz="2000" dirty="0">
                <a:latin typeface="Century Gothic" panose="020B0502020202020204" pitchFamily="34" charset="0"/>
              </a:rPr>
              <a:t>     </a:t>
            </a:r>
          </a:p>
        </p:txBody>
      </p:sp>
      <p:sp>
        <p:nvSpPr>
          <p:cNvPr id="2" name="Flowchart: Data 1">
            <a:extLst>
              <a:ext uri="{FF2B5EF4-FFF2-40B4-BE49-F238E27FC236}">
                <a16:creationId xmlns:a16="http://schemas.microsoft.com/office/drawing/2014/main" id="{2BE800A4-804D-4721-AE57-8E9719C08057}"/>
              </a:ext>
            </a:extLst>
          </p:cNvPr>
          <p:cNvSpPr/>
          <p:nvPr/>
        </p:nvSpPr>
        <p:spPr>
          <a:xfrm>
            <a:off x="9148082" y="-15817"/>
            <a:ext cx="7199533" cy="609797"/>
          </a:xfrm>
          <a:prstGeom prst="flowChartInputOutpu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CaixaDeTexto 18">
                <a:extLst>
                  <a:ext uri="{FF2B5EF4-FFF2-40B4-BE49-F238E27FC236}">
                    <a16:creationId xmlns:a16="http://schemas.microsoft.com/office/drawing/2014/main" id="{3599AA37-963B-43A4-AD50-D3E503C0D4B2}"/>
                  </a:ext>
                </a:extLst>
              </p:cNvPr>
              <p:cNvSpPr txBox="1"/>
              <p:nvPr/>
            </p:nvSpPr>
            <p:spPr>
              <a:xfrm>
                <a:off x="3528205" y="3322022"/>
                <a:ext cx="41431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tr-TR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Ş</m:t>
                    </m:r>
                    <m:r>
                      <a:rPr lang="tr-TR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𝑒𝑘𝑖𝑙</m:t>
                    </m:r>
                    <m:r>
                      <a:rPr lang="tr-TR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 9:</m:t>
                    </m:r>
                    <m:r>
                      <a:rPr lang="tr-TR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𝐷𝐶</m:t>
                    </m:r>
                    <m:r>
                      <a:rPr lang="tr-TR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-</m:t>
                    </m:r>
                    <m:r>
                      <a:rPr lang="tr-TR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𝐷𝐶</m:t>
                    </m:r>
                    <m:r>
                      <a:rPr lang="tr-TR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tr-TR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𝐵𝑢𝑐𝑘</m:t>
                    </m:r>
                    <m:r>
                      <a:rPr lang="tr-TR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tr-TR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𝐵𝑜𝑜𝑠𝑡</m:t>
                    </m:r>
                    <m:r>
                      <a:rPr lang="tr-TR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tr-TR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tr-TR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ö</m:t>
                    </m:r>
                    <m:r>
                      <a:rPr lang="tr-TR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tr-TR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üş</m:t>
                    </m:r>
                    <m:r>
                      <a:rPr lang="tr-TR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tr-TR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ü</m:t>
                    </m:r>
                    <m:r>
                      <a:rPr lang="tr-TR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tr-TR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ü</m:t>
                    </m:r>
                    <m:r>
                      <a:rPr lang="tr-TR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tr-TR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ü</m:t>
                    </m:r>
                  </m:oMath>
                </a14:m>
                <a:r>
                  <a:rPr lang="tr-TR" i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.</a:t>
                </a:r>
              </a:p>
            </p:txBody>
          </p:sp>
        </mc:Choice>
        <mc:Fallback>
          <p:sp>
            <p:nvSpPr>
              <p:cNvPr id="20" name="CaixaDeTexto 18">
                <a:extLst>
                  <a:ext uri="{FF2B5EF4-FFF2-40B4-BE49-F238E27FC236}">
                    <a16:creationId xmlns:a16="http://schemas.microsoft.com/office/drawing/2014/main" id="{3599AA37-963B-43A4-AD50-D3E503C0D4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8205" y="3322022"/>
                <a:ext cx="4143122" cy="276999"/>
              </a:xfrm>
              <a:prstGeom prst="rect">
                <a:avLst/>
              </a:prstGeom>
              <a:blipFill>
                <a:blip r:embed="rId4"/>
                <a:stretch>
                  <a:fillRect l="-2651" t="-28889" r="-2651" b="-511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Marcador de Posição da Data 8">
            <a:extLst>
              <a:ext uri="{FF2B5EF4-FFF2-40B4-BE49-F238E27FC236}">
                <a16:creationId xmlns:a16="http://schemas.microsoft.com/office/drawing/2014/main" id="{E223964F-9F9E-4BBF-A507-A813E31B9A0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90525" y="6459536"/>
            <a:ext cx="1308879" cy="365125"/>
          </a:xfrm>
          <a:ln w="19050">
            <a:solidFill>
              <a:schemeClr val="bg1"/>
            </a:solidFill>
          </a:ln>
        </p:spPr>
        <p:txBody>
          <a:bodyPr/>
          <a:lstStyle/>
          <a:p>
            <a:pPr algn="ctr"/>
            <a:r>
              <a:rPr lang="tr-TR" sz="1600" dirty="0">
                <a:solidFill>
                  <a:schemeClr val="bg1"/>
                </a:solidFill>
              </a:rPr>
              <a:t>Mayıs 2022</a:t>
            </a:r>
            <a:endParaRPr lang="tr-TR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058BF99-80F6-4FEA-8343-ED17DF8B52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28206" y="1494645"/>
            <a:ext cx="3732404" cy="171343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115E076-2012-46D3-97EC-899BE86F86D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96318" y="3948031"/>
            <a:ext cx="3663775" cy="148531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C706E0E-81EE-4D74-816B-E0C0BAA7378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46780" y="4183094"/>
            <a:ext cx="1872965" cy="124864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DEEAAC9B-B7F2-446F-87C7-E4A5D4FC8EF6}"/>
              </a:ext>
            </a:extLst>
          </p:cNvPr>
          <p:cNvSpPr txBox="1"/>
          <p:nvPr/>
        </p:nvSpPr>
        <p:spPr>
          <a:xfrm>
            <a:off x="9498818" y="4690688"/>
            <a:ext cx="744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(16)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59693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2552700" y="6392174"/>
            <a:ext cx="9639300" cy="46582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sz="1400" dirty="0">
              <a:latin typeface="Century Gothic" panose="020B0502020202020204" pitchFamily="34" charset="0"/>
            </a:endParaRPr>
          </a:p>
        </p:txBody>
      </p:sp>
      <p:sp>
        <p:nvSpPr>
          <p:cNvPr id="12" name="Flowchart: Data 11">
            <a:extLst>
              <a:ext uri="{FF2B5EF4-FFF2-40B4-BE49-F238E27FC236}">
                <a16:creationId xmlns:a16="http://schemas.microsoft.com/office/drawing/2014/main" id="{F3E6DEE2-7824-43F2-B71D-D8F3059DAA46}"/>
              </a:ext>
            </a:extLst>
          </p:cNvPr>
          <p:cNvSpPr/>
          <p:nvPr/>
        </p:nvSpPr>
        <p:spPr>
          <a:xfrm>
            <a:off x="-2030355" y="6392174"/>
            <a:ext cx="5963258" cy="465826"/>
          </a:xfrm>
          <a:prstGeom prst="flowChartInputOutpu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4" name="Retângulo 3"/>
          <p:cNvSpPr/>
          <p:nvPr/>
        </p:nvSpPr>
        <p:spPr>
          <a:xfrm>
            <a:off x="0" y="-12700"/>
            <a:ext cx="12192000" cy="6096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sz="3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   8-Simulasyon sonuçları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43919" y="5452953"/>
            <a:ext cx="895769" cy="892791"/>
          </a:xfrm>
          <a:prstGeom prst="rect">
            <a:avLst/>
          </a:prstGeom>
        </p:spPr>
      </p:pic>
      <p:sp>
        <p:nvSpPr>
          <p:cNvPr id="10" name="Marcador de Posição do Número do Diapositivo 9"/>
          <p:cNvSpPr>
            <a:spLocks noGrp="1"/>
          </p:cNvSpPr>
          <p:nvPr>
            <p:ph type="sldNum" sz="quarter" idx="12"/>
          </p:nvPr>
        </p:nvSpPr>
        <p:spPr>
          <a:xfrm>
            <a:off x="11228026" y="6449623"/>
            <a:ext cx="381000" cy="361947"/>
          </a:xfrm>
        </p:spPr>
        <p:txBody>
          <a:bodyPr/>
          <a:lstStyle/>
          <a:p>
            <a:pPr algn="ctr"/>
            <a:fld id="{25B1B3F6-4028-4EB3-BDF3-5DEE1ACE9642}" type="slidenum">
              <a:rPr lang="tr-TR" sz="1400" b="1" smtClean="0">
                <a:solidFill>
                  <a:schemeClr val="bg1"/>
                </a:solidFill>
              </a:rPr>
              <a:pPr algn="ctr"/>
              <a:t>12</a:t>
            </a:fld>
            <a:endParaRPr lang="tr-TR" sz="1400" b="1" dirty="0">
              <a:solidFill>
                <a:schemeClr val="bg1"/>
              </a:solidFill>
            </a:endParaRPr>
          </a:p>
        </p:txBody>
      </p:sp>
      <p:sp>
        <p:nvSpPr>
          <p:cNvPr id="13" name="Fluxograma: conexão 12"/>
          <p:cNvSpPr/>
          <p:nvPr/>
        </p:nvSpPr>
        <p:spPr>
          <a:xfrm>
            <a:off x="11236652" y="6452739"/>
            <a:ext cx="381000" cy="361947"/>
          </a:xfrm>
          <a:prstGeom prst="flowChartConnector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4" name="CaixaDeTexto 13"/>
          <p:cNvSpPr txBox="1"/>
          <p:nvPr/>
        </p:nvSpPr>
        <p:spPr>
          <a:xfrm>
            <a:off x="4252942" y="6440634"/>
            <a:ext cx="3673416" cy="33855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tr-TR" sz="1600" dirty="0">
                <a:solidFill>
                  <a:schemeClr val="bg1"/>
                </a:solidFill>
                <a:latin typeface="Century Gothic" panose="020B0502020202020204" pitchFamily="34" charset="0"/>
              </a:rPr>
              <a:t>FBE/Elektrik-Elektronik Müh.(YL/Tezli)</a:t>
            </a:r>
          </a:p>
        </p:txBody>
      </p:sp>
      <p:sp>
        <p:nvSpPr>
          <p:cNvPr id="17" name="Retângulo 16"/>
          <p:cNvSpPr/>
          <p:nvPr/>
        </p:nvSpPr>
        <p:spPr>
          <a:xfrm>
            <a:off x="0" y="617196"/>
            <a:ext cx="12192000" cy="37340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sz="2000" dirty="0">
                <a:latin typeface="Century Gothic" panose="020B0502020202020204" pitchFamily="34" charset="0"/>
              </a:rPr>
              <a:t>     Şebekeye Bağlı Mode (Grid connected mode)</a:t>
            </a:r>
          </a:p>
        </p:txBody>
      </p:sp>
      <p:sp>
        <p:nvSpPr>
          <p:cNvPr id="2" name="Flowchart: Data 1">
            <a:extLst>
              <a:ext uri="{FF2B5EF4-FFF2-40B4-BE49-F238E27FC236}">
                <a16:creationId xmlns:a16="http://schemas.microsoft.com/office/drawing/2014/main" id="{2BE800A4-804D-4721-AE57-8E9719C08057}"/>
              </a:ext>
            </a:extLst>
          </p:cNvPr>
          <p:cNvSpPr/>
          <p:nvPr/>
        </p:nvSpPr>
        <p:spPr>
          <a:xfrm>
            <a:off x="9148082" y="-15817"/>
            <a:ext cx="7199533" cy="609797"/>
          </a:xfrm>
          <a:prstGeom prst="flowChartInputOutpu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1" name="Marcador de Posição da Data 8">
            <a:extLst>
              <a:ext uri="{FF2B5EF4-FFF2-40B4-BE49-F238E27FC236}">
                <a16:creationId xmlns:a16="http://schemas.microsoft.com/office/drawing/2014/main" id="{E223964F-9F9E-4BBF-A507-A813E31B9A0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90525" y="6459536"/>
            <a:ext cx="1308879" cy="365125"/>
          </a:xfrm>
          <a:ln w="19050">
            <a:solidFill>
              <a:schemeClr val="bg1"/>
            </a:solidFill>
          </a:ln>
        </p:spPr>
        <p:txBody>
          <a:bodyPr/>
          <a:lstStyle/>
          <a:p>
            <a:pPr algn="ctr"/>
            <a:r>
              <a:rPr lang="tr-TR" sz="1600" dirty="0">
                <a:solidFill>
                  <a:schemeClr val="bg1"/>
                </a:solidFill>
              </a:rPr>
              <a:t>Mayıs 2022</a:t>
            </a:r>
            <a:endParaRPr lang="tr-TR" dirty="0">
              <a:solidFill>
                <a:schemeClr val="bg1"/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A502D65-A1ED-4388-8308-717B150136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808" y="1109282"/>
            <a:ext cx="11364880" cy="5164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908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2552700" y="6392174"/>
            <a:ext cx="9639300" cy="46582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sz="1400" dirty="0">
              <a:latin typeface="Century Gothic" panose="020B0502020202020204" pitchFamily="34" charset="0"/>
            </a:endParaRPr>
          </a:p>
        </p:txBody>
      </p:sp>
      <p:sp>
        <p:nvSpPr>
          <p:cNvPr id="12" name="Flowchart: Data 11">
            <a:extLst>
              <a:ext uri="{FF2B5EF4-FFF2-40B4-BE49-F238E27FC236}">
                <a16:creationId xmlns:a16="http://schemas.microsoft.com/office/drawing/2014/main" id="{F3E6DEE2-7824-43F2-B71D-D8F3059DAA46}"/>
              </a:ext>
            </a:extLst>
          </p:cNvPr>
          <p:cNvSpPr/>
          <p:nvPr/>
        </p:nvSpPr>
        <p:spPr>
          <a:xfrm>
            <a:off x="-2030355" y="6392174"/>
            <a:ext cx="5963258" cy="465826"/>
          </a:xfrm>
          <a:prstGeom prst="flowChartInputOutpu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4" name="Retângulo 3"/>
          <p:cNvSpPr/>
          <p:nvPr/>
        </p:nvSpPr>
        <p:spPr>
          <a:xfrm>
            <a:off x="0" y="-12700"/>
            <a:ext cx="12192000" cy="6096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sz="3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   8-Simulasyon sonuçları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43919" y="5452953"/>
            <a:ext cx="895769" cy="892791"/>
          </a:xfrm>
          <a:prstGeom prst="rect">
            <a:avLst/>
          </a:prstGeom>
        </p:spPr>
      </p:pic>
      <p:sp>
        <p:nvSpPr>
          <p:cNvPr id="10" name="Marcador de Posição do Número do Diapositivo 9"/>
          <p:cNvSpPr>
            <a:spLocks noGrp="1"/>
          </p:cNvSpPr>
          <p:nvPr>
            <p:ph type="sldNum" sz="quarter" idx="12"/>
          </p:nvPr>
        </p:nvSpPr>
        <p:spPr>
          <a:xfrm>
            <a:off x="11228026" y="6449623"/>
            <a:ext cx="381000" cy="361947"/>
          </a:xfrm>
        </p:spPr>
        <p:txBody>
          <a:bodyPr/>
          <a:lstStyle/>
          <a:p>
            <a:pPr algn="ctr"/>
            <a:fld id="{25B1B3F6-4028-4EB3-BDF3-5DEE1ACE9642}" type="slidenum">
              <a:rPr lang="tr-TR" sz="1400" b="1" smtClean="0">
                <a:solidFill>
                  <a:schemeClr val="bg1"/>
                </a:solidFill>
              </a:rPr>
              <a:pPr algn="ctr"/>
              <a:t>13</a:t>
            </a:fld>
            <a:endParaRPr lang="tr-TR" sz="1400" b="1" dirty="0">
              <a:solidFill>
                <a:schemeClr val="bg1"/>
              </a:solidFill>
            </a:endParaRPr>
          </a:p>
        </p:txBody>
      </p:sp>
      <p:sp>
        <p:nvSpPr>
          <p:cNvPr id="13" name="Fluxograma: conexão 12"/>
          <p:cNvSpPr/>
          <p:nvPr/>
        </p:nvSpPr>
        <p:spPr>
          <a:xfrm>
            <a:off x="11236652" y="6452739"/>
            <a:ext cx="381000" cy="361947"/>
          </a:xfrm>
          <a:prstGeom prst="flowChartConnector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4" name="CaixaDeTexto 13"/>
          <p:cNvSpPr txBox="1"/>
          <p:nvPr/>
        </p:nvSpPr>
        <p:spPr>
          <a:xfrm>
            <a:off x="4252942" y="6440634"/>
            <a:ext cx="3673416" cy="33855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tr-TR" sz="1600" dirty="0">
                <a:solidFill>
                  <a:schemeClr val="bg1"/>
                </a:solidFill>
                <a:latin typeface="Century Gothic" panose="020B0502020202020204" pitchFamily="34" charset="0"/>
              </a:rPr>
              <a:t>FBE/Elektrik-Elektronik Müh.(YL/Tezli)</a:t>
            </a:r>
          </a:p>
        </p:txBody>
      </p:sp>
      <p:sp>
        <p:nvSpPr>
          <p:cNvPr id="2" name="Flowchart: Data 1">
            <a:extLst>
              <a:ext uri="{FF2B5EF4-FFF2-40B4-BE49-F238E27FC236}">
                <a16:creationId xmlns:a16="http://schemas.microsoft.com/office/drawing/2014/main" id="{2BE800A4-804D-4721-AE57-8E9719C08057}"/>
              </a:ext>
            </a:extLst>
          </p:cNvPr>
          <p:cNvSpPr/>
          <p:nvPr/>
        </p:nvSpPr>
        <p:spPr>
          <a:xfrm>
            <a:off x="9148082" y="-15817"/>
            <a:ext cx="7199533" cy="609797"/>
          </a:xfrm>
          <a:prstGeom prst="flowChartInputOutpu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1" name="Marcador de Posição da Data 8">
            <a:extLst>
              <a:ext uri="{FF2B5EF4-FFF2-40B4-BE49-F238E27FC236}">
                <a16:creationId xmlns:a16="http://schemas.microsoft.com/office/drawing/2014/main" id="{E223964F-9F9E-4BBF-A507-A813E31B9A0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90525" y="6459536"/>
            <a:ext cx="1308879" cy="365125"/>
          </a:xfrm>
          <a:ln w="19050">
            <a:solidFill>
              <a:schemeClr val="bg1"/>
            </a:solidFill>
          </a:ln>
        </p:spPr>
        <p:txBody>
          <a:bodyPr/>
          <a:lstStyle/>
          <a:p>
            <a:pPr algn="ctr"/>
            <a:r>
              <a:rPr lang="tr-TR" sz="1600" dirty="0">
                <a:solidFill>
                  <a:schemeClr val="bg1"/>
                </a:solidFill>
              </a:rPr>
              <a:t>Mayıs 2022</a:t>
            </a:r>
            <a:endParaRPr lang="tr-TR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307487-A6C9-4C46-A918-FD05B491D5A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312" y="1128254"/>
            <a:ext cx="11487376" cy="5185107"/>
          </a:xfrm>
          <a:prstGeom prst="rect">
            <a:avLst/>
          </a:prstGeom>
        </p:spPr>
      </p:pic>
      <p:sp>
        <p:nvSpPr>
          <p:cNvPr id="16" name="Retângulo 16">
            <a:extLst>
              <a:ext uri="{FF2B5EF4-FFF2-40B4-BE49-F238E27FC236}">
                <a16:creationId xmlns:a16="http://schemas.microsoft.com/office/drawing/2014/main" id="{5DB1FDF0-63F2-411D-BBA1-E403921B39CC}"/>
              </a:ext>
            </a:extLst>
          </p:cNvPr>
          <p:cNvSpPr/>
          <p:nvPr/>
        </p:nvSpPr>
        <p:spPr>
          <a:xfrm>
            <a:off x="0" y="617196"/>
            <a:ext cx="12192000" cy="37340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sz="2000" dirty="0">
                <a:latin typeface="Century Gothic" panose="020B0502020202020204" pitchFamily="34" charset="0"/>
              </a:rPr>
              <a:t>     Şebekeye Bağlı Mode (Grid connected mode)</a:t>
            </a:r>
          </a:p>
        </p:txBody>
      </p:sp>
    </p:spTree>
    <p:extLst>
      <p:ext uri="{BB962C8B-B14F-4D97-AF65-F5344CB8AC3E}">
        <p14:creationId xmlns:p14="http://schemas.microsoft.com/office/powerpoint/2010/main" val="37873447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2552700" y="6392174"/>
            <a:ext cx="9639300" cy="46582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sz="1400" dirty="0">
              <a:latin typeface="Century Gothic" panose="020B0502020202020204" pitchFamily="34" charset="0"/>
            </a:endParaRPr>
          </a:p>
        </p:txBody>
      </p:sp>
      <p:sp>
        <p:nvSpPr>
          <p:cNvPr id="12" name="Flowchart: Data 11">
            <a:extLst>
              <a:ext uri="{FF2B5EF4-FFF2-40B4-BE49-F238E27FC236}">
                <a16:creationId xmlns:a16="http://schemas.microsoft.com/office/drawing/2014/main" id="{F3E6DEE2-7824-43F2-B71D-D8F3059DAA46}"/>
              </a:ext>
            </a:extLst>
          </p:cNvPr>
          <p:cNvSpPr/>
          <p:nvPr/>
        </p:nvSpPr>
        <p:spPr>
          <a:xfrm>
            <a:off x="-2030355" y="6392174"/>
            <a:ext cx="5963258" cy="465826"/>
          </a:xfrm>
          <a:prstGeom prst="flowChartInputOutpu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4" name="Retângulo 3"/>
          <p:cNvSpPr/>
          <p:nvPr/>
        </p:nvSpPr>
        <p:spPr>
          <a:xfrm>
            <a:off x="0" y="-12700"/>
            <a:ext cx="12192000" cy="6096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sz="3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   8-Simulasyon sonuçları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43919" y="5452953"/>
            <a:ext cx="895769" cy="892791"/>
          </a:xfrm>
          <a:prstGeom prst="rect">
            <a:avLst/>
          </a:prstGeom>
        </p:spPr>
      </p:pic>
      <p:sp>
        <p:nvSpPr>
          <p:cNvPr id="10" name="Marcador de Posição do Número do Diapositivo 9"/>
          <p:cNvSpPr>
            <a:spLocks noGrp="1"/>
          </p:cNvSpPr>
          <p:nvPr>
            <p:ph type="sldNum" sz="quarter" idx="12"/>
          </p:nvPr>
        </p:nvSpPr>
        <p:spPr>
          <a:xfrm>
            <a:off x="11228026" y="6449623"/>
            <a:ext cx="381000" cy="361947"/>
          </a:xfrm>
        </p:spPr>
        <p:txBody>
          <a:bodyPr/>
          <a:lstStyle/>
          <a:p>
            <a:pPr algn="ctr"/>
            <a:fld id="{25B1B3F6-4028-4EB3-BDF3-5DEE1ACE9642}" type="slidenum">
              <a:rPr lang="tr-TR" sz="1400" b="1" smtClean="0">
                <a:solidFill>
                  <a:schemeClr val="bg1"/>
                </a:solidFill>
              </a:rPr>
              <a:pPr algn="ctr"/>
              <a:t>14</a:t>
            </a:fld>
            <a:endParaRPr lang="tr-TR" sz="1400" b="1" dirty="0">
              <a:solidFill>
                <a:schemeClr val="bg1"/>
              </a:solidFill>
            </a:endParaRPr>
          </a:p>
        </p:txBody>
      </p:sp>
      <p:sp>
        <p:nvSpPr>
          <p:cNvPr id="13" name="Fluxograma: conexão 12"/>
          <p:cNvSpPr/>
          <p:nvPr/>
        </p:nvSpPr>
        <p:spPr>
          <a:xfrm>
            <a:off x="11236652" y="6452739"/>
            <a:ext cx="381000" cy="361947"/>
          </a:xfrm>
          <a:prstGeom prst="flowChartConnector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4" name="CaixaDeTexto 13"/>
          <p:cNvSpPr txBox="1"/>
          <p:nvPr/>
        </p:nvSpPr>
        <p:spPr>
          <a:xfrm>
            <a:off x="4252942" y="6440634"/>
            <a:ext cx="3673416" cy="33855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tr-TR" sz="1600" dirty="0">
                <a:solidFill>
                  <a:schemeClr val="bg1"/>
                </a:solidFill>
                <a:latin typeface="Century Gothic" panose="020B0502020202020204" pitchFamily="34" charset="0"/>
              </a:rPr>
              <a:t>FBE/Elektrik-Elektronik Müh.(YL/Tezli)</a:t>
            </a:r>
          </a:p>
        </p:txBody>
      </p:sp>
      <p:sp>
        <p:nvSpPr>
          <p:cNvPr id="17" name="Retângulo 16"/>
          <p:cNvSpPr/>
          <p:nvPr/>
        </p:nvSpPr>
        <p:spPr>
          <a:xfrm>
            <a:off x="0" y="617196"/>
            <a:ext cx="12192000" cy="37340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sz="2000" dirty="0">
                <a:latin typeface="Century Gothic" panose="020B0502020202020204" pitchFamily="34" charset="0"/>
              </a:rPr>
              <a:t>     Adalı Modu (Islanded Mode)</a:t>
            </a:r>
          </a:p>
        </p:txBody>
      </p:sp>
      <p:sp>
        <p:nvSpPr>
          <p:cNvPr id="2" name="Flowchart: Data 1">
            <a:extLst>
              <a:ext uri="{FF2B5EF4-FFF2-40B4-BE49-F238E27FC236}">
                <a16:creationId xmlns:a16="http://schemas.microsoft.com/office/drawing/2014/main" id="{2BE800A4-804D-4721-AE57-8E9719C08057}"/>
              </a:ext>
            </a:extLst>
          </p:cNvPr>
          <p:cNvSpPr/>
          <p:nvPr/>
        </p:nvSpPr>
        <p:spPr>
          <a:xfrm>
            <a:off x="9148082" y="-15817"/>
            <a:ext cx="7199533" cy="609797"/>
          </a:xfrm>
          <a:prstGeom prst="flowChartInputOutpu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1" name="Marcador de Posição da Data 8">
            <a:extLst>
              <a:ext uri="{FF2B5EF4-FFF2-40B4-BE49-F238E27FC236}">
                <a16:creationId xmlns:a16="http://schemas.microsoft.com/office/drawing/2014/main" id="{E223964F-9F9E-4BBF-A507-A813E31B9A0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90525" y="6459536"/>
            <a:ext cx="1308879" cy="365125"/>
          </a:xfrm>
          <a:ln w="19050">
            <a:solidFill>
              <a:schemeClr val="bg1"/>
            </a:solidFill>
          </a:ln>
        </p:spPr>
        <p:txBody>
          <a:bodyPr/>
          <a:lstStyle/>
          <a:p>
            <a:pPr algn="ctr"/>
            <a:r>
              <a:rPr lang="tr-TR" sz="1600" dirty="0">
                <a:solidFill>
                  <a:schemeClr val="bg1"/>
                </a:solidFill>
              </a:rPr>
              <a:t>Mayıs 2022</a:t>
            </a:r>
            <a:endParaRPr lang="tr-TR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6A65A94-F39C-4C89-B44B-F8208E939BC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740" y="1057962"/>
            <a:ext cx="11170948" cy="525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7907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2552700" y="6392174"/>
            <a:ext cx="9639300" cy="46582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sz="1400" dirty="0">
              <a:latin typeface="Century Gothic" panose="020B0502020202020204" pitchFamily="34" charset="0"/>
            </a:endParaRPr>
          </a:p>
        </p:txBody>
      </p:sp>
      <p:sp>
        <p:nvSpPr>
          <p:cNvPr id="12" name="Flowchart: Data 11">
            <a:extLst>
              <a:ext uri="{FF2B5EF4-FFF2-40B4-BE49-F238E27FC236}">
                <a16:creationId xmlns:a16="http://schemas.microsoft.com/office/drawing/2014/main" id="{F3E6DEE2-7824-43F2-B71D-D8F3059DAA46}"/>
              </a:ext>
            </a:extLst>
          </p:cNvPr>
          <p:cNvSpPr/>
          <p:nvPr/>
        </p:nvSpPr>
        <p:spPr>
          <a:xfrm>
            <a:off x="-2030355" y="6392174"/>
            <a:ext cx="5963258" cy="465826"/>
          </a:xfrm>
          <a:prstGeom prst="flowChartInputOutpu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4" name="Retângulo 3"/>
          <p:cNvSpPr/>
          <p:nvPr/>
        </p:nvSpPr>
        <p:spPr>
          <a:xfrm>
            <a:off x="0" y="-12700"/>
            <a:ext cx="12192000" cy="6096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sz="3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   8-Simulasyon sonuçları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43919" y="5452953"/>
            <a:ext cx="895769" cy="892791"/>
          </a:xfrm>
          <a:prstGeom prst="rect">
            <a:avLst/>
          </a:prstGeom>
        </p:spPr>
      </p:pic>
      <p:sp>
        <p:nvSpPr>
          <p:cNvPr id="10" name="Marcador de Posição do Número do Diapositivo 9"/>
          <p:cNvSpPr>
            <a:spLocks noGrp="1"/>
          </p:cNvSpPr>
          <p:nvPr>
            <p:ph type="sldNum" sz="quarter" idx="12"/>
          </p:nvPr>
        </p:nvSpPr>
        <p:spPr>
          <a:xfrm>
            <a:off x="11228026" y="6449623"/>
            <a:ext cx="381000" cy="361947"/>
          </a:xfrm>
        </p:spPr>
        <p:txBody>
          <a:bodyPr/>
          <a:lstStyle/>
          <a:p>
            <a:pPr algn="ctr"/>
            <a:fld id="{25B1B3F6-4028-4EB3-BDF3-5DEE1ACE9642}" type="slidenum">
              <a:rPr lang="tr-TR" sz="1400" b="1" smtClean="0">
                <a:solidFill>
                  <a:schemeClr val="bg1"/>
                </a:solidFill>
              </a:rPr>
              <a:pPr algn="ctr"/>
              <a:t>15</a:t>
            </a:fld>
            <a:endParaRPr lang="tr-TR" sz="1400" b="1" dirty="0">
              <a:solidFill>
                <a:schemeClr val="bg1"/>
              </a:solidFill>
            </a:endParaRPr>
          </a:p>
        </p:txBody>
      </p:sp>
      <p:sp>
        <p:nvSpPr>
          <p:cNvPr id="13" name="Fluxograma: conexão 12"/>
          <p:cNvSpPr/>
          <p:nvPr/>
        </p:nvSpPr>
        <p:spPr>
          <a:xfrm>
            <a:off x="11236652" y="6452739"/>
            <a:ext cx="381000" cy="361947"/>
          </a:xfrm>
          <a:prstGeom prst="flowChartConnector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4" name="CaixaDeTexto 13"/>
          <p:cNvSpPr txBox="1"/>
          <p:nvPr/>
        </p:nvSpPr>
        <p:spPr>
          <a:xfrm>
            <a:off x="4252942" y="6440634"/>
            <a:ext cx="3673416" cy="33855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tr-TR" sz="1600" dirty="0">
                <a:solidFill>
                  <a:schemeClr val="bg1"/>
                </a:solidFill>
                <a:latin typeface="Century Gothic" panose="020B0502020202020204" pitchFamily="34" charset="0"/>
              </a:rPr>
              <a:t>FBE/Elektrik-Elektronik Müh.(YL/Tezli)</a:t>
            </a:r>
          </a:p>
        </p:txBody>
      </p:sp>
      <p:sp>
        <p:nvSpPr>
          <p:cNvPr id="2" name="Flowchart: Data 1">
            <a:extLst>
              <a:ext uri="{FF2B5EF4-FFF2-40B4-BE49-F238E27FC236}">
                <a16:creationId xmlns:a16="http://schemas.microsoft.com/office/drawing/2014/main" id="{2BE800A4-804D-4721-AE57-8E9719C08057}"/>
              </a:ext>
            </a:extLst>
          </p:cNvPr>
          <p:cNvSpPr/>
          <p:nvPr/>
        </p:nvSpPr>
        <p:spPr>
          <a:xfrm>
            <a:off x="9148082" y="-15817"/>
            <a:ext cx="7199533" cy="609797"/>
          </a:xfrm>
          <a:prstGeom prst="flowChartInputOutpu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1" name="Marcador de Posição da Data 8">
            <a:extLst>
              <a:ext uri="{FF2B5EF4-FFF2-40B4-BE49-F238E27FC236}">
                <a16:creationId xmlns:a16="http://schemas.microsoft.com/office/drawing/2014/main" id="{E223964F-9F9E-4BBF-A507-A813E31B9A0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90525" y="6459536"/>
            <a:ext cx="1308879" cy="365125"/>
          </a:xfrm>
          <a:ln w="19050">
            <a:solidFill>
              <a:schemeClr val="bg1"/>
            </a:solidFill>
          </a:ln>
        </p:spPr>
        <p:txBody>
          <a:bodyPr/>
          <a:lstStyle/>
          <a:p>
            <a:pPr algn="ctr"/>
            <a:r>
              <a:rPr lang="tr-TR" sz="1600" dirty="0">
                <a:solidFill>
                  <a:schemeClr val="bg1"/>
                </a:solidFill>
              </a:rPr>
              <a:t>Mayıs 2022</a:t>
            </a:r>
            <a:endParaRPr lang="tr-TR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03FD96-5656-4933-9E75-72115D8440D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48" y="1173707"/>
            <a:ext cx="11265340" cy="5312944"/>
          </a:xfrm>
          <a:prstGeom prst="rect">
            <a:avLst/>
          </a:prstGeom>
        </p:spPr>
      </p:pic>
      <p:sp>
        <p:nvSpPr>
          <p:cNvPr id="15" name="Retângulo 16">
            <a:extLst>
              <a:ext uri="{FF2B5EF4-FFF2-40B4-BE49-F238E27FC236}">
                <a16:creationId xmlns:a16="http://schemas.microsoft.com/office/drawing/2014/main" id="{9DE8E467-E764-47BD-BEC7-F894D600438B}"/>
              </a:ext>
            </a:extLst>
          </p:cNvPr>
          <p:cNvSpPr/>
          <p:nvPr/>
        </p:nvSpPr>
        <p:spPr>
          <a:xfrm>
            <a:off x="0" y="617196"/>
            <a:ext cx="12192000" cy="37340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sz="2000" dirty="0">
                <a:latin typeface="Century Gothic" panose="020B0502020202020204" pitchFamily="34" charset="0"/>
              </a:rPr>
              <a:t>     Adalı Modu (Islanded Mode)</a:t>
            </a:r>
          </a:p>
        </p:txBody>
      </p:sp>
    </p:spTree>
    <p:extLst>
      <p:ext uri="{BB962C8B-B14F-4D97-AF65-F5344CB8AC3E}">
        <p14:creationId xmlns:p14="http://schemas.microsoft.com/office/powerpoint/2010/main" val="24005557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2552700" y="6392174"/>
            <a:ext cx="9639300" cy="46582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sz="1400" dirty="0">
              <a:latin typeface="Century Gothic" panose="020B0502020202020204" pitchFamily="34" charset="0"/>
            </a:endParaRPr>
          </a:p>
        </p:txBody>
      </p:sp>
      <p:sp>
        <p:nvSpPr>
          <p:cNvPr id="12" name="Flowchart: Data 11">
            <a:extLst>
              <a:ext uri="{FF2B5EF4-FFF2-40B4-BE49-F238E27FC236}">
                <a16:creationId xmlns:a16="http://schemas.microsoft.com/office/drawing/2014/main" id="{F3E6DEE2-7824-43F2-B71D-D8F3059DAA46}"/>
              </a:ext>
            </a:extLst>
          </p:cNvPr>
          <p:cNvSpPr/>
          <p:nvPr/>
        </p:nvSpPr>
        <p:spPr>
          <a:xfrm>
            <a:off x="-2030355" y="6392174"/>
            <a:ext cx="5963258" cy="465826"/>
          </a:xfrm>
          <a:prstGeom prst="flowChartInputOutpu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4" name="Retângulo 3"/>
          <p:cNvSpPr/>
          <p:nvPr/>
        </p:nvSpPr>
        <p:spPr>
          <a:xfrm>
            <a:off x="0" y="-12700"/>
            <a:ext cx="12192000" cy="6096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sz="3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   8-Simulasyon sonuçları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43919" y="5452953"/>
            <a:ext cx="895769" cy="892791"/>
          </a:xfrm>
          <a:prstGeom prst="rect">
            <a:avLst/>
          </a:prstGeom>
        </p:spPr>
      </p:pic>
      <p:sp>
        <p:nvSpPr>
          <p:cNvPr id="10" name="Marcador de Posição do Número do Diapositivo 9"/>
          <p:cNvSpPr>
            <a:spLocks noGrp="1"/>
          </p:cNvSpPr>
          <p:nvPr>
            <p:ph type="sldNum" sz="quarter" idx="12"/>
          </p:nvPr>
        </p:nvSpPr>
        <p:spPr>
          <a:xfrm>
            <a:off x="11228026" y="6449623"/>
            <a:ext cx="381000" cy="361947"/>
          </a:xfrm>
        </p:spPr>
        <p:txBody>
          <a:bodyPr/>
          <a:lstStyle/>
          <a:p>
            <a:pPr algn="ctr"/>
            <a:fld id="{25B1B3F6-4028-4EB3-BDF3-5DEE1ACE9642}" type="slidenum">
              <a:rPr lang="tr-TR" sz="1400" b="1" smtClean="0">
                <a:solidFill>
                  <a:schemeClr val="bg1"/>
                </a:solidFill>
              </a:rPr>
              <a:pPr algn="ctr"/>
              <a:t>16</a:t>
            </a:fld>
            <a:endParaRPr lang="tr-TR" sz="1400" b="1" dirty="0">
              <a:solidFill>
                <a:schemeClr val="bg1"/>
              </a:solidFill>
            </a:endParaRPr>
          </a:p>
        </p:txBody>
      </p:sp>
      <p:sp>
        <p:nvSpPr>
          <p:cNvPr id="13" name="Fluxograma: conexão 12"/>
          <p:cNvSpPr/>
          <p:nvPr/>
        </p:nvSpPr>
        <p:spPr>
          <a:xfrm>
            <a:off x="11236652" y="6452739"/>
            <a:ext cx="381000" cy="361947"/>
          </a:xfrm>
          <a:prstGeom prst="flowChartConnector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4" name="CaixaDeTexto 13"/>
          <p:cNvSpPr txBox="1"/>
          <p:nvPr/>
        </p:nvSpPr>
        <p:spPr>
          <a:xfrm>
            <a:off x="4252942" y="6440634"/>
            <a:ext cx="3673416" cy="33855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tr-TR" sz="1600" dirty="0">
                <a:solidFill>
                  <a:schemeClr val="bg1"/>
                </a:solidFill>
                <a:latin typeface="Century Gothic" panose="020B0502020202020204" pitchFamily="34" charset="0"/>
              </a:rPr>
              <a:t>FBE/Elektrik-Elektronik Müh.(YL/Tezli)</a:t>
            </a:r>
          </a:p>
        </p:txBody>
      </p:sp>
      <p:sp>
        <p:nvSpPr>
          <p:cNvPr id="2" name="Flowchart: Data 1">
            <a:extLst>
              <a:ext uri="{FF2B5EF4-FFF2-40B4-BE49-F238E27FC236}">
                <a16:creationId xmlns:a16="http://schemas.microsoft.com/office/drawing/2014/main" id="{2BE800A4-804D-4721-AE57-8E9719C08057}"/>
              </a:ext>
            </a:extLst>
          </p:cNvPr>
          <p:cNvSpPr/>
          <p:nvPr/>
        </p:nvSpPr>
        <p:spPr>
          <a:xfrm>
            <a:off x="9148082" y="-15817"/>
            <a:ext cx="7199533" cy="609797"/>
          </a:xfrm>
          <a:prstGeom prst="flowChartInputOutpu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1" name="Marcador de Posição da Data 8">
            <a:extLst>
              <a:ext uri="{FF2B5EF4-FFF2-40B4-BE49-F238E27FC236}">
                <a16:creationId xmlns:a16="http://schemas.microsoft.com/office/drawing/2014/main" id="{E223964F-9F9E-4BBF-A507-A813E31B9A0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90525" y="6459536"/>
            <a:ext cx="1308879" cy="365125"/>
          </a:xfrm>
          <a:ln w="19050">
            <a:solidFill>
              <a:schemeClr val="bg1"/>
            </a:solidFill>
          </a:ln>
        </p:spPr>
        <p:txBody>
          <a:bodyPr/>
          <a:lstStyle/>
          <a:p>
            <a:pPr algn="ctr"/>
            <a:r>
              <a:rPr lang="tr-TR" sz="1600" dirty="0">
                <a:solidFill>
                  <a:schemeClr val="bg1"/>
                </a:solidFill>
              </a:rPr>
              <a:t>Mayıs 2022</a:t>
            </a:r>
            <a:endParaRPr lang="tr-TR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A01457F-434E-48B1-80C9-0FE7A108156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928" y="1057962"/>
            <a:ext cx="11359487" cy="5182842"/>
          </a:xfrm>
          <a:prstGeom prst="rect">
            <a:avLst/>
          </a:prstGeom>
        </p:spPr>
      </p:pic>
      <p:sp>
        <p:nvSpPr>
          <p:cNvPr id="15" name="Retângulo 16">
            <a:extLst>
              <a:ext uri="{FF2B5EF4-FFF2-40B4-BE49-F238E27FC236}">
                <a16:creationId xmlns:a16="http://schemas.microsoft.com/office/drawing/2014/main" id="{2D5BE334-1C9C-4039-B80E-871353A10575}"/>
              </a:ext>
            </a:extLst>
          </p:cNvPr>
          <p:cNvSpPr/>
          <p:nvPr/>
        </p:nvSpPr>
        <p:spPr>
          <a:xfrm>
            <a:off x="0" y="617196"/>
            <a:ext cx="12192000" cy="37340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sz="2000" dirty="0">
                <a:latin typeface="Century Gothic" panose="020B0502020202020204" pitchFamily="34" charset="0"/>
              </a:rPr>
              <a:t>     Adalı Modu (Islanded Mode)</a:t>
            </a:r>
          </a:p>
        </p:txBody>
      </p:sp>
    </p:spTree>
    <p:extLst>
      <p:ext uri="{BB962C8B-B14F-4D97-AF65-F5344CB8AC3E}">
        <p14:creationId xmlns:p14="http://schemas.microsoft.com/office/powerpoint/2010/main" val="15104178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2552700" y="6392174"/>
            <a:ext cx="9639300" cy="46582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sz="1400" dirty="0">
              <a:latin typeface="Century Gothic" panose="020B0502020202020204" pitchFamily="34" charset="0"/>
            </a:endParaRPr>
          </a:p>
        </p:txBody>
      </p:sp>
      <p:sp>
        <p:nvSpPr>
          <p:cNvPr id="12" name="Flowchart: Data 11">
            <a:extLst>
              <a:ext uri="{FF2B5EF4-FFF2-40B4-BE49-F238E27FC236}">
                <a16:creationId xmlns:a16="http://schemas.microsoft.com/office/drawing/2014/main" id="{F3E6DEE2-7824-43F2-B71D-D8F3059DAA46}"/>
              </a:ext>
            </a:extLst>
          </p:cNvPr>
          <p:cNvSpPr/>
          <p:nvPr/>
        </p:nvSpPr>
        <p:spPr>
          <a:xfrm>
            <a:off x="-2030355" y="6392174"/>
            <a:ext cx="5963258" cy="465826"/>
          </a:xfrm>
          <a:prstGeom prst="flowChartInputOutpu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4" name="Retângulo 3"/>
          <p:cNvSpPr/>
          <p:nvPr/>
        </p:nvSpPr>
        <p:spPr>
          <a:xfrm>
            <a:off x="0" y="-12700"/>
            <a:ext cx="12192000" cy="6096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sz="3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   8-Simulasyon sonuçları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43919" y="5452953"/>
            <a:ext cx="895769" cy="892791"/>
          </a:xfrm>
          <a:prstGeom prst="rect">
            <a:avLst/>
          </a:prstGeom>
        </p:spPr>
      </p:pic>
      <p:sp>
        <p:nvSpPr>
          <p:cNvPr id="10" name="Marcador de Posição do Número do Diapositivo 9"/>
          <p:cNvSpPr>
            <a:spLocks noGrp="1"/>
          </p:cNvSpPr>
          <p:nvPr>
            <p:ph type="sldNum" sz="quarter" idx="12"/>
          </p:nvPr>
        </p:nvSpPr>
        <p:spPr>
          <a:xfrm>
            <a:off x="11228026" y="6449623"/>
            <a:ext cx="381000" cy="361947"/>
          </a:xfrm>
        </p:spPr>
        <p:txBody>
          <a:bodyPr/>
          <a:lstStyle/>
          <a:p>
            <a:pPr algn="ctr"/>
            <a:fld id="{25B1B3F6-4028-4EB3-BDF3-5DEE1ACE9642}" type="slidenum">
              <a:rPr lang="tr-TR" sz="1400" b="1" smtClean="0">
                <a:solidFill>
                  <a:schemeClr val="bg1"/>
                </a:solidFill>
              </a:rPr>
              <a:pPr algn="ctr"/>
              <a:t>17</a:t>
            </a:fld>
            <a:endParaRPr lang="tr-TR" sz="1400" b="1" dirty="0">
              <a:solidFill>
                <a:schemeClr val="bg1"/>
              </a:solidFill>
            </a:endParaRPr>
          </a:p>
        </p:txBody>
      </p:sp>
      <p:sp>
        <p:nvSpPr>
          <p:cNvPr id="13" name="Fluxograma: conexão 12"/>
          <p:cNvSpPr/>
          <p:nvPr/>
        </p:nvSpPr>
        <p:spPr>
          <a:xfrm>
            <a:off x="11236652" y="6452739"/>
            <a:ext cx="381000" cy="361947"/>
          </a:xfrm>
          <a:prstGeom prst="flowChartConnector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4" name="CaixaDeTexto 13"/>
          <p:cNvSpPr txBox="1"/>
          <p:nvPr/>
        </p:nvSpPr>
        <p:spPr>
          <a:xfrm>
            <a:off x="4252942" y="6440634"/>
            <a:ext cx="3673416" cy="33855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tr-TR" sz="1600" dirty="0">
                <a:solidFill>
                  <a:schemeClr val="bg1"/>
                </a:solidFill>
                <a:latin typeface="Century Gothic" panose="020B0502020202020204" pitchFamily="34" charset="0"/>
              </a:rPr>
              <a:t>FBE/Elektrik-Elektronik Müh.(YL/Tezli)</a:t>
            </a:r>
          </a:p>
        </p:txBody>
      </p:sp>
      <p:sp>
        <p:nvSpPr>
          <p:cNvPr id="2" name="Flowchart: Data 1">
            <a:extLst>
              <a:ext uri="{FF2B5EF4-FFF2-40B4-BE49-F238E27FC236}">
                <a16:creationId xmlns:a16="http://schemas.microsoft.com/office/drawing/2014/main" id="{2BE800A4-804D-4721-AE57-8E9719C08057}"/>
              </a:ext>
            </a:extLst>
          </p:cNvPr>
          <p:cNvSpPr/>
          <p:nvPr/>
        </p:nvSpPr>
        <p:spPr>
          <a:xfrm>
            <a:off x="9148082" y="-15817"/>
            <a:ext cx="7199533" cy="609797"/>
          </a:xfrm>
          <a:prstGeom prst="flowChartInputOutpu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1" name="Marcador de Posição da Data 8">
            <a:extLst>
              <a:ext uri="{FF2B5EF4-FFF2-40B4-BE49-F238E27FC236}">
                <a16:creationId xmlns:a16="http://schemas.microsoft.com/office/drawing/2014/main" id="{E223964F-9F9E-4BBF-A507-A813E31B9A0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90525" y="6459536"/>
            <a:ext cx="1308879" cy="365125"/>
          </a:xfrm>
          <a:ln w="19050">
            <a:solidFill>
              <a:schemeClr val="bg1"/>
            </a:solidFill>
          </a:ln>
        </p:spPr>
        <p:txBody>
          <a:bodyPr/>
          <a:lstStyle/>
          <a:p>
            <a:pPr algn="ctr"/>
            <a:r>
              <a:rPr lang="tr-TR" sz="1600" dirty="0">
                <a:solidFill>
                  <a:schemeClr val="bg1"/>
                </a:solidFill>
              </a:rPr>
              <a:t>Mayıs 2022</a:t>
            </a:r>
            <a:endParaRPr lang="tr-TR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E34EE2F-BF15-4771-A236-C08E5068262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312" y="1057962"/>
            <a:ext cx="11603127" cy="5331096"/>
          </a:xfrm>
          <a:prstGeom prst="rect">
            <a:avLst/>
          </a:prstGeom>
        </p:spPr>
      </p:pic>
      <p:sp>
        <p:nvSpPr>
          <p:cNvPr id="15" name="Retângulo 16">
            <a:extLst>
              <a:ext uri="{FF2B5EF4-FFF2-40B4-BE49-F238E27FC236}">
                <a16:creationId xmlns:a16="http://schemas.microsoft.com/office/drawing/2014/main" id="{42610302-A3A3-4952-B0C7-D39FB0A164CC}"/>
              </a:ext>
            </a:extLst>
          </p:cNvPr>
          <p:cNvSpPr/>
          <p:nvPr/>
        </p:nvSpPr>
        <p:spPr>
          <a:xfrm>
            <a:off x="0" y="617196"/>
            <a:ext cx="12192000" cy="37340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sz="2000" dirty="0">
                <a:latin typeface="Century Gothic" panose="020B0502020202020204" pitchFamily="34" charset="0"/>
              </a:rPr>
              <a:t>     STATCOM’un Katkısı</a:t>
            </a:r>
          </a:p>
        </p:txBody>
      </p:sp>
    </p:spTree>
    <p:extLst>
      <p:ext uri="{BB962C8B-B14F-4D97-AF65-F5344CB8AC3E}">
        <p14:creationId xmlns:p14="http://schemas.microsoft.com/office/powerpoint/2010/main" val="819986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">
            <a:extLst>
              <a:ext uri="{FF2B5EF4-FFF2-40B4-BE49-F238E27FC236}">
                <a16:creationId xmlns:a16="http://schemas.microsoft.com/office/drawing/2014/main" id="{571D5BCB-D946-4F5A-917E-90D99AB3C702}"/>
              </a:ext>
            </a:extLst>
          </p:cNvPr>
          <p:cNvSpPr/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  <a:ln w="952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pt-PT" sz="8000">
              <a:solidFill>
                <a:schemeClr val="bg1"/>
              </a:solidFill>
              <a:latin typeface="Century Gothic" panose="020B0502020202020204" pitchFamily="34" charset="0"/>
              <a:cs typeface="Arial" charset="0"/>
            </a:endParaRPr>
          </a:p>
          <a:p>
            <a:pPr algn="ctr">
              <a:defRPr/>
            </a:pPr>
            <a:r>
              <a:rPr lang="pt-PT" sz="9600">
                <a:solidFill>
                  <a:schemeClr val="bg1"/>
                </a:solidFill>
                <a:latin typeface="Century Gothic" panose="020B0502020202020204" pitchFamily="34" charset="0"/>
                <a:cs typeface="Arial" charset="0"/>
              </a:rPr>
              <a:t>Teşekkür ederim</a:t>
            </a:r>
            <a:endParaRPr lang="pt-PT" sz="4400">
              <a:solidFill>
                <a:schemeClr val="bg1"/>
              </a:solidFill>
              <a:latin typeface="Century Gothic" panose="020B0502020202020204" pitchFamily="34" charset="0"/>
              <a:cs typeface="Arial" charset="0"/>
            </a:endParaRPr>
          </a:p>
          <a:p>
            <a:r>
              <a:rPr lang="pt-PT" sz="1600">
                <a:solidFill>
                  <a:schemeClr val="bg1"/>
                </a:solidFill>
              </a:rPr>
              <a:t>         </a:t>
            </a:r>
          </a:p>
          <a:p>
            <a:endParaRPr lang="pt-PT" sz="1600">
              <a:solidFill>
                <a:schemeClr val="bg1"/>
              </a:solidFill>
            </a:endParaRPr>
          </a:p>
          <a:p>
            <a:endParaRPr lang="tr-TR" sz="1600" dirty="0">
              <a:solidFill>
                <a:schemeClr val="bg1"/>
              </a:solidFill>
            </a:endParaRPr>
          </a:p>
          <a:p>
            <a:r>
              <a:rPr lang="pt-BR" altLang="pt-BR" sz="1600">
                <a:solidFill>
                  <a:schemeClr val="bg1"/>
                </a:solidFill>
              </a:rPr>
              <a:t>                      </a:t>
            </a:r>
            <a:endParaRPr lang="pt-BR" sz="4400" dirty="0">
              <a:solidFill>
                <a:schemeClr val="bg1"/>
              </a:solidFill>
              <a:latin typeface="+mj-lt"/>
              <a:cs typeface="Arial" charset="0"/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1264466" y="5361464"/>
            <a:ext cx="74985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solidFill>
                  <a:schemeClr val="bg1"/>
                </a:solidFill>
                <a:latin typeface="Century Gothic" panose="020B0502020202020204" pitchFamily="34" charset="0"/>
              </a:rPr>
              <a:t>Nelson </a:t>
            </a:r>
            <a:r>
              <a:rPr lang="tr-TR" dirty="0">
                <a:solidFill>
                  <a:schemeClr val="bg1"/>
                </a:solidFill>
                <a:latin typeface="Century Gothic" panose="020B0502020202020204" pitchFamily="34" charset="0"/>
              </a:rPr>
              <a:t>Luís </a:t>
            </a:r>
            <a:r>
              <a:rPr lang="pt-PT" dirty="0">
                <a:solidFill>
                  <a:schemeClr val="bg1"/>
                </a:solidFill>
                <a:latin typeface="Century Gothic" panose="020B0502020202020204" pitchFamily="34" charset="0"/>
              </a:rPr>
              <a:t>Manuel</a:t>
            </a:r>
            <a:endParaRPr lang="tr-TR" altLang="pt-BR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r>
              <a:rPr lang="tr-TR" altLang="pt-BR" dirty="0">
                <a:solidFill>
                  <a:schemeClr val="bg1"/>
                </a:solidFill>
                <a:latin typeface="Century Gothic" panose="020B0502020202020204" pitchFamily="34" charset="0"/>
              </a:rPr>
              <a:t>E-posta: </a:t>
            </a:r>
            <a:r>
              <a:rPr lang="tr-TR" altLang="pt-BR" dirty="0">
                <a:solidFill>
                  <a:schemeClr val="bg1"/>
                </a:solidFill>
                <a:latin typeface="Century Gothic" panose="020B0502020202020204" pitchFamily="34" charset="0"/>
                <a:hlinkClick r:id="rId2"/>
              </a:rPr>
              <a:t>198804001</a:t>
            </a:r>
            <a:r>
              <a:rPr lang="pt-BR" altLang="pt-BR" dirty="0">
                <a:solidFill>
                  <a:schemeClr val="bg1"/>
                </a:solidFill>
                <a:latin typeface="Century Gothic" panose="020B0502020202020204" pitchFamily="34" charset="0"/>
                <a:hlinkClick r:id="rId2"/>
              </a:rPr>
              <a:t>@</a:t>
            </a:r>
            <a:r>
              <a:rPr lang="tr-TR" altLang="pt-BR" dirty="0">
                <a:solidFill>
                  <a:schemeClr val="bg1"/>
                </a:solidFill>
                <a:latin typeface="Century Gothic" panose="020B0502020202020204" pitchFamily="34" charset="0"/>
                <a:hlinkClick r:id="rId2"/>
              </a:rPr>
              <a:t>kku</a:t>
            </a:r>
            <a:r>
              <a:rPr lang="pt-BR" altLang="pt-BR" dirty="0">
                <a:solidFill>
                  <a:schemeClr val="bg1"/>
                </a:solidFill>
                <a:latin typeface="Century Gothic" panose="020B0502020202020204" pitchFamily="34" charset="0"/>
                <a:hlinkClick r:id="rId2"/>
              </a:rPr>
              <a:t>.</a:t>
            </a:r>
            <a:r>
              <a:rPr lang="tr-TR" altLang="pt-BR" dirty="0">
                <a:solidFill>
                  <a:schemeClr val="bg1"/>
                </a:solidFill>
                <a:latin typeface="Century Gothic" panose="020B0502020202020204" pitchFamily="34" charset="0"/>
                <a:hlinkClick r:id="rId2"/>
              </a:rPr>
              <a:t>edu.tr</a:t>
            </a:r>
            <a:r>
              <a:rPr lang="tr-TR" altLang="pt-BR" dirty="0">
                <a:solidFill>
                  <a:schemeClr val="bg1"/>
                </a:solidFill>
                <a:latin typeface="Century Gothic" panose="020B0502020202020204" pitchFamily="34" charset="0"/>
              </a:rPr>
              <a:t> / </a:t>
            </a:r>
            <a:r>
              <a:rPr lang="tr-TR" altLang="pt-BR" dirty="0">
                <a:solidFill>
                  <a:schemeClr val="bg1"/>
                </a:solidFill>
                <a:latin typeface="Century Gothic" panose="020B0502020202020204" pitchFamily="34" charset="0"/>
                <a:hlinkClick r:id="rId3"/>
              </a:rPr>
              <a:t>nelsonluismanuel@gmail.com</a:t>
            </a:r>
            <a:endParaRPr lang="tr-TR" altLang="pt-BR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endParaRPr lang="tr-TR" altLang="pt-BR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8733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2552700" y="6392174"/>
            <a:ext cx="9639300" cy="46582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sz="1400" dirty="0">
              <a:latin typeface="Century Gothic" panose="020B0502020202020204" pitchFamily="34" charset="0"/>
            </a:endParaRPr>
          </a:p>
        </p:txBody>
      </p:sp>
      <p:sp>
        <p:nvSpPr>
          <p:cNvPr id="12" name="Flowchart: Data 11">
            <a:extLst>
              <a:ext uri="{FF2B5EF4-FFF2-40B4-BE49-F238E27FC236}">
                <a16:creationId xmlns:a16="http://schemas.microsoft.com/office/drawing/2014/main" id="{F3E6DEE2-7824-43F2-B71D-D8F3059DAA46}"/>
              </a:ext>
            </a:extLst>
          </p:cNvPr>
          <p:cNvSpPr/>
          <p:nvPr/>
        </p:nvSpPr>
        <p:spPr>
          <a:xfrm>
            <a:off x="-2030355" y="6392174"/>
            <a:ext cx="5963258" cy="465826"/>
          </a:xfrm>
          <a:prstGeom prst="flowChartInputOutpu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4" name="Retângulo 3"/>
          <p:cNvSpPr/>
          <p:nvPr/>
        </p:nvSpPr>
        <p:spPr>
          <a:xfrm>
            <a:off x="0" y="-12700"/>
            <a:ext cx="12192000" cy="6096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sz="4000" dirty="0">
                <a:latin typeface="Century Gothic" panose="020B0502020202020204" pitchFamily="34" charset="0"/>
              </a:rPr>
              <a:t>  İÇİNDEKİLER</a:t>
            </a:r>
            <a:endParaRPr lang="tr-TR" sz="3200" dirty="0">
              <a:latin typeface="Century Gothic" panose="020B0502020202020204" pitchFamily="34" charset="0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43919" y="5452953"/>
            <a:ext cx="895769" cy="892791"/>
          </a:xfrm>
          <a:prstGeom prst="rect">
            <a:avLst/>
          </a:prstGeom>
        </p:spPr>
      </p:pic>
      <p:sp>
        <p:nvSpPr>
          <p:cNvPr id="9" name="Marcador de Posição da Data 8"/>
          <p:cNvSpPr>
            <a:spLocks noGrp="1"/>
          </p:cNvSpPr>
          <p:nvPr>
            <p:ph type="dt" sz="half" idx="10"/>
          </p:nvPr>
        </p:nvSpPr>
        <p:spPr>
          <a:xfrm>
            <a:off x="390525" y="6459536"/>
            <a:ext cx="1308879" cy="365125"/>
          </a:xfrm>
          <a:ln w="19050">
            <a:solidFill>
              <a:schemeClr val="bg1"/>
            </a:solidFill>
          </a:ln>
        </p:spPr>
        <p:txBody>
          <a:bodyPr/>
          <a:lstStyle/>
          <a:p>
            <a:pPr algn="ctr"/>
            <a:r>
              <a:rPr lang="tr-TR" sz="1600" dirty="0">
                <a:solidFill>
                  <a:schemeClr val="bg1"/>
                </a:solidFill>
              </a:rPr>
              <a:t>Mayıs 2022</a:t>
            </a:r>
            <a:endParaRPr lang="tr-TR" dirty="0">
              <a:solidFill>
                <a:schemeClr val="bg1"/>
              </a:solidFill>
            </a:endParaRPr>
          </a:p>
        </p:txBody>
      </p:sp>
      <p:sp>
        <p:nvSpPr>
          <p:cNvPr id="10" name="Marcador de Posição do Número do Diapositivo 9"/>
          <p:cNvSpPr>
            <a:spLocks noGrp="1"/>
          </p:cNvSpPr>
          <p:nvPr>
            <p:ph type="sldNum" sz="quarter" idx="12"/>
          </p:nvPr>
        </p:nvSpPr>
        <p:spPr>
          <a:xfrm>
            <a:off x="11228026" y="6449623"/>
            <a:ext cx="381000" cy="361947"/>
          </a:xfrm>
        </p:spPr>
        <p:txBody>
          <a:bodyPr/>
          <a:lstStyle/>
          <a:p>
            <a:pPr algn="ctr"/>
            <a:fld id="{25B1B3F6-4028-4EB3-BDF3-5DEE1ACE9642}" type="slidenum">
              <a:rPr lang="tr-TR" sz="1400" b="1" smtClean="0">
                <a:solidFill>
                  <a:schemeClr val="bg1"/>
                </a:solidFill>
              </a:rPr>
              <a:pPr algn="ctr"/>
              <a:t>1</a:t>
            </a:fld>
            <a:endParaRPr lang="tr-TR" sz="1400" b="1" dirty="0">
              <a:solidFill>
                <a:schemeClr val="bg1"/>
              </a:solidFill>
            </a:endParaRPr>
          </a:p>
        </p:txBody>
      </p:sp>
      <p:sp>
        <p:nvSpPr>
          <p:cNvPr id="13" name="Fluxograma: conexão 12"/>
          <p:cNvSpPr/>
          <p:nvPr/>
        </p:nvSpPr>
        <p:spPr>
          <a:xfrm>
            <a:off x="11236652" y="6452739"/>
            <a:ext cx="381000" cy="361947"/>
          </a:xfrm>
          <a:prstGeom prst="flowChartConnector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4" name="CaixaDeTexto 13"/>
          <p:cNvSpPr txBox="1"/>
          <p:nvPr/>
        </p:nvSpPr>
        <p:spPr>
          <a:xfrm>
            <a:off x="4252942" y="6440634"/>
            <a:ext cx="3673416" cy="33855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tr-TR" sz="1600" dirty="0">
                <a:solidFill>
                  <a:schemeClr val="bg1"/>
                </a:solidFill>
                <a:latin typeface="Century Gothic" panose="020B0502020202020204" pitchFamily="34" charset="0"/>
              </a:rPr>
              <a:t>FBE/Elektrik-Elektronik Müh.(YL/Tezli)</a:t>
            </a:r>
          </a:p>
        </p:txBody>
      </p:sp>
      <p:sp>
        <p:nvSpPr>
          <p:cNvPr id="17" name="Retângulo 16"/>
          <p:cNvSpPr/>
          <p:nvPr/>
        </p:nvSpPr>
        <p:spPr>
          <a:xfrm>
            <a:off x="0" y="617196"/>
            <a:ext cx="12192000" cy="37340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tr-TR" sz="2000" dirty="0">
              <a:latin typeface="Century Gothic" panose="020B0502020202020204" pitchFamily="34" charset="0"/>
            </a:endParaRPr>
          </a:p>
        </p:txBody>
      </p:sp>
      <p:sp>
        <p:nvSpPr>
          <p:cNvPr id="21" name="CaixaDeTexto 20"/>
          <p:cNvSpPr txBox="1"/>
          <p:nvPr/>
        </p:nvSpPr>
        <p:spPr>
          <a:xfrm>
            <a:off x="404178" y="884988"/>
            <a:ext cx="11468270" cy="5006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buClr>
                <a:srgbClr val="002060"/>
              </a:buClr>
              <a:buFont typeface="Wingdings 2" panose="05020102010507070707" pitchFamily="18" charset="2"/>
              <a:buChar char=""/>
            </a:pPr>
            <a:r>
              <a:rPr lang="tr-TR" sz="2400" b="1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Önerilen Topoloji ve Çalışma Modları</a:t>
            </a:r>
            <a:endParaRPr lang="pt-PT" sz="2400" b="1" dirty="0">
              <a:solidFill>
                <a:schemeClr val="accent1">
                  <a:lumMod val="75000"/>
                </a:schemeClr>
              </a:solidFill>
              <a:latin typeface="Century Gothic" panose="020B0502020202020204" pitchFamily="34" charset="0"/>
            </a:endParaRPr>
          </a:p>
          <a:p>
            <a:pPr marL="457200" indent="-457200" algn="just">
              <a:lnSpc>
                <a:spcPct val="150000"/>
              </a:lnSpc>
              <a:buClr>
                <a:srgbClr val="00194C"/>
              </a:buClr>
              <a:buFont typeface="Wingdings 2" panose="05020102010507070707" pitchFamily="18" charset="2"/>
              <a:buChar char=""/>
            </a:pPr>
            <a:r>
              <a:rPr lang="pt-PT" sz="2400" b="1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PV Sistemi</a:t>
            </a:r>
          </a:p>
          <a:p>
            <a:pPr marL="457200" indent="-457200" algn="just">
              <a:lnSpc>
                <a:spcPct val="150000"/>
              </a:lnSpc>
              <a:buClr>
                <a:srgbClr val="00194C"/>
              </a:buClr>
              <a:buFont typeface="Wingdings 2" panose="05020102010507070707" pitchFamily="18" charset="2"/>
              <a:buChar char=""/>
            </a:pPr>
            <a:r>
              <a:rPr lang="tr-TR" sz="2400" b="1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Şarj Bankası</a:t>
            </a:r>
          </a:p>
          <a:p>
            <a:pPr marL="457200" indent="-457200" algn="just">
              <a:lnSpc>
                <a:spcPct val="150000"/>
              </a:lnSpc>
              <a:buClr>
                <a:srgbClr val="00194C"/>
              </a:buClr>
              <a:buFont typeface="Wingdings 2" panose="05020102010507070707" pitchFamily="18" charset="2"/>
              <a:buChar char=""/>
            </a:pPr>
            <a:r>
              <a:rPr lang="pt-PT" sz="2400" b="1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STATCOM</a:t>
            </a:r>
            <a:endParaRPr lang="tr-TR" sz="2400" b="1" dirty="0">
              <a:solidFill>
                <a:schemeClr val="accent1">
                  <a:lumMod val="75000"/>
                </a:schemeClr>
              </a:solidFill>
              <a:latin typeface="Century Gothic" panose="020B0502020202020204" pitchFamily="34" charset="0"/>
            </a:endParaRPr>
          </a:p>
          <a:p>
            <a:pPr marL="457200" indent="-457200" algn="just">
              <a:lnSpc>
                <a:spcPct val="150000"/>
              </a:lnSpc>
              <a:buClr>
                <a:srgbClr val="00194C"/>
              </a:buClr>
              <a:buFont typeface="Wingdings 2" panose="05020102010507070707" pitchFamily="18" charset="2"/>
              <a:buChar char=""/>
            </a:pPr>
            <a:r>
              <a:rPr lang="tr-TR" sz="2400" b="1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Gerilim Kaynağı Çevirici (VSC) ve Akım Kaynağı Çevirici (VSI)</a:t>
            </a:r>
            <a:endParaRPr lang="pt-PT" sz="2400" b="1" dirty="0">
              <a:solidFill>
                <a:schemeClr val="accent1">
                  <a:lumMod val="75000"/>
                </a:schemeClr>
              </a:solidFill>
              <a:latin typeface="Century Gothic" panose="020B0502020202020204" pitchFamily="34" charset="0"/>
            </a:endParaRPr>
          </a:p>
          <a:p>
            <a:pPr marL="457200" indent="-457200" algn="just">
              <a:lnSpc>
                <a:spcPct val="150000"/>
              </a:lnSpc>
              <a:buClr>
                <a:srgbClr val="00194C"/>
              </a:buClr>
              <a:buFont typeface="Wingdings 2" panose="05020102010507070707" pitchFamily="18" charset="2"/>
              <a:buChar char=""/>
            </a:pPr>
            <a:r>
              <a:rPr lang="tr-TR" sz="2400" b="1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DC-DC Boost Dönüştürücü</a:t>
            </a:r>
          </a:p>
          <a:p>
            <a:pPr marL="457200" indent="-457200" algn="just">
              <a:lnSpc>
                <a:spcPct val="150000"/>
              </a:lnSpc>
              <a:buClr>
                <a:srgbClr val="00194C"/>
              </a:buClr>
              <a:buFont typeface="Wingdings 2" panose="05020102010507070707" pitchFamily="18" charset="2"/>
              <a:buChar char=""/>
            </a:pPr>
            <a:r>
              <a:rPr lang="tr-TR" sz="2400" b="1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DC-DC Buck Boost Dönüştürücü </a:t>
            </a:r>
          </a:p>
          <a:p>
            <a:pPr marL="457200" indent="-457200" algn="just">
              <a:lnSpc>
                <a:spcPct val="150000"/>
              </a:lnSpc>
              <a:buClr>
                <a:srgbClr val="00194C"/>
              </a:buClr>
              <a:buFont typeface="Wingdings 2" panose="05020102010507070707" pitchFamily="18" charset="2"/>
              <a:buChar char=""/>
            </a:pPr>
            <a:r>
              <a:rPr lang="tr-TR" sz="2400" b="1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Simulasyon sonuçları</a:t>
            </a:r>
            <a:endParaRPr lang="pt-PT" sz="2400" b="1" dirty="0">
              <a:solidFill>
                <a:schemeClr val="accent1">
                  <a:lumMod val="75000"/>
                </a:schemeClr>
              </a:solidFill>
              <a:latin typeface="Century Gothic" panose="020B0502020202020204" pitchFamily="34" charset="0"/>
            </a:endParaRPr>
          </a:p>
          <a:p>
            <a:pPr marL="457200" indent="-457200" algn="just">
              <a:lnSpc>
                <a:spcPct val="150000"/>
              </a:lnSpc>
              <a:buClr>
                <a:srgbClr val="00194C"/>
              </a:buClr>
              <a:buFont typeface="Wingdings 2" panose="05020102010507070707" pitchFamily="18" charset="2"/>
              <a:buChar char=""/>
            </a:pPr>
            <a:r>
              <a:rPr lang="tr-TR" sz="2400" b="1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Kaynakça</a:t>
            </a:r>
          </a:p>
        </p:txBody>
      </p:sp>
      <p:sp>
        <p:nvSpPr>
          <p:cNvPr id="2" name="Flowchart: Data 1">
            <a:extLst>
              <a:ext uri="{FF2B5EF4-FFF2-40B4-BE49-F238E27FC236}">
                <a16:creationId xmlns:a16="http://schemas.microsoft.com/office/drawing/2014/main" id="{2BE800A4-804D-4721-AE57-8E9719C08057}"/>
              </a:ext>
            </a:extLst>
          </p:cNvPr>
          <p:cNvSpPr/>
          <p:nvPr/>
        </p:nvSpPr>
        <p:spPr>
          <a:xfrm>
            <a:off x="9148082" y="-15817"/>
            <a:ext cx="7199533" cy="609797"/>
          </a:xfrm>
          <a:prstGeom prst="flowChartInputOutpu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11279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2552700" y="6392174"/>
            <a:ext cx="9639300" cy="46582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sz="1400" dirty="0">
              <a:latin typeface="Century Gothic" panose="020B0502020202020204" pitchFamily="34" charset="0"/>
            </a:endParaRPr>
          </a:p>
        </p:txBody>
      </p:sp>
      <p:sp>
        <p:nvSpPr>
          <p:cNvPr id="12" name="Flowchart: Data 11">
            <a:extLst>
              <a:ext uri="{FF2B5EF4-FFF2-40B4-BE49-F238E27FC236}">
                <a16:creationId xmlns:a16="http://schemas.microsoft.com/office/drawing/2014/main" id="{F3E6DEE2-7824-43F2-B71D-D8F3059DAA46}"/>
              </a:ext>
            </a:extLst>
          </p:cNvPr>
          <p:cNvSpPr/>
          <p:nvPr/>
        </p:nvSpPr>
        <p:spPr>
          <a:xfrm>
            <a:off x="-2030355" y="6392174"/>
            <a:ext cx="5963258" cy="465826"/>
          </a:xfrm>
          <a:prstGeom prst="flowChartInputOutpu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4" name="Retângulo 3"/>
          <p:cNvSpPr/>
          <p:nvPr/>
        </p:nvSpPr>
        <p:spPr>
          <a:xfrm>
            <a:off x="0" y="-12700"/>
            <a:ext cx="12192000" cy="6096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sz="3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   1-Önerilen Topoloji ve Çalışma Modları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43919" y="5452953"/>
            <a:ext cx="895769" cy="892791"/>
          </a:xfrm>
          <a:prstGeom prst="rect">
            <a:avLst/>
          </a:prstGeom>
        </p:spPr>
      </p:pic>
      <p:sp>
        <p:nvSpPr>
          <p:cNvPr id="10" name="Marcador de Posição do Número do Diapositivo 9"/>
          <p:cNvSpPr>
            <a:spLocks noGrp="1"/>
          </p:cNvSpPr>
          <p:nvPr>
            <p:ph type="sldNum" sz="quarter" idx="12"/>
          </p:nvPr>
        </p:nvSpPr>
        <p:spPr>
          <a:xfrm>
            <a:off x="11228026" y="6449623"/>
            <a:ext cx="381000" cy="361947"/>
          </a:xfrm>
        </p:spPr>
        <p:txBody>
          <a:bodyPr/>
          <a:lstStyle/>
          <a:p>
            <a:pPr algn="ctr"/>
            <a:fld id="{25B1B3F6-4028-4EB3-BDF3-5DEE1ACE9642}" type="slidenum">
              <a:rPr lang="tr-TR" sz="1400" b="1" smtClean="0">
                <a:solidFill>
                  <a:schemeClr val="bg1"/>
                </a:solidFill>
              </a:rPr>
              <a:pPr algn="ctr"/>
              <a:t>2</a:t>
            </a:fld>
            <a:endParaRPr lang="tr-TR" sz="1400" b="1" dirty="0">
              <a:solidFill>
                <a:schemeClr val="bg1"/>
              </a:solidFill>
            </a:endParaRPr>
          </a:p>
        </p:txBody>
      </p:sp>
      <p:sp>
        <p:nvSpPr>
          <p:cNvPr id="13" name="Fluxograma: conexão 12"/>
          <p:cNvSpPr/>
          <p:nvPr/>
        </p:nvSpPr>
        <p:spPr>
          <a:xfrm>
            <a:off x="11236652" y="6452739"/>
            <a:ext cx="381000" cy="361947"/>
          </a:xfrm>
          <a:prstGeom prst="flowChartConnector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4" name="CaixaDeTexto 13"/>
          <p:cNvSpPr txBox="1"/>
          <p:nvPr/>
        </p:nvSpPr>
        <p:spPr>
          <a:xfrm>
            <a:off x="4252942" y="6440634"/>
            <a:ext cx="3673416" cy="33855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tr-TR" sz="1600" dirty="0">
                <a:solidFill>
                  <a:schemeClr val="bg1"/>
                </a:solidFill>
                <a:latin typeface="Century Gothic" panose="020B0502020202020204" pitchFamily="34" charset="0"/>
              </a:rPr>
              <a:t>FBE/Elektrik-Elektronik Müh.(YL/Tezli)</a:t>
            </a:r>
          </a:p>
        </p:txBody>
      </p:sp>
      <p:sp>
        <p:nvSpPr>
          <p:cNvPr id="17" name="Retângulo 16"/>
          <p:cNvSpPr/>
          <p:nvPr/>
        </p:nvSpPr>
        <p:spPr>
          <a:xfrm>
            <a:off x="0" y="617196"/>
            <a:ext cx="12192000" cy="37340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sz="2000" dirty="0">
                <a:latin typeface="Century Gothic" panose="020B0502020202020204" pitchFamily="34" charset="0"/>
              </a:rPr>
              <a:t>   </a:t>
            </a:r>
          </a:p>
        </p:txBody>
      </p:sp>
      <p:sp>
        <p:nvSpPr>
          <p:cNvPr id="2" name="Flowchart: Data 1">
            <a:extLst>
              <a:ext uri="{FF2B5EF4-FFF2-40B4-BE49-F238E27FC236}">
                <a16:creationId xmlns:a16="http://schemas.microsoft.com/office/drawing/2014/main" id="{2BE800A4-804D-4721-AE57-8E9719C08057}"/>
              </a:ext>
            </a:extLst>
          </p:cNvPr>
          <p:cNvSpPr/>
          <p:nvPr/>
        </p:nvSpPr>
        <p:spPr>
          <a:xfrm>
            <a:off x="9148082" y="-15817"/>
            <a:ext cx="7199533" cy="609797"/>
          </a:xfrm>
          <a:prstGeom prst="flowChartInputOutpu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aixaDeTexto 18">
                <a:extLst>
                  <a:ext uri="{FF2B5EF4-FFF2-40B4-BE49-F238E27FC236}">
                    <a16:creationId xmlns:a16="http://schemas.microsoft.com/office/drawing/2014/main" id="{08629E8A-534B-4F88-98A9-8ADA5B93C2B5}"/>
                  </a:ext>
                </a:extLst>
              </p:cNvPr>
              <p:cNvSpPr txBox="1"/>
              <p:nvPr/>
            </p:nvSpPr>
            <p:spPr>
              <a:xfrm>
                <a:off x="3829108" y="5899348"/>
                <a:ext cx="42389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tr-TR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Ş</m:t>
                    </m:r>
                    <m:r>
                      <a:rPr lang="tr-TR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𝑒𝑘𝑖𝑙</m:t>
                    </m:r>
                    <m:r>
                      <a:rPr lang="tr-TR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 1:Ö</m:t>
                    </m:r>
                    <m:r>
                      <a:rPr lang="tr-TR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𝑛𝑒𝑟𝑖𝑙𝑒𝑛</m:t>
                    </m:r>
                    <m:r>
                      <a:rPr lang="tr-TR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tr-TR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𝑀𝑖𝑘𝑟𝑜</m:t>
                    </m:r>
                    <m:r>
                      <a:rPr lang="tr-TR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 Ş</m:t>
                    </m:r>
                    <m:r>
                      <a:rPr lang="tr-TR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𝑒𝑏𝑒𝑘𝑒𝑛𝑖𝑛</m:t>
                    </m:r>
                    <m:r>
                      <a:rPr lang="tr-TR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tr-TR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𝑌𝑎𝑝𝚤𝑠𝚤</m:t>
                    </m:r>
                  </m:oMath>
                </a14:m>
                <a:r>
                  <a:rPr lang="tr-TR" i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5" name="CaixaDeTexto 18">
                <a:extLst>
                  <a:ext uri="{FF2B5EF4-FFF2-40B4-BE49-F238E27FC236}">
                    <a16:creationId xmlns:a16="http://schemas.microsoft.com/office/drawing/2014/main" id="{08629E8A-534B-4F88-98A9-8ADA5B93C2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9108" y="5899348"/>
                <a:ext cx="4238981" cy="276999"/>
              </a:xfrm>
              <a:prstGeom prst="rect">
                <a:avLst/>
              </a:prstGeom>
              <a:blipFill>
                <a:blip r:embed="rId4"/>
                <a:stretch>
                  <a:fillRect l="-2586" t="-28889" r="-2443" b="-511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Marcador de Posição da Data 8">
            <a:extLst>
              <a:ext uri="{FF2B5EF4-FFF2-40B4-BE49-F238E27FC236}">
                <a16:creationId xmlns:a16="http://schemas.microsoft.com/office/drawing/2014/main" id="{C661A6E8-FA28-4C92-9DB8-BD26B8C2241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90525" y="6459536"/>
            <a:ext cx="1308879" cy="365125"/>
          </a:xfrm>
          <a:ln w="19050">
            <a:solidFill>
              <a:schemeClr val="bg1"/>
            </a:solidFill>
          </a:ln>
        </p:spPr>
        <p:txBody>
          <a:bodyPr/>
          <a:lstStyle/>
          <a:p>
            <a:pPr algn="ctr"/>
            <a:r>
              <a:rPr lang="tr-TR" sz="1600" dirty="0">
                <a:solidFill>
                  <a:schemeClr val="bg1"/>
                </a:solidFill>
              </a:rPr>
              <a:t>Mayıs 2022</a:t>
            </a:r>
            <a:endParaRPr lang="tr-TR" dirty="0">
              <a:solidFill>
                <a:schemeClr val="bg1"/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B1D190E-8B9F-47BC-8EE1-B552E58E20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46663" y="1475733"/>
            <a:ext cx="8884692" cy="4207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58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2552700" y="6392174"/>
            <a:ext cx="9639300" cy="46582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sz="1400" dirty="0">
              <a:latin typeface="Century Gothic" panose="020B0502020202020204" pitchFamily="34" charset="0"/>
            </a:endParaRPr>
          </a:p>
        </p:txBody>
      </p:sp>
      <p:sp>
        <p:nvSpPr>
          <p:cNvPr id="12" name="Flowchart: Data 11">
            <a:extLst>
              <a:ext uri="{FF2B5EF4-FFF2-40B4-BE49-F238E27FC236}">
                <a16:creationId xmlns:a16="http://schemas.microsoft.com/office/drawing/2014/main" id="{F3E6DEE2-7824-43F2-B71D-D8F3059DAA46}"/>
              </a:ext>
            </a:extLst>
          </p:cNvPr>
          <p:cNvSpPr/>
          <p:nvPr/>
        </p:nvSpPr>
        <p:spPr>
          <a:xfrm>
            <a:off x="-2030355" y="6392174"/>
            <a:ext cx="5963258" cy="465826"/>
          </a:xfrm>
          <a:prstGeom prst="flowChartInputOutpu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4" name="Retângulo 3"/>
          <p:cNvSpPr/>
          <p:nvPr/>
        </p:nvSpPr>
        <p:spPr>
          <a:xfrm>
            <a:off x="0" y="-12700"/>
            <a:ext cx="12192000" cy="6096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sz="3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   2-PV Sistemi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43919" y="5452953"/>
            <a:ext cx="895769" cy="892791"/>
          </a:xfrm>
          <a:prstGeom prst="rect">
            <a:avLst/>
          </a:prstGeom>
        </p:spPr>
      </p:pic>
      <p:sp>
        <p:nvSpPr>
          <p:cNvPr id="10" name="Marcador de Posição do Número do Diapositivo 9"/>
          <p:cNvSpPr>
            <a:spLocks noGrp="1"/>
          </p:cNvSpPr>
          <p:nvPr>
            <p:ph type="sldNum" sz="quarter" idx="12"/>
          </p:nvPr>
        </p:nvSpPr>
        <p:spPr>
          <a:xfrm>
            <a:off x="11228026" y="6449623"/>
            <a:ext cx="381000" cy="361947"/>
          </a:xfrm>
        </p:spPr>
        <p:txBody>
          <a:bodyPr/>
          <a:lstStyle/>
          <a:p>
            <a:pPr algn="ctr"/>
            <a:fld id="{25B1B3F6-4028-4EB3-BDF3-5DEE1ACE9642}" type="slidenum">
              <a:rPr lang="tr-TR" sz="1400" b="1" smtClean="0">
                <a:solidFill>
                  <a:schemeClr val="bg1"/>
                </a:solidFill>
              </a:rPr>
              <a:pPr algn="ctr"/>
              <a:t>3</a:t>
            </a:fld>
            <a:endParaRPr lang="tr-TR" sz="1400" b="1" dirty="0">
              <a:solidFill>
                <a:schemeClr val="bg1"/>
              </a:solidFill>
            </a:endParaRPr>
          </a:p>
        </p:txBody>
      </p:sp>
      <p:sp>
        <p:nvSpPr>
          <p:cNvPr id="13" name="Fluxograma: conexão 12"/>
          <p:cNvSpPr/>
          <p:nvPr/>
        </p:nvSpPr>
        <p:spPr>
          <a:xfrm>
            <a:off x="11236652" y="6452739"/>
            <a:ext cx="381000" cy="361947"/>
          </a:xfrm>
          <a:prstGeom prst="flowChartConnector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4" name="CaixaDeTexto 13"/>
          <p:cNvSpPr txBox="1"/>
          <p:nvPr/>
        </p:nvSpPr>
        <p:spPr>
          <a:xfrm>
            <a:off x="4252942" y="6440634"/>
            <a:ext cx="3673416" cy="33855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tr-TR" sz="1600" dirty="0">
                <a:solidFill>
                  <a:schemeClr val="bg1"/>
                </a:solidFill>
                <a:latin typeface="Century Gothic" panose="020B0502020202020204" pitchFamily="34" charset="0"/>
              </a:rPr>
              <a:t>FBE/Elektrik-Elektronik Müh.(YL/Tezli)</a:t>
            </a:r>
          </a:p>
        </p:txBody>
      </p:sp>
      <p:sp>
        <p:nvSpPr>
          <p:cNvPr id="17" name="Retângulo 16"/>
          <p:cNvSpPr/>
          <p:nvPr/>
        </p:nvSpPr>
        <p:spPr>
          <a:xfrm>
            <a:off x="0" y="617196"/>
            <a:ext cx="12192000" cy="37340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sz="2000" dirty="0">
                <a:latin typeface="Century Gothic" panose="020B0502020202020204" pitchFamily="34" charset="0"/>
              </a:rPr>
              <a:t>     Eşdeğer Devre ve Matematiksel Model</a:t>
            </a:r>
          </a:p>
        </p:txBody>
      </p:sp>
      <p:sp>
        <p:nvSpPr>
          <p:cNvPr id="2" name="Flowchart: Data 1">
            <a:extLst>
              <a:ext uri="{FF2B5EF4-FFF2-40B4-BE49-F238E27FC236}">
                <a16:creationId xmlns:a16="http://schemas.microsoft.com/office/drawing/2014/main" id="{2BE800A4-804D-4721-AE57-8E9719C08057}"/>
              </a:ext>
            </a:extLst>
          </p:cNvPr>
          <p:cNvSpPr/>
          <p:nvPr/>
        </p:nvSpPr>
        <p:spPr>
          <a:xfrm>
            <a:off x="9148082" y="-15817"/>
            <a:ext cx="7199533" cy="609797"/>
          </a:xfrm>
          <a:prstGeom prst="flowChartInputOutpu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2" name="Marcador de Posição da Data 8">
            <a:extLst>
              <a:ext uri="{FF2B5EF4-FFF2-40B4-BE49-F238E27FC236}">
                <a16:creationId xmlns:a16="http://schemas.microsoft.com/office/drawing/2014/main" id="{59BD5B06-CE27-469A-B81C-D62BF6C45BF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90525" y="6459536"/>
            <a:ext cx="1308879" cy="365125"/>
          </a:xfrm>
          <a:ln w="19050">
            <a:solidFill>
              <a:schemeClr val="bg1"/>
            </a:solidFill>
          </a:ln>
        </p:spPr>
        <p:txBody>
          <a:bodyPr/>
          <a:lstStyle/>
          <a:p>
            <a:pPr algn="ctr"/>
            <a:r>
              <a:rPr lang="tr-TR" sz="1600" dirty="0">
                <a:solidFill>
                  <a:schemeClr val="bg1"/>
                </a:solidFill>
              </a:rPr>
              <a:t>Mayıs 2022</a:t>
            </a:r>
            <a:endParaRPr lang="tr-TR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AB5D9A6-8EE7-4694-B610-F79A8FCAE33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291" t="9292"/>
          <a:stretch/>
        </p:blipFill>
        <p:spPr>
          <a:xfrm>
            <a:off x="3708179" y="1183880"/>
            <a:ext cx="4571431" cy="190230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ixaDeTexto 18">
                <a:extLst>
                  <a:ext uri="{FF2B5EF4-FFF2-40B4-BE49-F238E27FC236}">
                    <a16:creationId xmlns:a16="http://schemas.microsoft.com/office/drawing/2014/main" id="{C7BADDC2-7E1D-45DB-9709-BCFB2F10FF26}"/>
                  </a:ext>
                </a:extLst>
              </p:cNvPr>
              <p:cNvSpPr txBox="1"/>
              <p:nvPr/>
            </p:nvSpPr>
            <p:spPr>
              <a:xfrm>
                <a:off x="3912389" y="3164993"/>
                <a:ext cx="434907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tr-TR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Ş</m:t>
                    </m:r>
                    <m:r>
                      <a:rPr lang="tr-TR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𝑒𝑘𝑖𝑙</m:t>
                    </m:r>
                    <m:r>
                      <a:rPr lang="tr-TR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 2:</m:t>
                    </m:r>
                    <m:r>
                      <a:rPr lang="tr-TR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𝐵𝑖𝑟</m:t>
                    </m:r>
                    <m:r>
                      <a:rPr lang="tr-TR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tr-TR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tr-TR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ü</m:t>
                    </m:r>
                    <m:r>
                      <a:rPr lang="tr-TR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𝑛𝑒</m:t>
                    </m:r>
                    <m:r>
                      <a:rPr lang="tr-TR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ş </m:t>
                    </m:r>
                    <m:r>
                      <a:rPr lang="tr-TR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𝑝𝑖𝑙𝑖𝑛𝑖𝑛</m:t>
                    </m:r>
                    <m:r>
                      <a:rPr lang="tr-TR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tr-TR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tr-TR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ş</m:t>
                    </m:r>
                    <m:r>
                      <a:rPr lang="tr-TR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𝑑𝑒</m:t>
                    </m:r>
                    <m:r>
                      <a:rPr lang="tr-TR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ğ</m:t>
                    </m:r>
                    <m:r>
                      <a:rPr lang="tr-TR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𝑒𝑟</m:t>
                    </m:r>
                    <m:r>
                      <a:rPr lang="tr-TR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tr-TR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𝑑𝑒𝑣𝑟𝑒𝑠𝑖</m:t>
                    </m:r>
                  </m:oMath>
                </a14:m>
                <a:r>
                  <a:rPr lang="tr-TR" i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4" name="CaixaDeTexto 18">
                <a:extLst>
                  <a:ext uri="{FF2B5EF4-FFF2-40B4-BE49-F238E27FC236}">
                    <a16:creationId xmlns:a16="http://schemas.microsoft.com/office/drawing/2014/main" id="{C7BADDC2-7E1D-45DB-9709-BCFB2F10FF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2389" y="3164993"/>
                <a:ext cx="4349076" cy="276999"/>
              </a:xfrm>
              <a:prstGeom prst="rect">
                <a:avLst/>
              </a:prstGeom>
              <a:blipFill>
                <a:blip r:embed="rId5"/>
                <a:stretch>
                  <a:fillRect l="-2525" t="-28261" r="-842" b="-5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Picture 15">
            <a:extLst>
              <a:ext uri="{FF2B5EF4-FFF2-40B4-BE49-F238E27FC236}">
                <a16:creationId xmlns:a16="http://schemas.microsoft.com/office/drawing/2014/main" id="{45516E4B-D4E8-41F5-8A22-2D81815F70E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58725" y="3803076"/>
            <a:ext cx="5856403" cy="2285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3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2552700" y="6392174"/>
            <a:ext cx="9639300" cy="46582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sz="1400" dirty="0">
              <a:latin typeface="Century Gothic" panose="020B0502020202020204" pitchFamily="34" charset="0"/>
            </a:endParaRPr>
          </a:p>
        </p:txBody>
      </p:sp>
      <p:sp>
        <p:nvSpPr>
          <p:cNvPr id="12" name="Flowchart: Data 11">
            <a:extLst>
              <a:ext uri="{FF2B5EF4-FFF2-40B4-BE49-F238E27FC236}">
                <a16:creationId xmlns:a16="http://schemas.microsoft.com/office/drawing/2014/main" id="{F3E6DEE2-7824-43F2-B71D-D8F3059DAA46}"/>
              </a:ext>
            </a:extLst>
          </p:cNvPr>
          <p:cNvSpPr/>
          <p:nvPr/>
        </p:nvSpPr>
        <p:spPr>
          <a:xfrm>
            <a:off x="-2030355" y="6392174"/>
            <a:ext cx="5963258" cy="465826"/>
          </a:xfrm>
          <a:prstGeom prst="flowChartInputOutpu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4" name="Retângulo 3"/>
          <p:cNvSpPr/>
          <p:nvPr/>
        </p:nvSpPr>
        <p:spPr>
          <a:xfrm>
            <a:off x="0" y="-12700"/>
            <a:ext cx="12192000" cy="6096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sz="3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   3-Şarj Bankası</a:t>
            </a:r>
            <a:endParaRPr lang="tr-TR" sz="32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43919" y="5452953"/>
            <a:ext cx="895769" cy="892791"/>
          </a:xfrm>
          <a:prstGeom prst="rect">
            <a:avLst/>
          </a:prstGeom>
        </p:spPr>
      </p:pic>
      <p:sp>
        <p:nvSpPr>
          <p:cNvPr id="10" name="Marcador de Posição do Número do Diapositivo 9"/>
          <p:cNvSpPr>
            <a:spLocks noGrp="1"/>
          </p:cNvSpPr>
          <p:nvPr>
            <p:ph type="sldNum" sz="quarter" idx="12"/>
          </p:nvPr>
        </p:nvSpPr>
        <p:spPr>
          <a:xfrm>
            <a:off x="11228026" y="6449623"/>
            <a:ext cx="381000" cy="361947"/>
          </a:xfrm>
        </p:spPr>
        <p:txBody>
          <a:bodyPr/>
          <a:lstStyle/>
          <a:p>
            <a:pPr algn="ctr"/>
            <a:fld id="{25B1B3F6-4028-4EB3-BDF3-5DEE1ACE9642}" type="slidenum">
              <a:rPr lang="tr-TR" sz="1400" b="1" smtClean="0">
                <a:solidFill>
                  <a:schemeClr val="bg1"/>
                </a:solidFill>
              </a:rPr>
              <a:pPr algn="ctr"/>
              <a:t>4</a:t>
            </a:fld>
            <a:endParaRPr lang="tr-TR" sz="1400" b="1" dirty="0">
              <a:solidFill>
                <a:schemeClr val="bg1"/>
              </a:solidFill>
            </a:endParaRPr>
          </a:p>
        </p:txBody>
      </p:sp>
      <p:sp>
        <p:nvSpPr>
          <p:cNvPr id="13" name="Fluxograma: conexão 12"/>
          <p:cNvSpPr/>
          <p:nvPr/>
        </p:nvSpPr>
        <p:spPr>
          <a:xfrm>
            <a:off x="11236652" y="6452739"/>
            <a:ext cx="381000" cy="361947"/>
          </a:xfrm>
          <a:prstGeom prst="flowChartConnector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4" name="CaixaDeTexto 13"/>
          <p:cNvSpPr txBox="1"/>
          <p:nvPr/>
        </p:nvSpPr>
        <p:spPr>
          <a:xfrm>
            <a:off x="4252942" y="6440634"/>
            <a:ext cx="3673416" cy="33855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tr-TR" sz="1600" dirty="0">
                <a:solidFill>
                  <a:schemeClr val="bg1"/>
                </a:solidFill>
                <a:latin typeface="Century Gothic" panose="020B0502020202020204" pitchFamily="34" charset="0"/>
              </a:rPr>
              <a:t>FBE/Elektrik-Elektronik Müh.(YL/Tezli)</a:t>
            </a:r>
          </a:p>
        </p:txBody>
      </p:sp>
      <p:sp>
        <p:nvSpPr>
          <p:cNvPr id="17" name="Retângulo 16"/>
          <p:cNvSpPr/>
          <p:nvPr/>
        </p:nvSpPr>
        <p:spPr>
          <a:xfrm>
            <a:off x="0" y="617196"/>
            <a:ext cx="12192000" cy="37340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sz="2000" dirty="0">
                <a:latin typeface="Century Gothic" panose="020B0502020202020204" pitchFamily="34" charset="0"/>
              </a:rPr>
              <a:t>     Matematiksel model</a:t>
            </a:r>
          </a:p>
        </p:txBody>
      </p:sp>
      <p:sp>
        <p:nvSpPr>
          <p:cNvPr id="2" name="Flowchart: Data 1">
            <a:extLst>
              <a:ext uri="{FF2B5EF4-FFF2-40B4-BE49-F238E27FC236}">
                <a16:creationId xmlns:a16="http://schemas.microsoft.com/office/drawing/2014/main" id="{2BE800A4-804D-4721-AE57-8E9719C08057}"/>
              </a:ext>
            </a:extLst>
          </p:cNvPr>
          <p:cNvSpPr/>
          <p:nvPr/>
        </p:nvSpPr>
        <p:spPr>
          <a:xfrm>
            <a:off x="9148082" y="-15817"/>
            <a:ext cx="7199533" cy="609797"/>
          </a:xfrm>
          <a:prstGeom prst="flowChartInputOutpu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6" name="Marcador de Posição da Data 8">
            <a:extLst>
              <a:ext uri="{FF2B5EF4-FFF2-40B4-BE49-F238E27FC236}">
                <a16:creationId xmlns:a16="http://schemas.microsoft.com/office/drawing/2014/main" id="{B32B89B1-2119-4CA1-BA61-B35484FEE78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90525" y="6459536"/>
            <a:ext cx="1308879" cy="365125"/>
          </a:xfrm>
          <a:ln w="19050">
            <a:solidFill>
              <a:schemeClr val="bg1"/>
            </a:solidFill>
          </a:ln>
        </p:spPr>
        <p:txBody>
          <a:bodyPr/>
          <a:lstStyle/>
          <a:p>
            <a:pPr algn="ctr"/>
            <a:r>
              <a:rPr lang="tr-TR" sz="1600" dirty="0">
                <a:solidFill>
                  <a:schemeClr val="bg1"/>
                </a:solidFill>
              </a:rPr>
              <a:t>Mayıs 2022</a:t>
            </a:r>
            <a:endParaRPr lang="tr-TR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7CE6556-1837-467A-BB8C-2A92408AC4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1529" y="1777994"/>
            <a:ext cx="9285486" cy="3271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180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2552700" y="6392174"/>
            <a:ext cx="9639300" cy="46582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sz="1400" dirty="0">
              <a:latin typeface="Century Gothic" panose="020B0502020202020204" pitchFamily="34" charset="0"/>
            </a:endParaRPr>
          </a:p>
        </p:txBody>
      </p:sp>
      <p:sp>
        <p:nvSpPr>
          <p:cNvPr id="12" name="Flowchart: Data 11">
            <a:extLst>
              <a:ext uri="{FF2B5EF4-FFF2-40B4-BE49-F238E27FC236}">
                <a16:creationId xmlns:a16="http://schemas.microsoft.com/office/drawing/2014/main" id="{F3E6DEE2-7824-43F2-B71D-D8F3059DAA46}"/>
              </a:ext>
            </a:extLst>
          </p:cNvPr>
          <p:cNvSpPr/>
          <p:nvPr/>
        </p:nvSpPr>
        <p:spPr>
          <a:xfrm>
            <a:off x="-2030355" y="6392174"/>
            <a:ext cx="5963258" cy="465826"/>
          </a:xfrm>
          <a:prstGeom prst="flowChartInputOutpu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4" name="Retângulo 3"/>
          <p:cNvSpPr/>
          <p:nvPr/>
        </p:nvSpPr>
        <p:spPr>
          <a:xfrm>
            <a:off x="0" y="-12700"/>
            <a:ext cx="12192000" cy="6096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sz="3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   4-STATCOM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43919" y="5452953"/>
            <a:ext cx="895769" cy="892791"/>
          </a:xfrm>
          <a:prstGeom prst="rect">
            <a:avLst/>
          </a:prstGeom>
        </p:spPr>
      </p:pic>
      <p:sp>
        <p:nvSpPr>
          <p:cNvPr id="10" name="Marcador de Posição do Número do Diapositivo 9"/>
          <p:cNvSpPr>
            <a:spLocks noGrp="1"/>
          </p:cNvSpPr>
          <p:nvPr>
            <p:ph type="sldNum" sz="quarter" idx="12"/>
          </p:nvPr>
        </p:nvSpPr>
        <p:spPr>
          <a:xfrm>
            <a:off x="11228026" y="6449623"/>
            <a:ext cx="381000" cy="361947"/>
          </a:xfrm>
        </p:spPr>
        <p:txBody>
          <a:bodyPr/>
          <a:lstStyle/>
          <a:p>
            <a:pPr algn="ctr"/>
            <a:fld id="{25B1B3F6-4028-4EB3-BDF3-5DEE1ACE9642}" type="slidenum">
              <a:rPr lang="tr-TR" sz="1400" b="1" smtClean="0">
                <a:solidFill>
                  <a:schemeClr val="bg1"/>
                </a:solidFill>
              </a:rPr>
              <a:pPr algn="ctr"/>
              <a:t>5</a:t>
            </a:fld>
            <a:endParaRPr lang="tr-TR" sz="1400" b="1" dirty="0">
              <a:solidFill>
                <a:schemeClr val="bg1"/>
              </a:solidFill>
            </a:endParaRPr>
          </a:p>
        </p:txBody>
      </p:sp>
      <p:sp>
        <p:nvSpPr>
          <p:cNvPr id="13" name="Fluxograma: conexão 12"/>
          <p:cNvSpPr/>
          <p:nvPr/>
        </p:nvSpPr>
        <p:spPr>
          <a:xfrm>
            <a:off x="11236652" y="6452739"/>
            <a:ext cx="381000" cy="361947"/>
          </a:xfrm>
          <a:prstGeom prst="flowChartConnector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4" name="CaixaDeTexto 13"/>
          <p:cNvSpPr txBox="1"/>
          <p:nvPr/>
        </p:nvSpPr>
        <p:spPr>
          <a:xfrm>
            <a:off x="4252942" y="6440634"/>
            <a:ext cx="3673416" cy="33855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tr-TR" sz="1600" dirty="0">
                <a:solidFill>
                  <a:schemeClr val="bg1"/>
                </a:solidFill>
                <a:latin typeface="Century Gothic" panose="020B0502020202020204" pitchFamily="34" charset="0"/>
              </a:rPr>
              <a:t>FBE/Elektrik-Elektronik Müh.(YL/Tezli)</a:t>
            </a:r>
          </a:p>
        </p:txBody>
      </p:sp>
      <p:sp>
        <p:nvSpPr>
          <p:cNvPr id="17" name="Retângulo 16"/>
          <p:cNvSpPr/>
          <p:nvPr/>
        </p:nvSpPr>
        <p:spPr>
          <a:xfrm>
            <a:off x="0" y="617196"/>
            <a:ext cx="12192000" cy="37340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sz="2000" dirty="0">
                <a:latin typeface="Century Gothic" panose="020B0502020202020204" pitchFamily="34" charset="0"/>
              </a:rPr>
              <a:t>      STATCOM'un Çalışma Prensibi</a:t>
            </a:r>
          </a:p>
        </p:txBody>
      </p:sp>
      <p:sp>
        <p:nvSpPr>
          <p:cNvPr id="2" name="Flowchart: Data 1">
            <a:extLst>
              <a:ext uri="{FF2B5EF4-FFF2-40B4-BE49-F238E27FC236}">
                <a16:creationId xmlns:a16="http://schemas.microsoft.com/office/drawing/2014/main" id="{2BE800A4-804D-4721-AE57-8E9719C08057}"/>
              </a:ext>
            </a:extLst>
          </p:cNvPr>
          <p:cNvSpPr/>
          <p:nvPr/>
        </p:nvSpPr>
        <p:spPr>
          <a:xfrm>
            <a:off x="9148082" y="-15817"/>
            <a:ext cx="7199533" cy="609797"/>
          </a:xfrm>
          <a:prstGeom prst="flowChartInputOutpu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0" name="Marcador de Posição da Data 8">
            <a:extLst>
              <a:ext uri="{FF2B5EF4-FFF2-40B4-BE49-F238E27FC236}">
                <a16:creationId xmlns:a16="http://schemas.microsoft.com/office/drawing/2014/main" id="{B51E407E-D819-4158-BFD3-3F90CED12E5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90525" y="6459536"/>
            <a:ext cx="1308879" cy="365125"/>
          </a:xfrm>
          <a:ln w="19050">
            <a:solidFill>
              <a:schemeClr val="bg1"/>
            </a:solidFill>
          </a:ln>
        </p:spPr>
        <p:txBody>
          <a:bodyPr/>
          <a:lstStyle/>
          <a:p>
            <a:pPr algn="ctr"/>
            <a:r>
              <a:rPr lang="tr-TR" sz="1600" dirty="0">
                <a:solidFill>
                  <a:schemeClr val="bg1"/>
                </a:solidFill>
              </a:rPr>
              <a:t>Mayıs 2022</a:t>
            </a:r>
            <a:endParaRPr lang="tr-TR" dirty="0">
              <a:solidFill>
                <a:schemeClr val="bg1"/>
              </a:solidFill>
            </a:endParaRPr>
          </a:p>
        </p:txBody>
      </p:sp>
      <p:pic>
        <p:nvPicPr>
          <p:cNvPr id="1026" name="Picture 2" descr="Schematic of the three-phase grid system with the STATCOM interface for...  | Download Scientific Diagram">
            <a:extLst>
              <a:ext uri="{FF2B5EF4-FFF2-40B4-BE49-F238E27FC236}">
                <a16:creationId xmlns:a16="http://schemas.microsoft.com/office/drawing/2014/main" id="{AC19E958-C181-4F75-B0DA-1A671D46BC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4701" y="1407421"/>
            <a:ext cx="5369614" cy="4043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ixaDeTexto 18">
                <a:extLst>
                  <a:ext uri="{FF2B5EF4-FFF2-40B4-BE49-F238E27FC236}">
                    <a16:creationId xmlns:a16="http://schemas.microsoft.com/office/drawing/2014/main" id="{E73C185D-0062-4D68-92F0-34311FE84D68}"/>
                  </a:ext>
                </a:extLst>
              </p:cNvPr>
              <p:cNvSpPr txBox="1"/>
              <p:nvPr/>
            </p:nvSpPr>
            <p:spPr>
              <a:xfrm>
                <a:off x="3932903" y="5728900"/>
                <a:ext cx="40432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tr-TR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Ş</m:t>
                    </m:r>
                    <m:r>
                      <a:rPr lang="tr-TR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𝑒𝑘𝑖𝑙</m:t>
                    </m:r>
                    <m:r>
                      <a:rPr lang="tr-TR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 3:</m:t>
                    </m:r>
                    <m:r>
                      <a:rPr lang="tr-TR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𝑆𝑇𝐴𝐶𝑂𝑀</m:t>
                    </m:r>
                    <m:r>
                      <a:rPr lang="tr-TR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tr-TR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𝐸𝑛𝑡𝑒𝑔𝑟𝑎𝑠𝑦𝑜𝑛𝑢</m:t>
                    </m:r>
                    <m:r>
                      <a:rPr lang="tr-TR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 Ö</m:t>
                    </m:r>
                    <m:r>
                      <a:rPr lang="tr-TR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𝑟𝑛𝑒</m:t>
                    </m:r>
                    <m:r>
                      <a:rPr lang="tr-TR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ğ</m:t>
                    </m:r>
                    <m:r>
                      <a:rPr lang="tr-TR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tr-TR" i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22" name="CaixaDeTexto 18">
                <a:extLst>
                  <a:ext uri="{FF2B5EF4-FFF2-40B4-BE49-F238E27FC236}">
                    <a16:creationId xmlns:a16="http://schemas.microsoft.com/office/drawing/2014/main" id="{E73C185D-0062-4D68-92F0-34311FE84D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2903" y="5728900"/>
                <a:ext cx="4043223" cy="276999"/>
              </a:xfrm>
              <a:prstGeom prst="rect">
                <a:avLst/>
              </a:prstGeom>
              <a:blipFill>
                <a:blip r:embed="rId5"/>
                <a:stretch>
                  <a:fillRect l="-2715" t="-28889" r="-2715" b="-511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0639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2552700" y="6392174"/>
            <a:ext cx="9639300" cy="46582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sz="1400" dirty="0">
              <a:latin typeface="Century Gothic" panose="020B0502020202020204" pitchFamily="34" charset="0"/>
            </a:endParaRPr>
          </a:p>
        </p:txBody>
      </p:sp>
      <p:sp>
        <p:nvSpPr>
          <p:cNvPr id="12" name="Flowchart: Data 11">
            <a:extLst>
              <a:ext uri="{FF2B5EF4-FFF2-40B4-BE49-F238E27FC236}">
                <a16:creationId xmlns:a16="http://schemas.microsoft.com/office/drawing/2014/main" id="{F3E6DEE2-7824-43F2-B71D-D8F3059DAA46}"/>
              </a:ext>
            </a:extLst>
          </p:cNvPr>
          <p:cNvSpPr/>
          <p:nvPr/>
        </p:nvSpPr>
        <p:spPr>
          <a:xfrm>
            <a:off x="-2030355" y="6392174"/>
            <a:ext cx="5963258" cy="465826"/>
          </a:xfrm>
          <a:prstGeom prst="flowChartInputOutpu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4" name="Retângulo 3"/>
          <p:cNvSpPr/>
          <p:nvPr/>
        </p:nvSpPr>
        <p:spPr>
          <a:xfrm>
            <a:off x="0" y="-12700"/>
            <a:ext cx="12192000" cy="6096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sz="3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   5-VSC ve VSI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43919" y="5452953"/>
            <a:ext cx="895769" cy="892791"/>
          </a:xfrm>
          <a:prstGeom prst="rect">
            <a:avLst/>
          </a:prstGeom>
        </p:spPr>
      </p:pic>
      <p:sp>
        <p:nvSpPr>
          <p:cNvPr id="10" name="Marcador de Posição do Número do Diapositivo 9"/>
          <p:cNvSpPr>
            <a:spLocks noGrp="1"/>
          </p:cNvSpPr>
          <p:nvPr>
            <p:ph type="sldNum" sz="quarter" idx="12"/>
          </p:nvPr>
        </p:nvSpPr>
        <p:spPr>
          <a:xfrm>
            <a:off x="11228026" y="6449623"/>
            <a:ext cx="381000" cy="361947"/>
          </a:xfrm>
        </p:spPr>
        <p:txBody>
          <a:bodyPr/>
          <a:lstStyle/>
          <a:p>
            <a:pPr algn="ctr"/>
            <a:fld id="{25B1B3F6-4028-4EB3-BDF3-5DEE1ACE9642}" type="slidenum">
              <a:rPr lang="tr-TR" sz="1400" b="1" smtClean="0">
                <a:solidFill>
                  <a:schemeClr val="bg1"/>
                </a:solidFill>
              </a:rPr>
              <a:pPr algn="ctr"/>
              <a:t>6</a:t>
            </a:fld>
            <a:endParaRPr lang="tr-TR" sz="1400" b="1" dirty="0">
              <a:solidFill>
                <a:schemeClr val="bg1"/>
              </a:solidFill>
            </a:endParaRPr>
          </a:p>
        </p:txBody>
      </p:sp>
      <p:sp>
        <p:nvSpPr>
          <p:cNvPr id="13" name="Fluxograma: conexão 12"/>
          <p:cNvSpPr/>
          <p:nvPr/>
        </p:nvSpPr>
        <p:spPr>
          <a:xfrm>
            <a:off x="11236652" y="6452739"/>
            <a:ext cx="381000" cy="361947"/>
          </a:xfrm>
          <a:prstGeom prst="flowChartConnector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4" name="CaixaDeTexto 13"/>
          <p:cNvSpPr txBox="1"/>
          <p:nvPr/>
        </p:nvSpPr>
        <p:spPr>
          <a:xfrm>
            <a:off x="4252942" y="6440634"/>
            <a:ext cx="3673416" cy="33855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tr-TR" sz="1600" dirty="0">
                <a:solidFill>
                  <a:schemeClr val="bg1"/>
                </a:solidFill>
                <a:latin typeface="Century Gothic" panose="020B0502020202020204" pitchFamily="34" charset="0"/>
              </a:rPr>
              <a:t>FBE/Elektrik-Elektronik Müh.(YL/Tezli)</a:t>
            </a:r>
          </a:p>
        </p:txBody>
      </p:sp>
      <p:sp>
        <p:nvSpPr>
          <p:cNvPr id="17" name="Retângulo 16"/>
          <p:cNvSpPr/>
          <p:nvPr/>
        </p:nvSpPr>
        <p:spPr>
          <a:xfrm>
            <a:off x="0" y="617196"/>
            <a:ext cx="12192000" cy="37340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sz="2000" dirty="0">
                <a:latin typeface="Century Gothic" panose="020B0502020202020204" pitchFamily="34" charset="0"/>
              </a:rPr>
              <a:t>     İnverterlerin kontrol yapısı</a:t>
            </a:r>
          </a:p>
        </p:txBody>
      </p:sp>
      <p:sp>
        <p:nvSpPr>
          <p:cNvPr id="2" name="Flowchart: Data 1">
            <a:extLst>
              <a:ext uri="{FF2B5EF4-FFF2-40B4-BE49-F238E27FC236}">
                <a16:creationId xmlns:a16="http://schemas.microsoft.com/office/drawing/2014/main" id="{2BE800A4-804D-4721-AE57-8E9719C08057}"/>
              </a:ext>
            </a:extLst>
          </p:cNvPr>
          <p:cNvSpPr/>
          <p:nvPr/>
        </p:nvSpPr>
        <p:spPr>
          <a:xfrm>
            <a:off x="9148082" y="-15817"/>
            <a:ext cx="7199533" cy="609797"/>
          </a:xfrm>
          <a:prstGeom prst="flowChartInputOutpu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2" name="Marcador de Posição da Data 8">
            <a:extLst>
              <a:ext uri="{FF2B5EF4-FFF2-40B4-BE49-F238E27FC236}">
                <a16:creationId xmlns:a16="http://schemas.microsoft.com/office/drawing/2014/main" id="{D2866670-C1BB-45AF-B4E4-4282AC4014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90525" y="6459536"/>
            <a:ext cx="1308879" cy="365125"/>
          </a:xfrm>
          <a:ln w="19050">
            <a:solidFill>
              <a:schemeClr val="bg1"/>
            </a:solidFill>
          </a:ln>
        </p:spPr>
        <p:txBody>
          <a:bodyPr/>
          <a:lstStyle/>
          <a:p>
            <a:pPr algn="ctr"/>
            <a:r>
              <a:rPr lang="tr-TR" sz="1600" dirty="0">
                <a:solidFill>
                  <a:schemeClr val="bg1"/>
                </a:solidFill>
              </a:rPr>
              <a:t>Mayıs 2022</a:t>
            </a:r>
            <a:endParaRPr lang="tr-TR" dirty="0">
              <a:solidFill>
                <a:schemeClr val="bg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8320122-87B3-4860-BC0B-13A48F719B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9405" y="1295654"/>
            <a:ext cx="7731198" cy="434700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4" name="CaixaDeTexto 18">
                <a:extLst>
                  <a:ext uri="{FF2B5EF4-FFF2-40B4-BE49-F238E27FC236}">
                    <a16:creationId xmlns:a16="http://schemas.microsoft.com/office/drawing/2014/main" id="{EEC0419E-B5F0-4341-B01A-B7F79DD97D84}"/>
                  </a:ext>
                </a:extLst>
              </p:cNvPr>
              <p:cNvSpPr txBox="1"/>
              <p:nvPr/>
            </p:nvSpPr>
            <p:spPr>
              <a:xfrm>
                <a:off x="4034232" y="5721475"/>
                <a:ext cx="298165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tr-TR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Ş</m:t>
                    </m:r>
                    <m:r>
                      <a:rPr lang="tr-TR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𝑒𝑘𝑖𝑙</m:t>
                    </m:r>
                    <m:r>
                      <a:rPr lang="tr-TR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 4:</m:t>
                    </m:r>
                    <m:r>
                      <a:rPr lang="tr-TR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𝐾𝑜𝑛𝑡𝑟𝑜𝑙</m:t>
                    </m:r>
                    <m:r>
                      <a:rPr lang="tr-TR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tr-TR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𝐵𝑙𝑜𝑘</m:t>
                    </m:r>
                    <m:r>
                      <a:rPr lang="tr-TR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 Ş</m:t>
                    </m:r>
                    <m:r>
                      <a:rPr lang="tr-TR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𝑒𝑚𝑎𝑠𝚤</m:t>
                    </m:r>
                  </m:oMath>
                </a14:m>
                <a:r>
                  <a:rPr lang="tr-TR" i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.</a:t>
                </a:r>
              </a:p>
            </p:txBody>
          </p:sp>
        </mc:Choice>
        <mc:Fallback>
          <p:sp>
            <p:nvSpPr>
              <p:cNvPr id="24" name="CaixaDeTexto 18">
                <a:extLst>
                  <a:ext uri="{FF2B5EF4-FFF2-40B4-BE49-F238E27FC236}">
                    <a16:creationId xmlns:a16="http://schemas.microsoft.com/office/drawing/2014/main" id="{EEC0419E-B5F0-4341-B01A-B7F79DD97D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4232" y="5721475"/>
                <a:ext cx="2981650" cy="276999"/>
              </a:xfrm>
              <a:prstGeom prst="rect">
                <a:avLst/>
              </a:prstGeom>
              <a:blipFill>
                <a:blip r:embed="rId5"/>
                <a:stretch>
                  <a:fillRect l="-3681" t="-28889" r="-3885" b="-511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08468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2552700" y="6392174"/>
            <a:ext cx="9639300" cy="46582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sz="1400" dirty="0">
              <a:latin typeface="Century Gothic" panose="020B0502020202020204" pitchFamily="34" charset="0"/>
            </a:endParaRPr>
          </a:p>
        </p:txBody>
      </p:sp>
      <p:sp>
        <p:nvSpPr>
          <p:cNvPr id="12" name="Flowchart: Data 11">
            <a:extLst>
              <a:ext uri="{FF2B5EF4-FFF2-40B4-BE49-F238E27FC236}">
                <a16:creationId xmlns:a16="http://schemas.microsoft.com/office/drawing/2014/main" id="{F3E6DEE2-7824-43F2-B71D-D8F3059DAA46}"/>
              </a:ext>
            </a:extLst>
          </p:cNvPr>
          <p:cNvSpPr/>
          <p:nvPr/>
        </p:nvSpPr>
        <p:spPr>
          <a:xfrm>
            <a:off x="-2030355" y="6392174"/>
            <a:ext cx="5963258" cy="465826"/>
          </a:xfrm>
          <a:prstGeom prst="flowChartInputOutpu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4" name="Retângulo 3"/>
          <p:cNvSpPr/>
          <p:nvPr/>
        </p:nvSpPr>
        <p:spPr>
          <a:xfrm>
            <a:off x="0" y="-12700"/>
            <a:ext cx="12192000" cy="6096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sz="3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   5-VSC ve VSI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43919" y="5452953"/>
            <a:ext cx="895769" cy="892791"/>
          </a:xfrm>
          <a:prstGeom prst="rect">
            <a:avLst/>
          </a:prstGeom>
        </p:spPr>
      </p:pic>
      <p:sp>
        <p:nvSpPr>
          <p:cNvPr id="10" name="Marcador de Posição do Número do Diapositivo 9"/>
          <p:cNvSpPr>
            <a:spLocks noGrp="1"/>
          </p:cNvSpPr>
          <p:nvPr>
            <p:ph type="sldNum" sz="quarter" idx="12"/>
          </p:nvPr>
        </p:nvSpPr>
        <p:spPr>
          <a:xfrm>
            <a:off x="11228026" y="6449623"/>
            <a:ext cx="381000" cy="361947"/>
          </a:xfrm>
        </p:spPr>
        <p:txBody>
          <a:bodyPr/>
          <a:lstStyle/>
          <a:p>
            <a:pPr algn="ctr"/>
            <a:fld id="{25B1B3F6-4028-4EB3-BDF3-5DEE1ACE9642}" type="slidenum">
              <a:rPr lang="tr-TR" sz="1400" b="1" smtClean="0">
                <a:solidFill>
                  <a:schemeClr val="bg1"/>
                </a:solidFill>
              </a:rPr>
              <a:pPr algn="ctr"/>
              <a:t>7</a:t>
            </a:fld>
            <a:endParaRPr lang="tr-TR" sz="1400" b="1" dirty="0">
              <a:solidFill>
                <a:schemeClr val="bg1"/>
              </a:solidFill>
            </a:endParaRPr>
          </a:p>
        </p:txBody>
      </p:sp>
      <p:sp>
        <p:nvSpPr>
          <p:cNvPr id="13" name="Fluxograma: conexão 12"/>
          <p:cNvSpPr/>
          <p:nvPr/>
        </p:nvSpPr>
        <p:spPr>
          <a:xfrm>
            <a:off x="11236652" y="6452739"/>
            <a:ext cx="381000" cy="361947"/>
          </a:xfrm>
          <a:prstGeom prst="flowChartConnector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4" name="CaixaDeTexto 13"/>
          <p:cNvSpPr txBox="1"/>
          <p:nvPr/>
        </p:nvSpPr>
        <p:spPr>
          <a:xfrm>
            <a:off x="4252942" y="6440634"/>
            <a:ext cx="3673416" cy="33855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tr-TR" sz="1600" dirty="0">
                <a:solidFill>
                  <a:schemeClr val="bg1"/>
                </a:solidFill>
                <a:latin typeface="Century Gothic" panose="020B0502020202020204" pitchFamily="34" charset="0"/>
              </a:rPr>
              <a:t>FBE/Elektrik-Elektronik Müh.(YL/Tezli)</a:t>
            </a:r>
          </a:p>
        </p:txBody>
      </p:sp>
      <p:sp>
        <p:nvSpPr>
          <p:cNvPr id="17" name="Retângulo 16"/>
          <p:cNvSpPr/>
          <p:nvPr/>
        </p:nvSpPr>
        <p:spPr>
          <a:xfrm>
            <a:off x="0" y="617196"/>
            <a:ext cx="12192000" cy="37340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sz="2000" dirty="0">
                <a:latin typeface="Century Gothic" panose="020B0502020202020204" pitchFamily="34" charset="0"/>
              </a:rPr>
              <a:t>     Matematiksel model</a:t>
            </a:r>
          </a:p>
        </p:txBody>
      </p:sp>
      <p:sp>
        <p:nvSpPr>
          <p:cNvPr id="2" name="Flowchart: Data 1">
            <a:extLst>
              <a:ext uri="{FF2B5EF4-FFF2-40B4-BE49-F238E27FC236}">
                <a16:creationId xmlns:a16="http://schemas.microsoft.com/office/drawing/2014/main" id="{2BE800A4-804D-4721-AE57-8E9719C08057}"/>
              </a:ext>
            </a:extLst>
          </p:cNvPr>
          <p:cNvSpPr/>
          <p:nvPr/>
        </p:nvSpPr>
        <p:spPr>
          <a:xfrm>
            <a:off x="9148082" y="-15817"/>
            <a:ext cx="7199533" cy="609797"/>
          </a:xfrm>
          <a:prstGeom prst="flowChartInputOutpu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2" name="Marcador de Posição da Data 8">
            <a:extLst>
              <a:ext uri="{FF2B5EF4-FFF2-40B4-BE49-F238E27FC236}">
                <a16:creationId xmlns:a16="http://schemas.microsoft.com/office/drawing/2014/main" id="{D2866670-C1BB-45AF-B4E4-4282AC4014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90525" y="6459536"/>
            <a:ext cx="1308879" cy="365125"/>
          </a:xfrm>
          <a:ln w="19050">
            <a:solidFill>
              <a:schemeClr val="bg1"/>
            </a:solidFill>
          </a:ln>
        </p:spPr>
        <p:txBody>
          <a:bodyPr/>
          <a:lstStyle/>
          <a:p>
            <a:pPr algn="ctr"/>
            <a:r>
              <a:rPr lang="tr-TR" sz="1600" dirty="0">
                <a:solidFill>
                  <a:schemeClr val="bg1"/>
                </a:solidFill>
              </a:rPr>
              <a:t>Mayıs 2022</a:t>
            </a:r>
            <a:endParaRPr lang="tr-TR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CaixaDeTexto 18">
                <a:extLst>
                  <a:ext uri="{FF2B5EF4-FFF2-40B4-BE49-F238E27FC236}">
                    <a16:creationId xmlns:a16="http://schemas.microsoft.com/office/drawing/2014/main" id="{EEC0419E-B5F0-4341-B01A-B7F79DD97D84}"/>
                  </a:ext>
                </a:extLst>
              </p:cNvPr>
              <p:cNvSpPr txBox="1"/>
              <p:nvPr/>
            </p:nvSpPr>
            <p:spPr>
              <a:xfrm>
                <a:off x="682387" y="3249983"/>
                <a:ext cx="406027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Ş</m:t>
                      </m:r>
                      <m:r>
                        <a:rPr lang="tr-TR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𝑒𝑘𝑖𝑙</m:t>
                      </m:r>
                      <m:r>
                        <a:rPr lang="tr-TR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 5:</m:t>
                      </m:r>
                      <m:r>
                        <a:rPr lang="tr-TR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𝐿𝐶𝐿</m:t>
                      </m:r>
                      <m:r>
                        <a:rPr lang="tr-TR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tr-TR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𝐹𝑖𝑙𝑡𝑟𝑒𝑠𝑖𝑛𝑖𝑛</m:t>
                      </m:r>
                      <m:r>
                        <a:rPr lang="tr-TR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tr-TR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𝑒𝑙𝑒𝑘𝑡𝑟𝑖𝑘</m:t>
                      </m:r>
                      <m:r>
                        <a:rPr lang="tr-TR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 ş</m:t>
                      </m:r>
                      <m:r>
                        <a:rPr lang="tr-TR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𝑒𝑚𝑎𝑠𝚤</m:t>
                      </m:r>
                    </m:oMath>
                  </m:oMathPara>
                </a14:m>
                <a:endParaRPr lang="tr-TR" i="1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4" name="CaixaDeTexto 18">
                <a:extLst>
                  <a:ext uri="{FF2B5EF4-FFF2-40B4-BE49-F238E27FC236}">
                    <a16:creationId xmlns:a16="http://schemas.microsoft.com/office/drawing/2014/main" id="{EEC0419E-B5F0-4341-B01A-B7F79DD97D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387" y="3249983"/>
                <a:ext cx="4060279" cy="276999"/>
              </a:xfrm>
              <a:prstGeom prst="rect">
                <a:avLst/>
              </a:prstGeom>
              <a:blipFill>
                <a:blip r:embed="rId4"/>
                <a:stretch>
                  <a:fillRect l="-1652" t="-2174" r="-1051" b="-3260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>
            <a:extLst>
              <a:ext uri="{FF2B5EF4-FFF2-40B4-BE49-F238E27FC236}">
                <a16:creationId xmlns:a16="http://schemas.microsoft.com/office/drawing/2014/main" id="{6276DF2B-72CD-43F0-92AA-6F9784689C9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8674" r="10973"/>
          <a:stretch/>
        </p:blipFill>
        <p:spPr>
          <a:xfrm>
            <a:off x="682387" y="1345825"/>
            <a:ext cx="4094329" cy="190415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79E0A87-F869-4707-A7BA-1A5E543C12A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6387" y="3890180"/>
            <a:ext cx="4873387" cy="65659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4A4AEB7-09C5-479E-A571-3CC838D037F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6387" y="4659708"/>
            <a:ext cx="4314825" cy="138112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CE16E29F-CA5D-4337-8B22-A5E44E26A3D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82608" y="1835237"/>
            <a:ext cx="3700172" cy="1164064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10661E16-0AB0-400B-93FC-1E2895E9F7C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82940" y="3855575"/>
            <a:ext cx="5260979" cy="133613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B5484F4-D48A-4179-B077-3AF4B07A338A}"/>
              </a:ext>
            </a:extLst>
          </p:cNvPr>
          <p:cNvSpPr txBox="1"/>
          <p:nvPr/>
        </p:nvSpPr>
        <p:spPr>
          <a:xfrm>
            <a:off x="4908622" y="4056234"/>
            <a:ext cx="471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(6)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C62FFE3-2A62-4CF9-8B83-BB7B5A0E7B40}"/>
              </a:ext>
            </a:extLst>
          </p:cNvPr>
          <p:cNvSpPr txBox="1"/>
          <p:nvPr/>
        </p:nvSpPr>
        <p:spPr>
          <a:xfrm>
            <a:off x="4903014" y="5165604"/>
            <a:ext cx="471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(7)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B5D0865-A404-4C67-AA3B-F49CE5029FBC}"/>
              </a:ext>
            </a:extLst>
          </p:cNvPr>
          <p:cNvSpPr txBox="1"/>
          <p:nvPr/>
        </p:nvSpPr>
        <p:spPr>
          <a:xfrm>
            <a:off x="10920651" y="2189946"/>
            <a:ext cx="471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(8)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EA81650-AC2A-4707-99AA-5E49512EF92F}"/>
              </a:ext>
            </a:extLst>
          </p:cNvPr>
          <p:cNvSpPr txBox="1"/>
          <p:nvPr/>
        </p:nvSpPr>
        <p:spPr>
          <a:xfrm>
            <a:off x="11011509" y="4298722"/>
            <a:ext cx="471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(9)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67678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2552700" y="6392174"/>
            <a:ext cx="9639300" cy="46582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sz="1400" dirty="0">
              <a:latin typeface="Century Gothic" panose="020B0502020202020204" pitchFamily="34" charset="0"/>
            </a:endParaRPr>
          </a:p>
        </p:txBody>
      </p:sp>
      <p:sp>
        <p:nvSpPr>
          <p:cNvPr id="12" name="Flowchart: Data 11">
            <a:extLst>
              <a:ext uri="{FF2B5EF4-FFF2-40B4-BE49-F238E27FC236}">
                <a16:creationId xmlns:a16="http://schemas.microsoft.com/office/drawing/2014/main" id="{F3E6DEE2-7824-43F2-B71D-D8F3059DAA46}"/>
              </a:ext>
            </a:extLst>
          </p:cNvPr>
          <p:cNvSpPr/>
          <p:nvPr/>
        </p:nvSpPr>
        <p:spPr>
          <a:xfrm>
            <a:off x="-2030355" y="6392174"/>
            <a:ext cx="5963258" cy="465826"/>
          </a:xfrm>
          <a:prstGeom prst="flowChartInputOutpu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4" name="Retângulo 3"/>
          <p:cNvSpPr/>
          <p:nvPr/>
        </p:nvSpPr>
        <p:spPr>
          <a:xfrm>
            <a:off x="0" y="-12700"/>
            <a:ext cx="12192000" cy="6096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sz="3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   5-VSC ve VSI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43919" y="5452953"/>
            <a:ext cx="895769" cy="892791"/>
          </a:xfrm>
          <a:prstGeom prst="rect">
            <a:avLst/>
          </a:prstGeom>
        </p:spPr>
      </p:pic>
      <p:sp>
        <p:nvSpPr>
          <p:cNvPr id="10" name="Marcador de Posição do Número do Diapositivo 9"/>
          <p:cNvSpPr>
            <a:spLocks noGrp="1"/>
          </p:cNvSpPr>
          <p:nvPr>
            <p:ph type="sldNum" sz="quarter" idx="12"/>
          </p:nvPr>
        </p:nvSpPr>
        <p:spPr>
          <a:xfrm>
            <a:off x="11228026" y="6449623"/>
            <a:ext cx="381000" cy="361947"/>
          </a:xfrm>
        </p:spPr>
        <p:txBody>
          <a:bodyPr/>
          <a:lstStyle/>
          <a:p>
            <a:pPr algn="ctr"/>
            <a:fld id="{25B1B3F6-4028-4EB3-BDF3-5DEE1ACE9642}" type="slidenum">
              <a:rPr lang="tr-TR" sz="1400" b="1" smtClean="0">
                <a:solidFill>
                  <a:schemeClr val="bg1"/>
                </a:solidFill>
              </a:rPr>
              <a:pPr algn="ctr"/>
              <a:t>8</a:t>
            </a:fld>
            <a:endParaRPr lang="tr-TR" sz="1400" b="1" dirty="0">
              <a:solidFill>
                <a:schemeClr val="bg1"/>
              </a:solidFill>
            </a:endParaRPr>
          </a:p>
        </p:txBody>
      </p:sp>
      <p:sp>
        <p:nvSpPr>
          <p:cNvPr id="13" name="Fluxograma: conexão 12"/>
          <p:cNvSpPr/>
          <p:nvPr/>
        </p:nvSpPr>
        <p:spPr>
          <a:xfrm>
            <a:off x="11236652" y="6452739"/>
            <a:ext cx="381000" cy="361947"/>
          </a:xfrm>
          <a:prstGeom prst="flowChartConnector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4" name="CaixaDeTexto 13"/>
          <p:cNvSpPr txBox="1"/>
          <p:nvPr/>
        </p:nvSpPr>
        <p:spPr>
          <a:xfrm>
            <a:off x="4252942" y="6440634"/>
            <a:ext cx="3673416" cy="33855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tr-TR" sz="1600" dirty="0">
                <a:solidFill>
                  <a:schemeClr val="bg1"/>
                </a:solidFill>
                <a:latin typeface="Century Gothic" panose="020B0502020202020204" pitchFamily="34" charset="0"/>
              </a:rPr>
              <a:t>FBE/Elektrik-Elektronik Müh.(YL/Tezli)</a:t>
            </a:r>
          </a:p>
        </p:txBody>
      </p:sp>
      <p:sp>
        <p:nvSpPr>
          <p:cNvPr id="17" name="Retângulo 16"/>
          <p:cNvSpPr/>
          <p:nvPr/>
        </p:nvSpPr>
        <p:spPr>
          <a:xfrm>
            <a:off x="0" y="617196"/>
            <a:ext cx="12192000" cy="37340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sz="2000" dirty="0">
                <a:latin typeface="Century Gothic" panose="020B0502020202020204" pitchFamily="34" charset="0"/>
              </a:rPr>
              <a:t>     Ş𝑒𝑏𝑒𝑘𝑒 𝑡𝑎𝑘𝑖𝑝 𝑚𝑜𝑑𝑢(Grid following Mode</a:t>
            </a:r>
          </a:p>
        </p:txBody>
      </p:sp>
      <p:sp>
        <p:nvSpPr>
          <p:cNvPr id="2" name="Flowchart: Data 1">
            <a:extLst>
              <a:ext uri="{FF2B5EF4-FFF2-40B4-BE49-F238E27FC236}">
                <a16:creationId xmlns:a16="http://schemas.microsoft.com/office/drawing/2014/main" id="{2BE800A4-804D-4721-AE57-8E9719C08057}"/>
              </a:ext>
            </a:extLst>
          </p:cNvPr>
          <p:cNvSpPr/>
          <p:nvPr/>
        </p:nvSpPr>
        <p:spPr>
          <a:xfrm>
            <a:off x="9148082" y="-15817"/>
            <a:ext cx="7199533" cy="609797"/>
          </a:xfrm>
          <a:prstGeom prst="flowChartInputOutpu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2" name="Marcador de Posição da Data 8">
            <a:extLst>
              <a:ext uri="{FF2B5EF4-FFF2-40B4-BE49-F238E27FC236}">
                <a16:creationId xmlns:a16="http://schemas.microsoft.com/office/drawing/2014/main" id="{D2866670-C1BB-45AF-B4E4-4282AC4014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90525" y="6459536"/>
            <a:ext cx="1308879" cy="365125"/>
          </a:xfrm>
          <a:ln w="19050">
            <a:solidFill>
              <a:schemeClr val="bg1"/>
            </a:solidFill>
          </a:ln>
        </p:spPr>
        <p:txBody>
          <a:bodyPr/>
          <a:lstStyle/>
          <a:p>
            <a:pPr algn="ctr"/>
            <a:r>
              <a:rPr lang="tr-TR" sz="1600" dirty="0">
                <a:solidFill>
                  <a:schemeClr val="bg1"/>
                </a:solidFill>
              </a:rPr>
              <a:t>Mayıs 2022</a:t>
            </a:r>
            <a:endParaRPr lang="tr-TR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CaixaDeTexto 18">
                <a:extLst>
                  <a:ext uri="{FF2B5EF4-FFF2-40B4-BE49-F238E27FC236}">
                    <a16:creationId xmlns:a16="http://schemas.microsoft.com/office/drawing/2014/main" id="{EEC0419E-B5F0-4341-B01A-B7F79DD97D84}"/>
                  </a:ext>
                </a:extLst>
              </p:cNvPr>
              <p:cNvSpPr txBox="1"/>
              <p:nvPr/>
            </p:nvSpPr>
            <p:spPr>
              <a:xfrm>
                <a:off x="5856945" y="4961865"/>
                <a:ext cx="479400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a:rPr lang="tr-TR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Ş</m:t>
                    </m:r>
                    <m:r>
                      <a:rPr lang="tr-TR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𝑒𝑘𝑖𝑙</m:t>
                    </m:r>
                    <m:r>
                      <a:rPr lang="tr-TR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 6:Ş</m:t>
                    </m:r>
                    <m:r>
                      <a:rPr lang="tr-TR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𝑒𝑏𝑒𝑘𝑒</m:t>
                    </m:r>
                    <m:r>
                      <a:rPr lang="tr-TR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tr-TR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𝑡𝑎𝑘𝑖𝑝</m:t>
                    </m:r>
                    <m:r>
                      <a:rPr lang="tr-TR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tr-TR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𝑚𝑜𝑑𝑢</m:t>
                    </m:r>
                  </m:oMath>
                </a14:m>
                <a:r>
                  <a:rPr lang="tr-TR" i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(Grid following Mode)</a:t>
                </a:r>
              </a:p>
            </p:txBody>
          </p:sp>
        </mc:Choice>
        <mc:Fallback>
          <p:sp>
            <p:nvSpPr>
              <p:cNvPr id="24" name="CaixaDeTexto 18">
                <a:extLst>
                  <a:ext uri="{FF2B5EF4-FFF2-40B4-BE49-F238E27FC236}">
                    <a16:creationId xmlns:a16="http://schemas.microsoft.com/office/drawing/2014/main" id="{EEC0419E-B5F0-4341-B01A-B7F79DD97D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6945" y="4961865"/>
                <a:ext cx="4794005" cy="276999"/>
              </a:xfrm>
              <a:prstGeom prst="rect">
                <a:avLst/>
              </a:prstGeom>
              <a:blipFill>
                <a:blip r:embed="rId4"/>
                <a:stretch>
                  <a:fillRect l="-2290" t="-28889" r="-2163" b="-511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04151E4B-4284-4B35-AC33-18F9AF113A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64849" y="1850175"/>
            <a:ext cx="6817798" cy="306526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465DFDF-0ACC-477A-8B97-D1B5041ADD5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3849" y="3284609"/>
            <a:ext cx="4138825" cy="2168343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83F2058C-B41F-458C-A9D5-224895ACF6A5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5746"/>
          <a:stretch/>
        </p:blipFill>
        <p:spPr>
          <a:xfrm>
            <a:off x="846161" y="2025886"/>
            <a:ext cx="3482856" cy="89805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4FB6ECA-F1B1-4730-B95F-0CE19E5B03DB}"/>
              </a:ext>
            </a:extLst>
          </p:cNvPr>
          <p:cNvSpPr txBox="1"/>
          <p:nvPr/>
        </p:nvSpPr>
        <p:spPr>
          <a:xfrm>
            <a:off x="4537098" y="2290247"/>
            <a:ext cx="744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(10)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D111BB9-7453-44FE-800B-954E1F65A273}"/>
              </a:ext>
            </a:extLst>
          </p:cNvPr>
          <p:cNvSpPr txBox="1"/>
          <p:nvPr/>
        </p:nvSpPr>
        <p:spPr>
          <a:xfrm>
            <a:off x="4478681" y="3628223"/>
            <a:ext cx="744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(11)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B4E3DB7-AA93-4D1B-9365-7E2AAF671326}"/>
              </a:ext>
            </a:extLst>
          </p:cNvPr>
          <p:cNvSpPr txBox="1"/>
          <p:nvPr/>
        </p:nvSpPr>
        <p:spPr>
          <a:xfrm>
            <a:off x="4537098" y="4903866"/>
            <a:ext cx="744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(12)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404371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4519</TotalTime>
  <Words>602</Words>
  <Application>Microsoft Office PowerPoint</Application>
  <PresentationFormat>Widescreen</PresentationFormat>
  <Paragraphs>143</Paragraphs>
  <Slides>19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Century Gothic</vt:lpstr>
      <vt:lpstr>Times New Roman</vt:lpstr>
      <vt:lpstr>Wingdings 2</vt:lpstr>
      <vt:lpstr>Tema do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Nelson Manuel</dc:creator>
  <cp:lastModifiedBy>Nelson Luis Manuel-öğrenci</cp:lastModifiedBy>
  <cp:revision>882</cp:revision>
  <dcterms:created xsi:type="dcterms:W3CDTF">2020-10-25T08:19:15Z</dcterms:created>
  <dcterms:modified xsi:type="dcterms:W3CDTF">2022-03-07T08:24:11Z</dcterms:modified>
</cp:coreProperties>
</file>