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4" d="100"/>
          <a:sy n="64" d="100"/>
        </p:scale>
        <p:origin x="8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96E96B-BE83-E949-345E-34D7433BDFC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5A5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Airbnb Data Analysis Using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An Exploratory Dashboard-Based Investigation</a:t>
            </a:r>
          </a:p>
          <a:p>
            <a:r>
              <a:rPr lang="en-US" dirty="0">
                <a:solidFill>
                  <a:schemeClr val="bg1"/>
                </a:solidFill>
              </a:rPr>
              <a:t>Nelson Paul Christy</a:t>
            </a:r>
            <a:r>
              <a:rPr dirty="0">
                <a:solidFill>
                  <a:schemeClr val="bg1"/>
                </a:solidFill>
              </a:rPr>
              <a:t>| </a:t>
            </a:r>
            <a:r>
              <a:rPr lang="en-US" dirty="0">
                <a:solidFill>
                  <a:schemeClr val="bg1"/>
                </a:solidFill>
              </a:rPr>
              <a:t>07/09/2025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7" name="Picture 6" descr="A logo on a red background&#10;&#10;AI-generated content may be incorrect.">
            <a:extLst>
              <a:ext uri="{FF2B5EF4-FFF2-40B4-BE49-F238E27FC236}">
                <a16:creationId xmlns:a16="http://schemas.microsoft.com/office/drawing/2014/main" id="{09BF808F-5EB1-9558-B0D2-AEA3FF6CC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242" y="857250"/>
            <a:ext cx="2263515" cy="12732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8A7614-62F4-7240-B1BA-F18442B0290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5A5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City</a:t>
            </a:r>
            <a:r>
              <a:rPr sz="3800" dirty="0"/>
              <a:t>-Wise </a:t>
            </a:r>
            <a:br>
              <a:rPr lang="en-US" sz="3800" dirty="0"/>
            </a:br>
            <a:r>
              <a:rPr sz="3800" dirty="0"/>
              <a:t>Composite Experience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06525"/>
            <a:ext cx="8229600" cy="1878361"/>
          </a:xfrm>
        </p:spPr>
        <p:txBody>
          <a:bodyPr>
            <a:normAutofit/>
          </a:bodyPr>
          <a:lstStyle/>
          <a:p>
            <a:r>
              <a:rPr lang="en-US" sz="2200" dirty="0"/>
              <a:t>Composite score metric</a:t>
            </a:r>
            <a:r>
              <a:rPr sz="2200" dirty="0"/>
              <a:t> = </a:t>
            </a:r>
            <a:r>
              <a:rPr lang="en-US" sz="2000" dirty="0"/>
              <a:t>avg(</a:t>
            </a:r>
            <a:r>
              <a:rPr sz="2000" dirty="0"/>
              <a:t>Check-in Score + Communicatio</a:t>
            </a:r>
            <a:r>
              <a:rPr lang="en-US" sz="2000" dirty="0"/>
              <a:t>n</a:t>
            </a:r>
            <a:r>
              <a:rPr sz="2000" dirty="0"/>
              <a:t> Score</a:t>
            </a:r>
            <a:r>
              <a:rPr lang="en-US" sz="2000" dirty="0"/>
              <a:t>)</a:t>
            </a:r>
            <a:endParaRPr sz="2000" dirty="0"/>
          </a:p>
          <a:p>
            <a:r>
              <a:rPr lang="en-US" sz="2200" dirty="0"/>
              <a:t>Mexico city has an avg composite score of 9.81 against the average of 9.70 and Hong Kong being at the bottom with 9.44.</a:t>
            </a:r>
          </a:p>
          <a:p>
            <a:r>
              <a:rPr lang="en-US" sz="2200" dirty="0"/>
              <a:t>If Host is super host the composite scores change drastically.</a:t>
            </a:r>
            <a:endParaRPr sz="2200" dirty="0"/>
          </a:p>
        </p:txBody>
      </p:sp>
      <p:pic>
        <p:nvPicPr>
          <p:cNvPr id="5" name="Picture 4" descr="A logo on a red background&#10;&#10;AI-generated content may be incorrect.">
            <a:extLst>
              <a:ext uri="{FF2B5EF4-FFF2-40B4-BE49-F238E27FC236}">
                <a16:creationId xmlns:a16="http://schemas.microsoft.com/office/drawing/2014/main" id="{1EE66887-507B-9A85-6E1F-E186E4EC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092" y="233883"/>
            <a:ext cx="1663908" cy="935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C51A04-8BA5-A199-6278-2BE532E5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26" y="1533541"/>
            <a:ext cx="7265148" cy="25390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D1238-E431-A25D-FFAD-DDF269C1084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5A5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2754" cy="593725"/>
          </a:xfrm>
        </p:spPr>
        <p:txBody>
          <a:bodyPr>
            <a:normAutofit fontScale="90000"/>
          </a:bodyPr>
          <a:lstStyle/>
          <a:p>
            <a:r>
              <a:rPr sz="3800" dirty="0"/>
              <a:t>Host Tenure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44981"/>
            <a:ext cx="8229600" cy="1685603"/>
          </a:xfrm>
        </p:spPr>
        <p:txBody>
          <a:bodyPr>
            <a:noAutofit/>
          </a:bodyPr>
          <a:lstStyle/>
          <a:p>
            <a:r>
              <a:rPr lang="en-US" sz="2000" dirty="0"/>
              <a:t>We see the Listing age data starts from the year 2008 - 2021.</a:t>
            </a:r>
          </a:p>
          <a:p>
            <a:r>
              <a:rPr lang="en-US" sz="2000" dirty="0"/>
              <a:t>New York city has the highest Average listing age (11.69) for listings greater than 10 yrs.</a:t>
            </a:r>
          </a:p>
          <a:p>
            <a:r>
              <a:rPr sz="2000" dirty="0"/>
              <a:t>Hosts with &gt;10 years of experience</a:t>
            </a:r>
            <a:r>
              <a:rPr lang="en-US" sz="2000" dirty="0"/>
              <a:t> have an average of 11.34 Vs &lt; 10yrs @7.24 yrs</a:t>
            </a:r>
            <a:endParaRPr sz="2000" dirty="0"/>
          </a:p>
        </p:txBody>
      </p:sp>
      <p:pic>
        <p:nvPicPr>
          <p:cNvPr id="5" name="Picture 4" descr="A logo on a red background&#10;&#10;AI-generated content may be incorrect.">
            <a:extLst>
              <a:ext uri="{FF2B5EF4-FFF2-40B4-BE49-F238E27FC236}">
                <a16:creationId xmlns:a16="http://schemas.microsoft.com/office/drawing/2014/main" id="{8A20E67F-E9C0-2760-9DF9-D9B839305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092" y="233883"/>
            <a:ext cx="1663908" cy="935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93397C-AA7D-D7EE-2F36-97427D500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13" y="1169831"/>
            <a:ext cx="7119921" cy="37711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CE59B-A713-9172-903E-F748DC848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9E93C5-EEF2-6BDF-865D-2FC5507BBAC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5A5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101E5-1641-74E9-5B33-F00F32EC1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32754" cy="661310"/>
          </a:xfrm>
        </p:spPr>
        <p:txBody>
          <a:bodyPr>
            <a:normAutofit fontScale="90000"/>
          </a:bodyPr>
          <a:lstStyle/>
          <a:p>
            <a:r>
              <a:rPr lang="en-US" sz="3800" dirty="0"/>
              <a:t>Property Type Pricing</a:t>
            </a:r>
            <a:endParaRPr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978BF-2828-2883-0D00-A714868F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26" y="5119570"/>
            <a:ext cx="8229600" cy="1504547"/>
          </a:xfrm>
        </p:spPr>
        <p:txBody>
          <a:bodyPr>
            <a:normAutofit/>
          </a:bodyPr>
          <a:lstStyle/>
          <a:p>
            <a:r>
              <a:rPr lang="en-US" sz="2000" dirty="0"/>
              <a:t>Tree map visualizing avg prices for various room and property types, with specific attention given to the property type associated with the highest prices for entire place.</a:t>
            </a:r>
          </a:p>
          <a:p>
            <a:r>
              <a:rPr lang="en-US" sz="2000" dirty="0"/>
              <a:t>In Room Type = Entire place, we see Entire Villa, Boat and Castle are top 3.</a:t>
            </a:r>
            <a:endParaRPr sz="2000" dirty="0"/>
          </a:p>
        </p:txBody>
      </p:sp>
      <p:pic>
        <p:nvPicPr>
          <p:cNvPr id="5" name="Picture 4" descr="A logo on a red background&#10;&#10;AI-generated content may be incorrect.">
            <a:extLst>
              <a:ext uri="{FF2B5EF4-FFF2-40B4-BE49-F238E27FC236}">
                <a16:creationId xmlns:a16="http://schemas.microsoft.com/office/drawing/2014/main" id="{592011EA-707C-40CC-D515-AF2B136C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092" y="233883"/>
            <a:ext cx="1663908" cy="935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3E6AD3-C798-F58E-22E3-A3524C584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895" y="1161399"/>
            <a:ext cx="7440063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0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D7F262-A904-7A0C-69F4-7F29E83A0C4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5A5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22892" cy="895193"/>
          </a:xfrm>
        </p:spPr>
        <p:txBody>
          <a:bodyPr>
            <a:normAutofit fontScale="90000"/>
          </a:bodyPr>
          <a:lstStyle/>
          <a:p>
            <a:r>
              <a:rPr sz="3600" dirty="0"/>
              <a:t>Comprehensive City Dashboard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sz="3600" dirty="0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94208"/>
            <a:ext cx="8229600" cy="1304144"/>
          </a:xfrm>
        </p:spPr>
        <p:txBody>
          <a:bodyPr>
            <a:normAutofit/>
          </a:bodyPr>
          <a:lstStyle/>
          <a:p>
            <a:r>
              <a:rPr lang="en-US" sz="2400" dirty="0"/>
              <a:t>We see a drastic drop in visitor trend data after 2020 January(14k) to 2020 April (9k) – reason being lockdown due to spread of Corona Virus.</a:t>
            </a:r>
            <a:endParaRPr sz="2400" dirty="0"/>
          </a:p>
        </p:txBody>
      </p:sp>
      <p:pic>
        <p:nvPicPr>
          <p:cNvPr id="5" name="Picture 4" descr="A logo on a red background&#10;&#10;AI-generated content may be incorrect.">
            <a:extLst>
              <a:ext uri="{FF2B5EF4-FFF2-40B4-BE49-F238E27FC236}">
                <a16:creationId xmlns:a16="http://schemas.microsoft.com/office/drawing/2014/main" id="{639809EE-7B1C-3BEC-AC9F-7C507BFC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092" y="233883"/>
            <a:ext cx="1663908" cy="935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E8B647-E0A2-5087-C36D-5A920DB60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45780"/>
            <a:ext cx="7592485" cy="39724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AAFFCF-BB58-CBCB-CB9D-2AB68806685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5A5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Low location score areas identified for improvement</a:t>
            </a:r>
          </a:p>
          <a:p>
            <a:r>
              <a:rPr dirty="0"/>
              <a:t>Faster host response correlates with higher ratings</a:t>
            </a:r>
          </a:p>
          <a:p>
            <a:r>
              <a:rPr dirty="0"/>
              <a:t>Price trends vary significantly by city and property type</a:t>
            </a:r>
          </a:p>
          <a:p>
            <a:r>
              <a:rPr dirty="0"/>
              <a:t>2020 impacted travel and visitor trends across cities</a:t>
            </a:r>
            <a:r>
              <a:rPr lang="en-US" dirty="0"/>
              <a:t> – due to lockdown.</a:t>
            </a:r>
            <a:endParaRPr dirty="0"/>
          </a:p>
          <a:p>
            <a:r>
              <a:rPr dirty="0"/>
              <a:t>Recommendations for hosts</a:t>
            </a:r>
            <a:r>
              <a:rPr lang="en-US" dirty="0"/>
              <a:t> to ensure quick response for better booking rates.</a:t>
            </a:r>
          </a:p>
          <a:p>
            <a:r>
              <a:rPr lang="en-US" dirty="0"/>
              <a:t>Hosts to work towards becoming a super host.</a:t>
            </a:r>
          </a:p>
          <a:p>
            <a:r>
              <a:rPr lang="en-US" dirty="0"/>
              <a:t>Communication is key for improving customer base.</a:t>
            </a:r>
          </a:p>
          <a:p>
            <a:r>
              <a:rPr lang="en-US" dirty="0"/>
              <a:t>Reach on different </a:t>
            </a:r>
            <a:r>
              <a:rPr dirty="0"/>
              <a:t>platforms, and tourism departments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5" name="Picture 4" descr="A logo on a red background&#10;&#10;AI-generated content may be incorrect.">
            <a:extLst>
              <a:ext uri="{FF2B5EF4-FFF2-40B4-BE49-F238E27FC236}">
                <a16:creationId xmlns:a16="http://schemas.microsoft.com/office/drawing/2014/main" id="{C75592A9-B7F3-B163-8C89-7CC0B342E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092" y="233883"/>
            <a:ext cx="1663908" cy="9359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FE3390-9B54-0A33-AC7A-43652EE56CC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5A5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Overview</a:t>
            </a:r>
          </a:p>
          <a:p>
            <a:r>
              <a:t>Objectives &amp; KPIs</a:t>
            </a:r>
          </a:p>
          <a:p>
            <a:r>
              <a:t>Methodology</a:t>
            </a:r>
          </a:p>
          <a:p>
            <a:r>
              <a:t>Visual Analytics &amp; Insights</a:t>
            </a:r>
          </a:p>
          <a:p>
            <a:r>
              <a:t>Key Takeaways</a:t>
            </a:r>
          </a:p>
          <a:p>
            <a:r>
              <a:t>Recommendations</a:t>
            </a:r>
          </a:p>
        </p:txBody>
      </p:sp>
      <p:pic>
        <p:nvPicPr>
          <p:cNvPr id="5" name="Picture 4" descr="A logo on a red background&#10;&#10;AI-generated content may be incorrect.">
            <a:extLst>
              <a:ext uri="{FF2B5EF4-FFF2-40B4-BE49-F238E27FC236}">
                <a16:creationId xmlns:a16="http://schemas.microsoft.com/office/drawing/2014/main" id="{52CAE0BD-AB81-38F7-64A7-86D263447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092" y="233883"/>
            <a:ext cx="1663908" cy="9359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1860BB-1506-EEF2-DEE5-A8316B55807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5A5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7528" cy="1143000"/>
          </a:xfrm>
        </p:spPr>
        <p:txBody>
          <a:bodyPr/>
          <a:lstStyle/>
          <a:p>
            <a:r>
              <a:rPr dirty="0"/>
              <a:t>Why Analyze Airbnb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Exploring Airbnb data offers valuable insights into pricing trends, guest behavior, host performance, and city-level performance. Using Power BI enables us to create dynamic dashboards that reveal actionable patterns and opportunities for improvement.</a:t>
            </a:r>
          </a:p>
        </p:txBody>
      </p:sp>
      <p:pic>
        <p:nvPicPr>
          <p:cNvPr id="5" name="Picture 4" descr="A logo on a red background&#10;&#10;AI-generated content may be incorrect.">
            <a:extLst>
              <a:ext uri="{FF2B5EF4-FFF2-40B4-BE49-F238E27FC236}">
                <a16:creationId xmlns:a16="http://schemas.microsoft.com/office/drawing/2014/main" id="{F09BE840-6817-A090-E03E-B3D634DED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092" y="233883"/>
            <a:ext cx="1663908" cy="9359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CE753F-6320-5380-CA72-22C6AF0500E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5A5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Assessing City Location Scores</a:t>
            </a:r>
          </a:p>
          <a:p>
            <a:r>
              <a:t>Host Response Time vs Ratings</a:t>
            </a:r>
          </a:p>
          <a:p>
            <a:r>
              <a:t>Airbnb Pricing Visualization</a:t>
            </a:r>
          </a:p>
          <a:p>
            <a:r>
              <a:t>Composite Scores (Check-in + Communication)</a:t>
            </a:r>
          </a:p>
          <a:p>
            <a:r>
              <a:t>Listing Age &amp; Host Tenure</a:t>
            </a:r>
          </a:p>
          <a:p>
            <a:r>
              <a:t>Property Type Pricing (Tree Map)</a:t>
            </a:r>
          </a:p>
          <a:p>
            <a:r>
              <a:t>Comprehensive City Insights Report</a:t>
            </a:r>
          </a:p>
        </p:txBody>
      </p:sp>
      <p:pic>
        <p:nvPicPr>
          <p:cNvPr id="5" name="Picture 4" descr="A logo on a red background&#10;&#10;AI-generated content may be incorrect.">
            <a:extLst>
              <a:ext uri="{FF2B5EF4-FFF2-40B4-BE49-F238E27FC236}">
                <a16:creationId xmlns:a16="http://schemas.microsoft.com/office/drawing/2014/main" id="{5EFF00D7-BC20-4841-1968-A5EA5B4A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092" y="233883"/>
            <a:ext cx="1663908" cy="9359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67248D-E418-8F40-DF23-4B912AB612B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5A5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Airbnb Dataset (Multiple Years)</a:t>
            </a:r>
          </a:p>
          <a:p>
            <a:r>
              <a:rPr dirty="0"/>
              <a:t>Power BI Desktop</a:t>
            </a:r>
          </a:p>
          <a:p>
            <a:r>
              <a:rPr dirty="0"/>
              <a:t>Data Cleaning via Power Query</a:t>
            </a:r>
          </a:p>
          <a:p>
            <a:r>
              <a:rPr dirty="0"/>
              <a:t>Fields: Listing Date, Location Score, Price, Host Response Time, Guest Ratings, etc.</a:t>
            </a:r>
          </a:p>
        </p:txBody>
      </p:sp>
      <p:pic>
        <p:nvPicPr>
          <p:cNvPr id="5" name="Picture 4" descr="A logo on a red background&#10;&#10;AI-generated content may be incorrect.">
            <a:extLst>
              <a:ext uri="{FF2B5EF4-FFF2-40B4-BE49-F238E27FC236}">
                <a16:creationId xmlns:a16="http://schemas.microsoft.com/office/drawing/2014/main" id="{F65E7FD5-7535-5385-5930-F5B2ABB2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092" y="233883"/>
            <a:ext cx="1663908" cy="9359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82A29F-BC4A-8FEF-AC13-2344BE4EF8A9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5A5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Analytical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Cleaning and Preprocessing</a:t>
            </a:r>
          </a:p>
          <a:p>
            <a:r>
              <a:rPr dirty="0"/>
              <a:t>Feature Engineering (Composite Scores, Tenure Calculation)</a:t>
            </a:r>
          </a:p>
          <a:p>
            <a:r>
              <a:rPr dirty="0"/>
              <a:t>Power BI Dashboards (Tree Maps, Heatmaps, Trend Lines)</a:t>
            </a:r>
          </a:p>
          <a:p>
            <a:r>
              <a:rPr dirty="0"/>
              <a:t>Deriving Insights from Visual Exploration</a:t>
            </a:r>
          </a:p>
        </p:txBody>
      </p:sp>
      <p:pic>
        <p:nvPicPr>
          <p:cNvPr id="5" name="Picture 4" descr="A logo on a red background&#10;&#10;AI-generated content may be incorrect.">
            <a:extLst>
              <a:ext uri="{FF2B5EF4-FFF2-40B4-BE49-F238E27FC236}">
                <a16:creationId xmlns:a16="http://schemas.microsoft.com/office/drawing/2014/main" id="{0D1FACF5-804B-5EBD-8FE7-E5CDC588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092" y="233883"/>
            <a:ext cx="1663908" cy="9359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8C5F3C-28AF-22EA-0956-EC9932DFFE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5A5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Least Favorable Locations</a:t>
            </a:r>
            <a:br>
              <a:rPr lang="en-US" dirty="0"/>
            </a:br>
            <a:r>
              <a:rPr dirty="0"/>
              <a:t> by City</a:t>
            </a:r>
          </a:p>
        </p:txBody>
      </p:sp>
      <p:pic>
        <p:nvPicPr>
          <p:cNvPr id="124" name="Content Placeholder 123">
            <a:extLst>
              <a:ext uri="{FF2B5EF4-FFF2-40B4-BE49-F238E27FC236}">
                <a16:creationId xmlns:a16="http://schemas.microsoft.com/office/drawing/2014/main" id="{BF29D43E-8E61-4FAE-AE24-EA0BA471C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771" y="1630359"/>
            <a:ext cx="2198111" cy="2250137"/>
          </a:xfrm>
          <a:prstGeom prst="rect">
            <a:avLst/>
          </a:prstGeom>
        </p:spPr>
      </p:pic>
      <p:pic>
        <p:nvPicPr>
          <p:cNvPr id="5" name="Picture 4" descr="A logo on a red background&#10;&#10;AI-generated content may be incorrect.">
            <a:extLst>
              <a:ext uri="{FF2B5EF4-FFF2-40B4-BE49-F238E27FC236}">
                <a16:creationId xmlns:a16="http://schemas.microsoft.com/office/drawing/2014/main" id="{A81F07A7-58B1-BB12-7966-0B6F4ADD8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092" y="233883"/>
            <a:ext cx="1663908" cy="935948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052F06C4-D926-BFC1-890D-7E3D3007B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248" y="1630359"/>
            <a:ext cx="5846406" cy="2507459"/>
          </a:xfrm>
          <a:prstGeom prst="rect">
            <a:avLst/>
          </a:prstGeom>
        </p:spPr>
      </p:pic>
      <p:sp>
        <p:nvSpPr>
          <p:cNvPr id="126" name="Content Placeholder 2">
            <a:extLst>
              <a:ext uri="{FF2B5EF4-FFF2-40B4-BE49-F238E27FC236}">
                <a16:creationId xmlns:a16="http://schemas.microsoft.com/office/drawing/2014/main" id="{5EC22CB0-5FBD-1E86-A5BE-CEEFBD22959D}"/>
              </a:ext>
            </a:extLst>
          </p:cNvPr>
          <p:cNvSpPr txBox="1">
            <a:spLocks/>
          </p:cNvSpPr>
          <p:nvPr/>
        </p:nvSpPr>
        <p:spPr>
          <a:xfrm>
            <a:off x="331159" y="4301008"/>
            <a:ext cx="8481682" cy="2069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Location score for all Listings stands at 9.63 with a total listing at 280K.</a:t>
            </a:r>
          </a:p>
          <a:p>
            <a:r>
              <a:rPr lang="en-US" sz="2200" dirty="0"/>
              <a:t>Least favorable cities by average location score are Bangkok(9.24), Istanbul(9.43) and Hong Kong(9.55).</a:t>
            </a:r>
          </a:p>
          <a:p>
            <a:r>
              <a:rPr lang="en-US" sz="2200" dirty="0"/>
              <a:t>These cities contribute to 18.21%.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A53F3A-E8B8-A8A7-7E85-156564D4E84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5A5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4000" dirty="0"/>
              <a:t>Response Time vs Ratings</a:t>
            </a:r>
            <a:br>
              <a:rPr lang="en-US" sz="4000" dirty="0"/>
            </a:br>
            <a:r>
              <a:rPr sz="4000" dirty="0"/>
              <a:t> + Price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94" y="3957403"/>
            <a:ext cx="8229600" cy="23849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u="sng" dirty="0"/>
              <a:t>Insights :</a:t>
            </a:r>
            <a:endParaRPr sz="2000" b="1" u="sng" dirty="0"/>
          </a:p>
          <a:p>
            <a:pPr marL="0" indent="0">
              <a:buNone/>
            </a:pPr>
            <a:r>
              <a:rPr lang="en-US" sz="2200" dirty="0"/>
              <a:t>      - Overall Average rating  across host response times is  93.41%</a:t>
            </a:r>
          </a:p>
          <a:p>
            <a:r>
              <a:rPr sz="2200" dirty="0"/>
              <a:t>- faster </a:t>
            </a:r>
            <a:r>
              <a:rPr lang="en-US" sz="2200" dirty="0"/>
              <a:t>host </a:t>
            </a:r>
            <a:r>
              <a:rPr sz="2200" dirty="0"/>
              <a:t>response times </a:t>
            </a:r>
            <a:r>
              <a:rPr lang="en-US" sz="2200" dirty="0"/>
              <a:t>contribute</a:t>
            </a:r>
            <a:r>
              <a:rPr sz="2200" dirty="0"/>
              <a:t> to higher ratings</a:t>
            </a:r>
            <a:r>
              <a:rPr lang="en-US" sz="2200" dirty="0"/>
              <a:t> 93.80%.</a:t>
            </a:r>
            <a:endParaRPr sz="2200" dirty="0"/>
          </a:p>
          <a:p>
            <a:r>
              <a:rPr sz="2200" dirty="0"/>
              <a:t>- </a:t>
            </a:r>
            <a:r>
              <a:rPr lang="en-US" sz="2200" dirty="0"/>
              <a:t>Mexico City(95.11%) followed by Cape town(94.53%)</a:t>
            </a:r>
            <a:r>
              <a:rPr sz="2200" dirty="0"/>
              <a:t> have the </a:t>
            </a:r>
            <a:r>
              <a:rPr lang="en-US" sz="2200" dirty="0"/>
              <a:t>		 </a:t>
            </a:r>
            <a:r>
              <a:rPr sz="2200" dirty="0"/>
              <a:t>highest </a:t>
            </a:r>
            <a:r>
              <a:rPr lang="en-US" sz="2200" dirty="0"/>
              <a:t>ratings.</a:t>
            </a:r>
          </a:p>
          <a:p>
            <a:r>
              <a:rPr lang="en-US" sz="2200" dirty="0"/>
              <a:t>- Hong Kong(90.02%) and Istanbul(91.61%) have the lowest ratings.</a:t>
            </a:r>
          </a:p>
        </p:txBody>
      </p:sp>
      <p:pic>
        <p:nvPicPr>
          <p:cNvPr id="5" name="Picture 4" descr="A logo on a red background&#10;&#10;AI-generated content may be incorrect.">
            <a:extLst>
              <a:ext uri="{FF2B5EF4-FFF2-40B4-BE49-F238E27FC236}">
                <a16:creationId xmlns:a16="http://schemas.microsoft.com/office/drawing/2014/main" id="{1D85F073-159C-CC39-E4AC-6EC7F0817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092" y="233883"/>
            <a:ext cx="1663908" cy="935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FA6F5-5A4C-3BCD-E135-9BEE04993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94" y="1417638"/>
            <a:ext cx="3982006" cy="1952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68FDF8-830D-20BD-5DAD-F71D8E1B4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215" y="1417638"/>
            <a:ext cx="4010585" cy="19528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B551E-A05F-C4A2-347B-BF735089E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7CCE41-A5CB-0E50-8971-2D400415180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5A5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917C4-D69F-239B-936D-8944DFE6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022892" cy="714713"/>
          </a:xfrm>
        </p:spPr>
        <p:txBody>
          <a:bodyPr>
            <a:noAutofit/>
          </a:bodyPr>
          <a:lstStyle/>
          <a:p>
            <a:r>
              <a:rPr lang="en-US" sz="4000" dirty="0"/>
              <a:t>Listing Prices</a:t>
            </a:r>
            <a:endParaRPr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3C9ED-22CC-04BF-7AF0-DBBEC8283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94" y="3957403"/>
            <a:ext cx="8229600" cy="23849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u="sng" dirty="0"/>
              <a:t>Insights :</a:t>
            </a:r>
            <a:endParaRPr sz="2000" b="1" u="sng" dirty="0"/>
          </a:p>
          <a:p>
            <a:pPr marL="0" indent="0">
              <a:buNone/>
            </a:pPr>
            <a:r>
              <a:rPr lang="en-US" sz="2200" dirty="0"/>
              <a:t>      - Overall listings across cities stand at 280K.</a:t>
            </a:r>
          </a:p>
          <a:p>
            <a:r>
              <a:rPr sz="2200" dirty="0"/>
              <a:t>- </a:t>
            </a:r>
            <a:r>
              <a:rPr lang="en-US" sz="2200" dirty="0"/>
              <a:t>Avg Price $609, Total Listings sum @ $170 M.</a:t>
            </a:r>
            <a:endParaRPr sz="2200" dirty="0"/>
          </a:p>
          <a:p>
            <a:r>
              <a:rPr sz="2200" dirty="0"/>
              <a:t>- </a:t>
            </a:r>
            <a:r>
              <a:rPr lang="en-US" sz="2200" dirty="0"/>
              <a:t>Rome(avg $105.11) is the least expensive city .</a:t>
            </a:r>
          </a:p>
          <a:p>
            <a:r>
              <a:rPr lang="en-US" sz="2200" dirty="0"/>
              <a:t>-Cape town being the costliest(avg $2405.12) and highest revenue generator if fully occupied(46M).</a:t>
            </a:r>
          </a:p>
        </p:txBody>
      </p:sp>
      <p:pic>
        <p:nvPicPr>
          <p:cNvPr id="5" name="Picture 4" descr="A logo on a red background&#10;&#10;AI-generated content may be incorrect.">
            <a:extLst>
              <a:ext uri="{FF2B5EF4-FFF2-40B4-BE49-F238E27FC236}">
                <a16:creationId xmlns:a16="http://schemas.microsoft.com/office/drawing/2014/main" id="{6D5EBA20-50E5-C1AF-EBF6-43EB9CEF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092" y="233883"/>
            <a:ext cx="1663908" cy="9359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A0CDAF-E4C3-B43E-8048-DE61F03C2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69831"/>
            <a:ext cx="6753069" cy="286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43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635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Airbnb Data Analysis Using Power BI</vt:lpstr>
      <vt:lpstr>Presentation Agenda</vt:lpstr>
      <vt:lpstr>Why Analyze Airbnb Data?</vt:lpstr>
      <vt:lpstr>Project Objectives</vt:lpstr>
      <vt:lpstr>Data &amp; Tools Used</vt:lpstr>
      <vt:lpstr>Analytical Approach</vt:lpstr>
      <vt:lpstr>Least Favorable Locations  by City</vt:lpstr>
      <vt:lpstr>Response Time vs Ratings  + Price Trends</vt:lpstr>
      <vt:lpstr>Listing Prices</vt:lpstr>
      <vt:lpstr>City-Wise  Composite Experience Scores</vt:lpstr>
      <vt:lpstr>Host Tenure</vt:lpstr>
      <vt:lpstr>Property Type Pricing</vt:lpstr>
      <vt:lpstr>Comprehensive City Dashboard  Insights</vt:lpstr>
      <vt:lpstr>Key Findings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ADMIN</cp:lastModifiedBy>
  <cp:revision>5</cp:revision>
  <dcterms:created xsi:type="dcterms:W3CDTF">2013-01-27T09:14:16Z</dcterms:created>
  <dcterms:modified xsi:type="dcterms:W3CDTF">2025-09-06T21:40:58Z</dcterms:modified>
  <cp:category/>
</cp:coreProperties>
</file>