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715000" cx="9144000"/>
  <p:notesSz cx="6858000" cy="9144000"/>
  <p:embeddedFontLst>
    <p:embeddedFont>
      <p:font typeface="Roboto Mono Medium"/>
      <p:regular r:id="rId18"/>
      <p:bold r:id="rId19"/>
      <p:italic r:id="rId20"/>
      <p:boldItalic r:id="rId21"/>
    </p:embeddedFont>
    <p:embeddedFont>
      <p:font typeface="Roboto Medium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Medium-italic.fntdata"/><Relationship Id="rId22" Type="http://schemas.openxmlformats.org/officeDocument/2006/relationships/font" Target="fonts/RobotoMedium-regular.fntdata"/><Relationship Id="rId21" Type="http://schemas.openxmlformats.org/officeDocument/2006/relationships/font" Target="fonts/RobotoMonoMedium-boldItalic.fntdata"/><Relationship Id="rId24" Type="http://schemas.openxmlformats.org/officeDocument/2006/relationships/font" Target="fonts/RobotoMedium-italic.fntdata"/><Relationship Id="rId23" Type="http://schemas.openxmlformats.org/officeDocument/2006/relationships/font" Target="fonts/Roboto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obotoMedium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MonoMedium-bold.fntdata"/><Relationship Id="rId18" Type="http://schemas.openxmlformats.org/officeDocument/2006/relationships/font" Target="fonts/RobotoMono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245e33de5_0_75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245e33de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245e33de5_0_81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245e33de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245e33de5_0_104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245e33de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1d0bd263d_0_3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1d0bd263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1d0bd263d_0_11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1d0bd26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1d0bd263d_0_77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d1d0bd263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d0bd263d_0_92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d1d0bd263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1d0bd263d_0_88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1d0bd26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245e33de5_0_13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245e33de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245e33de5_0_32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245e33de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245e33de5_0_57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245e33de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703467" y="394250"/>
            <a:ext cx="8520600" cy="228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Roboto Medium"/>
                <a:ea typeface="Roboto Medium"/>
                <a:cs typeface="Roboto Medium"/>
                <a:sym typeface="Roboto Medium"/>
              </a:rPr>
              <a:t>Coronavirus</a:t>
            </a:r>
            <a:r>
              <a:rPr lang="en">
                <a:solidFill>
                  <a:srgbClr val="4285F4"/>
                </a:solidFill>
                <a:latin typeface="Roboto Medium"/>
                <a:ea typeface="Roboto Medium"/>
                <a:cs typeface="Roboto Medium"/>
                <a:sym typeface="Roboto Medium"/>
              </a:rPr>
              <a:t> Analysis</a:t>
            </a:r>
            <a:endParaRPr>
              <a:solidFill>
                <a:srgbClr val="4285F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96550" y="3366889"/>
            <a:ext cx="85206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Presented by: </a:t>
            </a:r>
            <a:r>
              <a:rPr lang="en" sz="1900"/>
              <a:t>Nelson Arockia Raj</a:t>
            </a:r>
            <a:endParaRPr sz="19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Last updated: </a:t>
            </a:r>
            <a:r>
              <a:rPr lang="en" sz="1900"/>
              <a:t>May 4th, 2024</a:t>
            </a:r>
            <a:endParaRPr sz="1900"/>
          </a:p>
        </p:txBody>
      </p:sp>
      <p:sp>
        <p:nvSpPr>
          <p:cNvPr id="56" name="Google Shape;56;p13"/>
          <p:cNvSpPr/>
          <p:nvPr/>
        </p:nvSpPr>
        <p:spPr>
          <a:xfrm rot="5400000">
            <a:off x="-2809025" y="2815289"/>
            <a:ext cx="5709900" cy="294600"/>
          </a:xfrm>
          <a:prstGeom prst="mathMinus">
            <a:avLst>
              <a:gd fmla="val 23520" name="adj1"/>
            </a:avLst>
          </a:prstGeom>
          <a:solidFill>
            <a:srgbClr val="4285F4">
              <a:alpha val="97480"/>
            </a:srgbClr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285F4">
            <a:alpha val="97480"/>
          </a:srgbClr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969050" y="1632500"/>
            <a:ext cx="8628300" cy="11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chemeClr val="lt1"/>
                </a:solidFill>
              </a:rPr>
              <a:t>Conclusion</a:t>
            </a:r>
            <a:endParaRPr sz="6200">
              <a:solidFill>
                <a:schemeClr val="lt1"/>
              </a:solidFill>
            </a:endParaRPr>
          </a:p>
        </p:txBody>
      </p:sp>
      <p:sp>
        <p:nvSpPr>
          <p:cNvPr id="134" name="Google Shape;134;p22"/>
          <p:cNvSpPr/>
          <p:nvPr/>
        </p:nvSpPr>
        <p:spPr>
          <a:xfrm rot="5400000">
            <a:off x="-1958250" y="2352522"/>
            <a:ext cx="4613100" cy="184500"/>
          </a:xfrm>
          <a:prstGeom prst="mathMinus">
            <a:avLst>
              <a:gd fmla="val 23520" name="adj1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0" y="4882000"/>
            <a:ext cx="9144000" cy="83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182083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latin typeface="Roboto Mono"/>
                <a:ea typeface="Roboto Mono"/>
                <a:cs typeface="Roboto Mono"/>
                <a:sym typeface="Roboto Mono"/>
              </a:rPr>
              <a:t>Conclusions</a:t>
            </a:r>
            <a:endParaRPr b="1" sz="222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1" name="Google Shape;141;p23"/>
          <p:cNvSpPr/>
          <p:nvPr/>
        </p:nvSpPr>
        <p:spPr>
          <a:xfrm rot="10800000">
            <a:off x="2103500" y="-99917"/>
            <a:ext cx="5139000" cy="282000"/>
          </a:xfrm>
          <a:prstGeom prst="mathMinus">
            <a:avLst>
              <a:gd fmla="val 23520" name="adj1"/>
            </a:avLst>
          </a:prstGeom>
          <a:solidFill>
            <a:srgbClr val="4285F4">
              <a:alpha val="97480"/>
            </a:srgbClr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/>
          <p:nvPr/>
        </p:nvSpPr>
        <p:spPr>
          <a:xfrm>
            <a:off x="1027675" y="1073800"/>
            <a:ext cx="1191600" cy="1191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285F4"/>
                </a:solidFill>
              </a:rPr>
              <a:t>1</a:t>
            </a:r>
            <a:endParaRPr sz="2000">
              <a:solidFill>
                <a:srgbClr val="4285F4"/>
              </a:solidFill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3976200" y="1119113"/>
            <a:ext cx="1191600" cy="1191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285F4"/>
                </a:solidFill>
              </a:rPr>
              <a:t>2</a:t>
            </a:r>
            <a:endParaRPr sz="2000">
              <a:solidFill>
                <a:srgbClr val="4285F4"/>
              </a:solidFill>
            </a:endParaRPr>
          </a:p>
        </p:txBody>
      </p:sp>
      <p:sp>
        <p:nvSpPr>
          <p:cNvPr id="144" name="Google Shape;144;p23"/>
          <p:cNvSpPr/>
          <p:nvPr/>
        </p:nvSpPr>
        <p:spPr>
          <a:xfrm>
            <a:off x="7021850" y="1073800"/>
            <a:ext cx="1191600" cy="1191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285F4"/>
                </a:solidFill>
              </a:rPr>
              <a:t>3</a:t>
            </a:r>
            <a:endParaRPr sz="2000">
              <a:solidFill>
                <a:srgbClr val="4285F4"/>
              </a:solidFill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237500" y="2675525"/>
            <a:ext cx="2819100" cy="16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86E8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Europe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leads in total confirmed cases among continents.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3312000" y="2611475"/>
            <a:ext cx="2520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High-population countries, excluding </a:t>
            </a:r>
            <a:r>
              <a:rPr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China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show elevated confirmed case counts.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Crowded gatherings </a:t>
            </a:r>
            <a:r>
              <a:rPr b="1"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fuel outbreak spread.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6425900" y="4567275"/>
            <a:ext cx="23835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Further analysis needed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6425900" y="2675525"/>
            <a:ext cx="2623200" cy="18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lang="en" sz="1800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Distance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from initial outbreak may influence </a:t>
            </a:r>
            <a:r>
              <a:rPr lang="en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global spread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285F4">
            <a:alpha val="97480"/>
          </a:srgbClr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257850" y="2287950"/>
            <a:ext cx="8628300" cy="11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chemeClr val="lt1"/>
                </a:solidFill>
              </a:rPr>
              <a:t>Thank you</a:t>
            </a:r>
            <a:endParaRPr sz="6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82083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latin typeface="Roboto Mono"/>
                <a:ea typeface="Roboto Mono"/>
                <a:cs typeface="Roboto Mono"/>
                <a:sym typeface="Roboto Mono"/>
              </a:rPr>
              <a:t>Table Of Contents</a:t>
            </a:r>
            <a:endParaRPr b="1" sz="222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Coronavirus Analysis</a:t>
            </a:r>
            <a:endParaRPr sz="22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u="sng">
                <a:solidFill>
                  <a:srgbClr val="4285F4"/>
                </a:solidFill>
              </a:rPr>
              <a:t>Purpose Statement (What are we talking about?)</a:t>
            </a:r>
            <a:endParaRPr u="sng">
              <a:solidFill>
                <a:srgbClr val="4285F4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u="sng">
                <a:solidFill>
                  <a:srgbClr val="4285F4"/>
                </a:solidFill>
              </a:rPr>
              <a:t>Key findings</a:t>
            </a:r>
            <a:endParaRPr u="sng">
              <a:solidFill>
                <a:srgbClr val="4285F4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u="sng">
                <a:solidFill>
                  <a:srgbClr val="4285F4"/>
                </a:solidFill>
              </a:rPr>
              <a:t>Conclusion</a:t>
            </a:r>
            <a:endParaRPr u="sng">
              <a:solidFill>
                <a:srgbClr val="4285F4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 rot="10800000">
            <a:off x="2103500" y="-99917"/>
            <a:ext cx="5139000" cy="282000"/>
          </a:xfrm>
          <a:prstGeom prst="mathMinus">
            <a:avLst>
              <a:gd fmla="val 23520" name="adj1"/>
            </a:avLst>
          </a:prstGeom>
          <a:solidFill>
            <a:srgbClr val="4285F4">
              <a:alpha val="97480"/>
            </a:srgbClr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285F4">
            <a:alpha val="97480"/>
          </a:srgbClr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969050" y="1632500"/>
            <a:ext cx="8628300" cy="20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chemeClr val="lt1"/>
                </a:solidFill>
              </a:rPr>
              <a:t>What are we talking </a:t>
            </a:r>
            <a:endParaRPr sz="6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chemeClr val="lt1"/>
                </a:solidFill>
              </a:rPr>
              <a:t>about?</a:t>
            </a:r>
            <a:endParaRPr sz="6200">
              <a:solidFill>
                <a:schemeClr val="lt1"/>
              </a:solidFill>
            </a:endParaRPr>
          </a:p>
        </p:txBody>
      </p:sp>
      <p:sp>
        <p:nvSpPr>
          <p:cNvPr id="69" name="Google Shape;69;p15"/>
          <p:cNvSpPr/>
          <p:nvPr/>
        </p:nvSpPr>
        <p:spPr>
          <a:xfrm rot="5400000">
            <a:off x="-1958250" y="2703300"/>
            <a:ext cx="4613100" cy="184500"/>
          </a:xfrm>
          <a:prstGeom prst="mathMinus">
            <a:avLst>
              <a:gd fmla="val 23520" name="adj1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0" y="4882000"/>
            <a:ext cx="9144000" cy="83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67550" y="2271417"/>
            <a:ext cx="8520600" cy="19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74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Conduct </a:t>
            </a:r>
            <a:r>
              <a:rPr lang="en" sz="1740">
                <a:solidFill>
                  <a:srgbClr val="FF99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descriptive analytics</a:t>
            </a:r>
            <a:r>
              <a:rPr lang="en" sz="174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on the COVID-19 dataset, analyzing various factors including Province, Country, Latitude, Longitude, Date, Confirmed cases, Deaths, and Recoveries.</a:t>
            </a:r>
            <a:endParaRPr sz="174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4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" name="Google Shape;76;p16"/>
          <p:cNvSpPr/>
          <p:nvPr/>
        </p:nvSpPr>
        <p:spPr>
          <a:xfrm rot="5400000">
            <a:off x="-2809075" y="2771389"/>
            <a:ext cx="5709900" cy="321900"/>
          </a:xfrm>
          <a:prstGeom prst="mathMinus">
            <a:avLst>
              <a:gd fmla="val 23520" name="adj1"/>
            </a:avLst>
          </a:prstGeom>
          <a:solidFill>
            <a:srgbClr val="4285F4">
              <a:alpha val="97480"/>
            </a:srgbClr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267550" y="1319889"/>
            <a:ext cx="8520600" cy="10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Objective</a:t>
            </a:r>
            <a:endParaRPr b="1" sz="2100">
              <a:solidFill>
                <a:srgbClr val="4285F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285F4">
            <a:alpha val="97480"/>
          </a:srgbClr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969050" y="1632500"/>
            <a:ext cx="8628300" cy="11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chemeClr val="lt1"/>
                </a:solidFill>
              </a:rPr>
              <a:t>Key Findings</a:t>
            </a:r>
            <a:endParaRPr sz="6200">
              <a:solidFill>
                <a:schemeClr val="lt1"/>
              </a:solidFill>
            </a:endParaRPr>
          </a:p>
        </p:txBody>
      </p:sp>
      <p:sp>
        <p:nvSpPr>
          <p:cNvPr id="83" name="Google Shape;83;p17"/>
          <p:cNvSpPr/>
          <p:nvPr/>
        </p:nvSpPr>
        <p:spPr>
          <a:xfrm rot="5400000">
            <a:off x="-1958250" y="2352522"/>
            <a:ext cx="4613100" cy="184500"/>
          </a:xfrm>
          <a:prstGeom prst="mathMinus">
            <a:avLst>
              <a:gd fmla="val 23520" name="adj1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0" y="4882000"/>
            <a:ext cx="9144000" cy="83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398139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Global C</a:t>
            </a:r>
            <a:r>
              <a:rPr b="1" lang="en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onfirmed Case Analysis</a:t>
            </a:r>
            <a:endParaRPr b="1">
              <a:solidFill>
                <a:srgbClr val="4285F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" name="Google Shape;90;p18"/>
          <p:cNvSpPr/>
          <p:nvPr/>
        </p:nvSpPr>
        <p:spPr>
          <a:xfrm rot="5400000">
            <a:off x="-3007825" y="2500417"/>
            <a:ext cx="6107400" cy="321900"/>
          </a:xfrm>
          <a:prstGeom prst="mathMinus">
            <a:avLst>
              <a:gd fmla="val 23520" name="adj1"/>
            </a:avLst>
          </a:prstGeom>
          <a:solidFill>
            <a:srgbClr val="4285F4">
              <a:alpha val="97480"/>
            </a:srgbClr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311700" y="1306250"/>
            <a:ext cx="4199700" cy="13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Medium"/>
              <a:buChar char="●"/>
            </a:pPr>
            <a:r>
              <a:rPr lang="en" sz="17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Confirmed cases exhibit </a:t>
            </a:r>
            <a:r>
              <a:rPr lang="en" sz="17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significant </a:t>
            </a:r>
            <a:r>
              <a:rPr lang="en" sz="17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variation among different provinces.</a:t>
            </a:r>
            <a:endParaRPr sz="17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311700" y="2525967"/>
            <a:ext cx="40959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Medium"/>
              <a:buChar char="●"/>
            </a:pPr>
            <a:r>
              <a:rPr lang="en" sz="1700">
                <a:latin typeface="Roboto Medium"/>
                <a:ea typeface="Roboto Medium"/>
                <a:cs typeface="Roboto Medium"/>
                <a:sym typeface="Roboto Medium"/>
              </a:rPr>
              <a:t>Across Europe, most provinces have higher infection rates than those in other continents.</a:t>
            </a:r>
            <a:endParaRPr sz="17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311700" y="4114611"/>
            <a:ext cx="40959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Sofia Sans"/>
              <a:buChar char="●"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India </a:t>
            </a:r>
            <a:r>
              <a:rPr lang="en" sz="17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has the highest number of confirmed cases among all countries.</a:t>
            </a:r>
            <a:endParaRPr sz="13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325" y="1306250"/>
            <a:ext cx="4199700" cy="231026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98139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Population</a:t>
            </a:r>
            <a:endParaRPr b="1">
              <a:solidFill>
                <a:srgbClr val="4285F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0" name="Google Shape;100;p19"/>
          <p:cNvSpPr/>
          <p:nvPr/>
        </p:nvSpPr>
        <p:spPr>
          <a:xfrm rot="5400000">
            <a:off x="-3007825" y="2500417"/>
            <a:ext cx="6107400" cy="321900"/>
          </a:xfrm>
          <a:prstGeom prst="mathMinus">
            <a:avLst>
              <a:gd fmla="val 23520" name="adj1"/>
            </a:avLst>
          </a:prstGeom>
          <a:solidFill>
            <a:srgbClr val="4285F4">
              <a:alpha val="97480"/>
            </a:srgbClr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311700" y="1306250"/>
            <a:ext cx="4199700" cy="13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Medium"/>
              <a:buChar char="●"/>
            </a:pPr>
            <a:r>
              <a:rPr lang="en" sz="1700">
                <a:solidFill>
                  <a:srgbClr val="FF9900"/>
                </a:solidFill>
                <a:latin typeface="Roboto Medium"/>
                <a:ea typeface="Roboto Medium"/>
                <a:cs typeface="Roboto Medium"/>
                <a:sym typeface="Roboto Medium"/>
              </a:rPr>
              <a:t>Positive correlation</a:t>
            </a:r>
            <a:r>
              <a:rPr lang="en" sz="17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between  province's population and confirmed cases</a:t>
            </a:r>
            <a:endParaRPr sz="17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311700" y="2564417"/>
            <a:ext cx="4095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Medium"/>
              <a:buChar char="●"/>
            </a:pPr>
            <a:r>
              <a:rPr lang="en" sz="1700">
                <a:latin typeface="Roboto Medium"/>
                <a:ea typeface="Roboto Medium"/>
                <a:cs typeface="Roboto Medium"/>
                <a:sym typeface="Roboto Medium"/>
              </a:rPr>
              <a:t>Despite China's population being similar to India's, its number of confirmed cases is significantly lower.</a:t>
            </a:r>
            <a:endParaRPr sz="17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311700" y="4076186"/>
            <a:ext cx="4095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Sofia Sans"/>
              <a:buChar char="●"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India</a:t>
            </a:r>
            <a:r>
              <a:rPr lang="en" sz="1700">
                <a:latin typeface="Roboto Medium"/>
                <a:ea typeface="Roboto Medium"/>
                <a:cs typeface="Roboto Medium"/>
                <a:sym typeface="Roboto Medium"/>
              </a:rPr>
              <a:t>, with its high population and confirmed case count, is considered an outlier among other countries.</a:t>
            </a:r>
            <a:endParaRPr sz="17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275" y="807650"/>
            <a:ext cx="4431601" cy="251353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5" name="Google Shape;105;p19"/>
          <p:cNvSpPr/>
          <p:nvPr/>
        </p:nvSpPr>
        <p:spPr>
          <a:xfrm>
            <a:off x="6601725" y="1396725"/>
            <a:ext cx="243600" cy="106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6230125" y="948225"/>
            <a:ext cx="219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Positive correlation</a:t>
            </a:r>
            <a:endParaRPr sz="1800">
              <a:solidFill>
                <a:srgbClr val="FF99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543539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Province/Region</a:t>
            </a:r>
            <a:endParaRPr b="1">
              <a:solidFill>
                <a:srgbClr val="4285F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2" name="Google Shape;112;p20"/>
          <p:cNvSpPr/>
          <p:nvPr/>
        </p:nvSpPr>
        <p:spPr>
          <a:xfrm rot="5400000">
            <a:off x="-3007825" y="2359467"/>
            <a:ext cx="6107400" cy="321900"/>
          </a:xfrm>
          <a:prstGeom prst="mathMinus">
            <a:avLst>
              <a:gd fmla="val 23520" name="adj1"/>
            </a:avLst>
          </a:prstGeom>
          <a:solidFill>
            <a:srgbClr val="4285F4">
              <a:alpha val="97480"/>
            </a:srgbClr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206825" y="1432650"/>
            <a:ext cx="4199700" cy="13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Except in Australia, one province in other countries significantly drives the confirmed cases count.</a:t>
            </a:r>
            <a:endParaRPr sz="17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206825" y="4143150"/>
            <a:ext cx="41997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Medium"/>
              <a:buChar char="●"/>
            </a:pPr>
            <a:r>
              <a:rPr lang="en" sz="1700">
                <a:latin typeface="Roboto Medium"/>
                <a:ea typeface="Roboto Medium"/>
                <a:cs typeface="Roboto Medium"/>
                <a:sym typeface="Roboto Medium"/>
              </a:rPr>
              <a:t>Out of the 121 countries in the dataset,</a:t>
            </a:r>
            <a:r>
              <a:rPr lang="en" sz="1700">
                <a:latin typeface="Roboto Medium"/>
                <a:ea typeface="Roboto Medium"/>
                <a:cs typeface="Roboto Medium"/>
                <a:sym typeface="Roboto Medium"/>
              </a:rPr>
              <a:t> only 7 countries have multiple provinces represented.</a:t>
            </a:r>
            <a:endParaRPr sz="17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206825" y="2716586"/>
            <a:ext cx="40959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Sofia Sans"/>
              <a:buChar char="●"/>
            </a:pPr>
            <a:r>
              <a:rPr lang="en" sz="1700">
                <a:latin typeface="Roboto Medium"/>
                <a:ea typeface="Roboto Medium"/>
                <a:cs typeface="Roboto Medium"/>
                <a:sym typeface="Roboto Medium"/>
              </a:rPr>
              <a:t>Provinces with higher infection rates typically experience longer recovery times from COVID-19.</a:t>
            </a:r>
            <a:endParaRPr sz="17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275" y="1744825"/>
            <a:ext cx="4379699" cy="222536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7" name="Google Shape;117;p20"/>
          <p:cNvPicPr preferRelativeResize="0"/>
          <p:nvPr/>
        </p:nvPicPr>
        <p:blipFill rotWithShape="1">
          <a:blip r:embed="rId4">
            <a:alphaModFix/>
          </a:blip>
          <a:srcRect b="0" l="3956" r="0" t="0"/>
          <a:stretch/>
        </p:blipFill>
        <p:spPr>
          <a:xfrm>
            <a:off x="6345450" y="4468550"/>
            <a:ext cx="2486850" cy="8734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8" name="Google Shape;118;p20"/>
          <p:cNvSpPr/>
          <p:nvPr/>
        </p:nvSpPr>
        <p:spPr>
          <a:xfrm>
            <a:off x="6512025" y="3808275"/>
            <a:ext cx="179400" cy="576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543539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Christmas</a:t>
            </a:r>
            <a:r>
              <a:rPr b="1" lang="en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Season Impact</a:t>
            </a:r>
            <a:endParaRPr b="1">
              <a:solidFill>
                <a:srgbClr val="4285F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4" name="Google Shape;124;p21"/>
          <p:cNvSpPr/>
          <p:nvPr/>
        </p:nvSpPr>
        <p:spPr>
          <a:xfrm rot="5400000">
            <a:off x="-3007825" y="2359467"/>
            <a:ext cx="6107400" cy="321900"/>
          </a:xfrm>
          <a:prstGeom prst="mathMinus">
            <a:avLst>
              <a:gd fmla="val 23520" name="adj1"/>
            </a:avLst>
          </a:prstGeom>
          <a:solidFill>
            <a:srgbClr val="4285F4">
              <a:alpha val="97480"/>
            </a:srgbClr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311700" y="1432650"/>
            <a:ext cx="4199700" cy="13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Christmas-celebrating regions — </a:t>
            </a:r>
            <a:r>
              <a:rPr b="1" lang="en" sz="17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Europe, North America, and select African</a:t>
            </a:r>
            <a:r>
              <a:rPr lang="en" sz="17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areas — saw increased infection rates</a:t>
            </a:r>
            <a:endParaRPr sz="17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311700" y="2793442"/>
            <a:ext cx="4095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Medium"/>
              <a:buChar char="●"/>
            </a:pPr>
            <a:r>
              <a:rPr lang="en" sz="1700">
                <a:latin typeface="Roboto Medium"/>
                <a:ea typeface="Roboto Medium"/>
                <a:cs typeface="Roboto Medium"/>
                <a:sym typeface="Roboto Medium"/>
              </a:rPr>
              <a:t>Despite participation in the outbreak, </a:t>
            </a: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Asian nations</a:t>
            </a:r>
            <a:r>
              <a:rPr lang="en" sz="1700">
                <a:latin typeface="Roboto Medium"/>
                <a:ea typeface="Roboto Medium"/>
                <a:cs typeface="Roboto Medium"/>
                <a:sym typeface="Roboto Medium"/>
              </a:rPr>
              <a:t> maintained infection rates below 20% during this period.</a:t>
            </a:r>
            <a:endParaRPr sz="17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311700" y="4190150"/>
            <a:ext cx="39909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Sofia Sans"/>
              <a:buChar char="●"/>
            </a:pPr>
            <a:r>
              <a:rPr lang="en" sz="1700">
                <a:latin typeface="Roboto Medium"/>
                <a:ea typeface="Roboto Medium"/>
                <a:cs typeface="Roboto Medium"/>
                <a:sym typeface="Roboto Medium"/>
              </a:rPr>
              <a:t>Crowded holiday gatherings likely fueled infection rate spikes in subsequent months.</a:t>
            </a:r>
            <a:endParaRPr sz="17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275" y="1783463"/>
            <a:ext cx="4431599" cy="2148068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