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6" r:id="rId3"/>
    <p:sldId id="274" r:id="rId4"/>
    <p:sldId id="275" r:id="rId5"/>
    <p:sldId id="256" r:id="rId6"/>
    <p:sldId id="276" r:id="rId7"/>
    <p:sldId id="267" r:id="rId8"/>
    <p:sldId id="260" r:id="rId9"/>
    <p:sldId id="272" r:id="rId10"/>
    <p:sldId id="265" r:id="rId11"/>
    <p:sldId id="271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EFC"/>
    <a:srgbClr val="FD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E331-5DD8-4F78-945E-F6632C69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8F29-FF0D-4027-AF45-19D34A3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0B4-B27E-4E28-BB73-BA766AC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3A5-9AD4-416B-9019-0862F1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59B2-11D1-4D26-99FF-75A1C9B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931-A28B-440B-8D60-D49CDCC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B67B-8233-4D93-B5D1-71D294FB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7D2-3592-4D20-B851-AF253EC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5020-A03D-49BD-B2AD-CFE4EA5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0C88-7B60-436C-B100-381D769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AA24-2F36-404D-9D0E-085D23DD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73F6-2933-420F-B414-E31CFC65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9814-C8BE-4E94-9196-01BF613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CB65-AA58-47E4-A877-BBA3C54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AFB7-DF8E-49AB-8EE5-1E92C6D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EB5-6DE1-41F5-9604-7B36871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D2CC-C102-4634-8917-8867F0E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4BDB-64FD-4038-B8A7-2141CCC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678-F331-4AF9-BA48-43F73BB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594-4A61-4401-97EE-B4F719E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7DA-38DB-4B94-8CA0-FE834C6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7BF-7759-4B3F-88E7-4A72C912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C48-A386-422B-B37E-B27C698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6C07-55E8-47DE-8C97-B811242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CDA3-2A22-4B85-9505-42DC0732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B05-1C98-407E-85BE-79EDF6A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3F7-7D22-48C9-B6AB-3A1035FB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6B17-6B75-4176-B76F-C2CDF11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BA0F-7C9D-472A-B524-4C0669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D7-48CC-4435-BD8E-B88FD5B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9CB8-A4BF-4B58-A7BB-6A08E66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A78-8A4C-4826-8CAE-D1DB4D73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B97D-4EC1-4952-9025-5F987FED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7E6E-15E4-4E78-95C1-E392EA60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667F-3045-4752-8A65-5C533836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A09D-EA91-4E7C-B25D-258D308F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B678-2CC7-4BE2-992F-CC4C0EE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4AA1-82AC-48C5-BF26-95274F4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243F-A3CF-4DE1-A6CB-12CAC224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635-986D-46C6-830C-83E9520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9A16-1182-4191-A4EF-08B9A51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F951-B1D8-4AC1-8FC3-599AF239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963A-409A-474D-87F9-7801DDD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20A7-6F5B-4D18-A809-25E35EA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78EF4-5746-439C-9098-E8D69AA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8D5B-D46C-4595-B1AB-AEA79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64F-A648-4700-99A6-25E5E82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4A5-F0D0-47F5-837F-CCAE3D5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71CD-ACFB-4415-B3D2-832E7B88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F1E-6971-474D-A045-268E9D7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5A73-7EBF-4C79-8265-541C20FE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9622-3E58-4E30-93B3-82AA9DBD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114-CE44-4268-9E33-BA549D0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A616-19F3-4281-BFD7-E296D47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DEB1-06CB-42C8-BAC1-3F3C0AD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887-B1C3-4B26-AB82-3DDF4F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9F7-A7C1-4A9B-9D6E-48D492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B858-DED5-41AC-8EE0-BF63216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4D1B-A38A-47E2-BA61-2BEA4729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015-413C-44E4-910E-EE22821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204-8008-49EC-AFBE-06CCA328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1F12-0558-4A67-B396-BE8FCEBBD7B7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8E57-E7A5-47A0-979B-D6F75CB4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C1DB-2064-4D35-ABC6-DE5F0229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8CDBC-4B71-4F95-B5A6-D50EBC9760C9}"/>
              </a:ext>
            </a:extLst>
          </p:cNvPr>
          <p:cNvSpPr txBox="1"/>
          <p:nvPr/>
        </p:nvSpPr>
        <p:spPr>
          <a:xfrm>
            <a:off x="549783" y="361161"/>
            <a:ext cx="40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DMRO Environment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8C231-2439-492F-802F-A83492F31C46}"/>
              </a:ext>
            </a:extLst>
          </p:cNvPr>
          <p:cNvSpPr txBox="1"/>
          <p:nvPr/>
        </p:nvSpPr>
        <p:spPr>
          <a:xfrm>
            <a:off x="697429" y="1007492"/>
            <a:ext cx="353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Author: Nelson Sharma</a:t>
            </a:r>
          </a:p>
          <a:p>
            <a:r>
              <a:rPr lang="en-US" dirty="0"/>
              <a:t>mailto: nelson_2121cs07@iitp.ac.in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4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292581" y="144834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Cost Model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9FFB8-75E6-4D99-8DF0-297A83681F0F}"/>
              </a:ext>
            </a:extLst>
          </p:cNvPr>
          <p:cNvSpPr txBox="1"/>
          <p:nvPr/>
        </p:nvSpPr>
        <p:spPr>
          <a:xfrm>
            <a:off x="292581" y="791165"/>
            <a:ext cx="114610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[C]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Weighted sum of delay and energy consumption for placing workflow (w) containing (T) tasks using solution (L)</a:t>
            </a:r>
            <a:endParaRPr lang="en-US" b="1" dirty="0"/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C(w, pie)  =  Sum(</a:t>
            </a:r>
          </a:p>
          <a:p>
            <a:r>
              <a:rPr lang="en-US" sz="1600" dirty="0"/>
              <a:t>	D[i-1] * DR[ L(i-1), L(</a:t>
            </a:r>
            <a:r>
              <a:rPr lang="en-US" sz="1600" dirty="0" err="1"/>
              <a:t>i</a:t>
            </a:r>
            <a:r>
              <a:rPr lang="en-US" sz="1600" dirty="0"/>
              <a:t>) ] </a:t>
            </a:r>
            <a:r>
              <a:rPr lang="en-US" sz="1600" dirty="0">
                <a:sym typeface="Wingdings" panose="05000000000000000000" pitchFamily="2" charset="2"/>
              </a:rPr>
              <a:t> Transmission delay :: for moving data D(i-1) from location L(i-1) to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D[i-1] * DE[ L(</a:t>
            </a:r>
            <a:r>
              <a:rPr lang="en-US" sz="1600" dirty="0" err="1"/>
              <a:t>i</a:t>
            </a:r>
            <a:r>
              <a:rPr lang="en-US" sz="1600" dirty="0"/>
              <a:t>) ] 	  </a:t>
            </a:r>
            <a:r>
              <a:rPr lang="en-US" sz="1600" dirty="0">
                <a:sym typeface="Wingdings" panose="05000000000000000000" pitchFamily="2" charset="2"/>
              </a:rPr>
              <a:t> Energy consumption :: for processing data D(i-1)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T[</a:t>
            </a:r>
            <a:r>
              <a:rPr lang="en-US" sz="1600" dirty="0" err="1"/>
              <a:t>i</a:t>
            </a:r>
            <a:r>
              <a:rPr lang="en-US" sz="1600" dirty="0"/>
              <a:t>] * VR[ L(</a:t>
            </a:r>
            <a:r>
              <a:rPr lang="en-US" sz="1600" dirty="0" err="1"/>
              <a:t>i</a:t>
            </a:r>
            <a:r>
              <a:rPr lang="en-US" sz="1600" dirty="0"/>
              <a:t>) ] 	  </a:t>
            </a:r>
            <a:r>
              <a:rPr lang="en-US" sz="1600" dirty="0">
                <a:sym typeface="Wingdings" panose="05000000000000000000" pitchFamily="2" charset="2"/>
              </a:rPr>
              <a:t> Computation delay :: for processing task V(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T[</a:t>
            </a:r>
            <a:r>
              <a:rPr lang="en-US" sz="1600" dirty="0" err="1"/>
              <a:t>i</a:t>
            </a:r>
            <a:r>
              <a:rPr lang="en-US" sz="1600" dirty="0"/>
              <a:t>] * VE[ L(</a:t>
            </a:r>
            <a:r>
              <a:rPr lang="en-US" sz="1600" dirty="0" err="1"/>
              <a:t>i</a:t>
            </a:r>
            <a:r>
              <a:rPr lang="en-US" sz="1600" dirty="0"/>
              <a:t>) ] 	  </a:t>
            </a:r>
            <a:r>
              <a:rPr lang="en-US" sz="1600" dirty="0">
                <a:sym typeface="Wingdings" panose="05000000000000000000" pitchFamily="2" charset="2"/>
              </a:rPr>
              <a:t> Energy consumption :: for processing task V(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D[</a:t>
            </a:r>
            <a:r>
              <a:rPr lang="en-US" sz="1600" dirty="0" err="1"/>
              <a:t>i</a:t>
            </a:r>
            <a:r>
              <a:rPr lang="en-US" sz="1600" dirty="0"/>
              <a:t>] * DE[ L(</a:t>
            </a:r>
            <a:r>
              <a:rPr lang="en-US" sz="1600" dirty="0" err="1"/>
              <a:t>i</a:t>
            </a:r>
            <a:r>
              <a:rPr lang="en-US" sz="1600" dirty="0"/>
              <a:t>) ] 	  </a:t>
            </a:r>
            <a:r>
              <a:rPr lang="en-US" sz="1600" dirty="0">
                <a:sym typeface="Wingdings" panose="05000000000000000000" pitchFamily="2" charset="2"/>
              </a:rPr>
              <a:t> Energy consumption :: for processing data D(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D[</a:t>
            </a:r>
            <a:r>
              <a:rPr lang="en-US" sz="1600" dirty="0" err="1"/>
              <a:t>i</a:t>
            </a:r>
            <a:r>
              <a:rPr lang="en-US" sz="1600" dirty="0"/>
              <a:t>] * DR[ L(</a:t>
            </a:r>
            <a:r>
              <a:rPr lang="en-US" sz="1600" dirty="0" err="1"/>
              <a:t>i</a:t>
            </a:r>
            <a:r>
              <a:rPr lang="en-US" sz="1600" dirty="0"/>
              <a:t>), L(0) </a:t>
            </a:r>
            <a:r>
              <a:rPr lang="en-US" sz="1600"/>
              <a:t>]       </a:t>
            </a:r>
            <a:r>
              <a:rPr lang="en-US" sz="1600">
                <a:sym typeface="Wingdings" panose="05000000000000000000" pitchFamily="2" charset="2"/>
              </a:rPr>
              <a:t> </a:t>
            </a:r>
            <a:r>
              <a:rPr lang="en-US" sz="1600" dirty="0">
                <a:sym typeface="Wingdings" panose="05000000000000000000" pitchFamily="2" charset="2"/>
              </a:rPr>
              <a:t>Transmission delay :: for moving data D(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from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to location L(0) [</a:t>
            </a:r>
            <a:r>
              <a:rPr lang="en-US" sz="1600" i="1" dirty="0">
                <a:sym typeface="Wingdings" panose="05000000000000000000" pitchFamily="2" charset="2"/>
              </a:rPr>
              <a:t>only for the last task</a:t>
            </a:r>
            <a:r>
              <a:rPr lang="en-US" sz="1600" dirty="0">
                <a:sym typeface="Wingdings" panose="05000000000000000000" pitchFamily="2" charset="2"/>
              </a:rPr>
              <a:t>]</a:t>
            </a:r>
            <a:endParaRPr lang="en-US" sz="1600" dirty="0"/>
          </a:p>
          <a:p>
            <a:r>
              <a:rPr lang="en-US" sz="1600" dirty="0"/>
              <a:t>	)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i</a:t>
            </a:r>
            <a:r>
              <a:rPr lang="en-US" sz="1600" dirty="0"/>
              <a:t> = 0, 1, ... T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19B323-BA83-4B34-8C16-79F61B641529}"/>
              </a:ext>
            </a:extLst>
          </p:cNvPr>
          <p:cNvSpPr txBox="1"/>
          <p:nvPr/>
        </p:nvSpPr>
        <p:spPr>
          <a:xfrm>
            <a:off x="10046181" y="6509530"/>
            <a:ext cx="2145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Weights are not shown!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3DD7CB-F43A-4D53-9EAF-C0AC497D975F}"/>
              </a:ext>
            </a:extLst>
          </p:cNvPr>
          <p:cNvGrpSpPr/>
          <p:nvPr/>
        </p:nvGrpSpPr>
        <p:grpSpPr>
          <a:xfrm>
            <a:off x="1586261" y="3060161"/>
            <a:ext cx="7393138" cy="368839"/>
            <a:chOff x="892000" y="5364416"/>
            <a:chExt cx="7393138" cy="368839"/>
          </a:xfrm>
        </p:grpSpPr>
        <p:sp>
          <p:nvSpPr>
            <p:cNvPr id="7" name="Flowchart: Predefined Process 6">
              <a:extLst>
                <a:ext uri="{FF2B5EF4-FFF2-40B4-BE49-F238E27FC236}">
                  <a16:creationId xmlns:a16="http://schemas.microsoft.com/office/drawing/2014/main" id="{10A4D131-38E9-495B-B0E8-9909A13ECB0A}"/>
                </a:ext>
              </a:extLst>
            </p:cNvPr>
            <p:cNvSpPr/>
            <p:nvPr/>
          </p:nvSpPr>
          <p:spPr>
            <a:xfrm>
              <a:off x="3894860" y="5377486"/>
              <a:ext cx="585676" cy="306245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L(0)</a:t>
              </a:r>
              <a:endParaRPr lang="en-IN" sz="1200" dirty="0"/>
            </a:p>
          </p:txBody>
        </p:sp>
        <p:sp>
          <p:nvSpPr>
            <p:cNvPr id="8" name="Flowchart: Predefined Process 7">
              <a:extLst>
                <a:ext uri="{FF2B5EF4-FFF2-40B4-BE49-F238E27FC236}">
                  <a16:creationId xmlns:a16="http://schemas.microsoft.com/office/drawing/2014/main" id="{6329D57B-FD9B-4F64-8F47-7ABE3A587C55}"/>
                </a:ext>
              </a:extLst>
            </p:cNvPr>
            <p:cNvSpPr/>
            <p:nvPr/>
          </p:nvSpPr>
          <p:spPr>
            <a:xfrm>
              <a:off x="4586724" y="5364416"/>
              <a:ext cx="585676" cy="319314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L(1)</a:t>
              </a:r>
              <a:endParaRPr lang="en-IN" sz="1200" dirty="0"/>
            </a:p>
          </p:txBody>
        </p:sp>
        <p:sp>
          <p:nvSpPr>
            <p:cNvPr id="9" name="Flowchart: Predefined Process 8">
              <a:extLst>
                <a:ext uri="{FF2B5EF4-FFF2-40B4-BE49-F238E27FC236}">
                  <a16:creationId xmlns:a16="http://schemas.microsoft.com/office/drawing/2014/main" id="{954C4348-6FB5-4742-A78B-27E2528222E3}"/>
                </a:ext>
              </a:extLst>
            </p:cNvPr>
            <p:cNvSpPr/>
            <p:nvPr/>
          </p:nvSpPr>
          <p:spPr>
            <a:xfrm>
              <a:off x="7699462" y="5370951"/>
              <a:ext cx="585676" cy="319314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L(T)</a:t>
              </a:r>
              <a:endParaRPr lang="en-IN" sz="1200" dirty="0"/>
            </a:p>
          </p:txBody>
        </p:sp>
        <p:sp>
          <p:nvSpPr>
            <p:cNvPr id="10" name="Flowchart: Predefined Process 9">
              <a:extLst>
                <a:ext uri="{FF2B5EF4-FFF2-40B4-BE49-F238E27FC236}">
                  <a16:creationId xmlns:a16="http://schemas.microsoft.com/office/drawing/2014/main" id="{1696EB64-3E3F-44AB-ADF1-8A2BEA5B47CA}"/>
                </a:ext>
              </a:extLst>
            </p:cNvPr>
            <p:cNvSpPr/>
            <p:nvPr/>
          </p:nvSpPr>
          <p:spPr>
            <a:xfrm>
              <a:off x="5960772" y="5376004"/>
              <a:ext cx="1635096" cy="319315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. . .</a:t>
              </a:r>
              <a:endParaRPr lang="en-IN" sz="1200" dirty="0"/>
            </a:p>
          </p:txBody>
        </p:sp>
        <p:sp>
          <p:nvSpPr>
            <p:cNvPr id="11" name="Flowchart: Predefined Process 10">
              <a:extLst>
                <a:ext uri="{FF2B5EF4-FFF2-40B4-BE49-F238E27FC236}">
                  <a16:creationId xmlns:a16="http://schemas.microsoft.com/office/drawing/2014/main" id="{761CD297-D1BD-40F1-83F0-80C8D70D7C27}"/>
                </a:ext>
              </a:extLst>
            </p:cNvPr>
            <p:cNvSpPr/>
            <p:nvPr/>
          </p:nvSpPr>
          <p:spPr>
            <a:xfrm>
              <a:off x="892000" y="5364416"/>
              <a:ext cx="1182912" cy="319315"/>
            </a:xfrm>
            <a:prstGeom prst="flowChartPredefined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[ L ]</a:t>
              </a:r>
              <a:endParaRPr lang="en-IN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90C287-8205-4E85-A9AC-EEDE9A1CD563}"/>
                </a:ext>
              </a:extLst>
            </p:cNvPr>
            <p:cNvSpPr txBox="1"/>
            <p:nvPr/>
          </p:nvSpPr>
          <p:spPr>
            <a:xfrm>
              <a:off x="2045078" y="5394701"/>
              <a:ext cx="1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</a:t>
              </a:r>
              <a:r>
                <a:rPr lang="en-US" sz="1600" dirty="0"/>
                <a:t> Data Loc (#)</a:t>
              </a:r>
              <a:endParaRPr lang="en-IN" sz="1600" dirty="0"/>
            </a:p>
          </p:txBody>
        </p:sp>
        <p:sp>
          <p:nvSpPr>
            <p:cNvPr id="13" name="Flowchart: Predefined Process 12">
              <a:extLst>
                <a:ext uri="{FF2B5EF4-FFF2-40B4-BE49-F238E27FC236}">
                  <a16:creationId xmlns:a16="http://schemas.microsoft.com/office/drawing/2014/main" id="{E143CAB3-732F-4B9B-B434-75154BD17847}"/>
                </a:ext>
              </a:extLst>
            </p:cNvPr>
            <p:cNvSpPr/>
            <p:nvPr/>
          </p:nvSpPr>
          <p:spPr>
            <a:xfrm>
              <a:off x="5281579" y="5370951"/>
              <a:ext cx="585676" cy="319314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L(2)</a:t>
              </a:r>
              <a:endParaRPr lang="en-IN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932846-3677-42DB-8C5E-1E8D54B0D111}"/>
              </a:ext>
            </a:extLst>
          </p:cNvPr>
          <p:cNvGrpSpPr/>
          <p:nvPr/>
        </p:nvGrpSpPr>
        <p:grpSpPr>
          <a:xfrm>
            <a:off x="1520403" y="1693786"/>
            <a:ext cx="7521163" cy="1244139"/>
            <a:chOff x="258528" y="5047523"/>
            <a:chExt cx="9921792" cy="13288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001845-ABAC-4794-A50F-B2430604F074}"/>
                </a:ext>
              </a:extLst>
            </p:cNvPr>
            <p:cNvSpPr/>
            <p:nvPr/>
          </p:nvSpPr>
          <p:spPr>
            <a:xfrm>
              <a:off x="258528" y="5047523"/>
              <a:ext cx="9921792" cy="13288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800736-25A4-4CF6-943C-3DD5E24FCE82}"/>
                </a:ext>
              </a:extLst>
            </p:cNvPr>
            <p:cNvSpPr/>
            <p:nvPr/>
          </p:nvSpPr>
          <p:spPr>
            <a:xfrm>
              <a:off x="258528" y="5056966"/>
              <a:ext cx="992179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IoT Workflow</a:t>
              </a:r>
              <a:endParaRPr lang="en-IN" sz="14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279009-9480-42AB-9317-F874C1693C78}"/>
                </a:ext>
              </a:extLst>
            </p:cNvPr>
            <p:cNvGrpSpPr/>
            <p:nvPr/>
          </p:nvGrpSpPr>
          <p:grpSpPr>
            <a:xfrm>
              <a:off x="339196" y="5956442"/>
              <a:ext cx="9741090" cy="325382"/>
              <a:chOff x="672769" y="6258792"/>
              <a:chExt cx="9741090" cy="325382"/>
            </a:xfrm>
          </p:grpSpPr>
          <p:sp>
            <p:nvSpPr>
              <p:cNvPr id="26" name="Flowchart: Predefined Process 25">
                <a:extLst>
                  <a:ext uri="{FF2B5EF4-FFF2-40B4-BE49-F238E27FC236}">
                    <a16:creationId xmlns:a16="http://schemas.microsoft.com/office/drawing/2014/main" id="{66E8B4C1-82F4-4CE0-8923-12DED5A8C819}"/>
                  </a:ext>
                </a:extLst>
              </p:cNvPr>
              <p:cNvSpPr/>
              <p:nvPr/>
            </p:nvSpPr>
            <p:spPr>
              <a:xfrm>
                <a:off x="672769" y="6272366"/>
                <a:ext cx="1552331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[ V ]</a:t>
                </a:r>
                <a:endParaRPr lang="en-IN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FBA23A-B6A7-4547-87F1-AB8DDC9666E7}"/>
                  </a:ext>
                </a:extLst>
              </p:cNvPr>
              <p:cNvSpPr txBox="1"/>
              <p:nvPr/>
            </p:nvSpPr>
            <p:spPr>
              <a:xfrm>
                <a:off x="2188655" y="6258792"/>
                <a:ext cx="2707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8B3D300-971C-465C-A5B0-FDEA63BF31CD}"/>
                  </a:ext>
                </a:extLst>
              </p:cNvPr>
              <p:cNvSpPr/>
              <p:nvPr/>
            </p:nvSpPr>
            <p:spPr>
              <a:xfrm>
                <a:off x="5447639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V(1)</a:t>
                </a:r>
                <a:endParaRPr lang="en-IN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72B0C9-31D7-411E-8257-FBA20C21E51C}"/>
                  </a:ext>
                </a:extLst>
              </p:cNvPr>
              <p:cNvSpPr/>
              <p:nvPr/>
            </p:nvSpPr>
            <p:spPr>
              <a:xfrm>
                <a:off x="6376671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V(2)</a:t>
                </a:r>
                <a:endParaRPr lang="en-IN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E379BD9-35BE-40AF-8255-F6D03669A7AF}"/>
                  </a:ext>
                </a:extLst>
              </p:cNvPr>
              <p:cNvSpPr/>
              <p:nvPr/>
            </p:nvSpPr>
            <p:spPr>
              <a:xfrm>
                <a:off x="9627415" y="6272165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V(T)</a:t>
                </a:r>
                <a:endParaRPr lang="en-IN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D500B54-30C7-4671-BF79-6F06543B6349}"/>
                  </a:ext>
                </a:extLst>
              </p:cNvPr>
              <p:cNvSpPr/>
              <p:nvPr/>
            </p:nvSpPr>
            <p:spPr>
              <a:xfrm>
                <a:off x="7297464" y="6272165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. . . </a:t>
                </a:r>
                <a:endParaRPr lang="en-IN" sz="14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6DD736-1FE5-49F4-ADAB-971C559A090E}"/>
                </a:ext>
              </a:extLst>
            </p:cNvPr>
            <p:cNvGrpSpPr/>
            <p:nvPr/>
          </p:nvGrpSpPr>
          <p:grpSpPr>
            <a:xfrm>
              <a:off x="339196" y="5565136"/>
              <a:ext cx="9740510" cy="323157"/>
              <a:chOff x="672769" y="6021089"/>
              <a:chExt cx="9740510" cy="323157"/>
            </a:xfrm>
          </p:grpSpPr>
          <p:sp>
            <p:nvSpPr>
              <p:cNvPr id="19" name="Flowchart: Predefined Process 18">
                <a:extLst>
                  <a:ext uri="{FF2B5EF4-FFF2-40B4-BE49-F238E27FC236}">
                    <a16:creationId xmlns:a16="http://schemas.microsoft.com/office/drawing/2014/main" id="{DE8CD9E6-52BF-448D-84A0-C4CCD7281267}"/>
                  </a:ext>
                </a:extLst>
              </p:cNvPr>
              <p:cNvSpPr/>
              <p:nvPr/>
            </p:nvSpPr>
            <p:spPr>
              <a:xfrm>
                <a:off x="672769" y="6032438"/>
                <a:ext cx="1552331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[ D ]</a:t>
                </a:r>
                <a:endParaRPr lang="en-IN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9DEAE1-45E1-4A0E-922F-1A910023B284}"/>
                  </a:ext>
                </a:extLst>
              </p:cNvPr>
              <p:cNvSpPr txBox="1"/>
              <p:nvPr/>
            </p:nvSpPr>
            <p:spPr>
              <a:xfrm>
                <a:off x="2196314" y="6021089"/>
                <a:ext cx="2179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4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0282C6-11F7-4166-9C14-EDE3A1BB625B}"/>
                  </a:ext>
                </a:extLst>
              </p:cNvPr>
              <p:cNvSpPr/>
              <p:nvPr/>
            </p:nvSpPr>
            <p:spPr>
              <a:xfrm>
                <a:off x="4518027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D(0)</a:t>
                </a:r>
                <a:endParaRPr lang="en-IN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34C9228-7B0B-47E5-A438-E585FD20AAB9}"/>
                  </a:ext>
                </a:extLst>
              </p:cNvPr>
              <p:cNvSpPr/>
              <p:nvPr/>
            </p:nvSpPr>
            <p:spPr>
              <a:xfrm>
                <a:off x="5447059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D(1)</a:t>
                </a:r>
                <a:endParaRPr lang="en-IN" sz="14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0BED5AD-974B-4ACA-ACA8-1B9E6C11F0C8}"/>
                  </a:ext>
                </a:extLst>
              </p:cNvPr>
              <p:cNvSpPr/>
              <p:nvPr/>
            </p:nvSpPr>
            <p:spPr>
              <a:xfrm>
                <a:off x="6376091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D(2)</a:t>
                </a:r>
                <a:endParaRPr lang="en-IN" sz="1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75B9363-63E7-44B1-978E-A5BC2C4E4D27}"/>
                  </a:ext>
                </a:extLst>
              </p:cNvPr>
              <p:cNvSpPr/>
              <p:nvPr/>
            </p:nvSpPr>
            <p:spPr>
              <a:xfrm>
                <a:off x="9626835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D(T)</a:t>
                </a:r>
                <a:endParaRPr lang="en-IN" sz="14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6C2F37-07B6-4B6C-B404-A9F5395071C1}"/>
                  </a:ext>
                </a:extLst>
              </p:cNvPr>
              <p:cNvSpPr/>
              <p:nvPr/>
            </p:nvSpPr>
            <p:spPr>
              <a:xfrm>
                <a:off x="7292127" y="6029469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. . . </a:t>
                </a:r>
                <a:endParaRPr lang="en-IN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705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E6C5D-055B-4737-AB67-AC7FBDF91F4E}"/>
              </a:ext>
            </a:extLst>
          </p:cNvPr>
          <p:cNvSpPr txBox="1"/>
          <p:nvPr/>
        </p:nvSpPr>
        <p:spPr>
          <a:xfrm>
            <a:off x="10314671" y="6107206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1186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4E7A0-8D4E-4E86-B652-141AB1309C1C}"/>
              </a:ext>
            </a:extLst>
          </p:cNvPr>
          <p:cNvGrpSpPr/>
          <p:nvPr/>
        </p:nvGrpSpPr>
        <p:grpSpPr>
          <a:xfrm>
            <a:off x="283700" y="306564"/>
            <a:ext cx="4391169" cy="893351"/>
            <a:chOff x="8440404" y="1233865"/>
            <a:chExt cx="4391169" cy="893351"/>
          </a:xfrm>
        </p:grpSpPr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96266977-7E06-4335-AF34-BCC31FD5B927}"/>
                </a:ext>
              </a:extLst>
            </p:cNvPr>
            <p:cNvSpPr/>
            <p:nvPr/>
          </p:nvSpPr>
          <p:spPr>
            <a:xfrm>
              <a:off x="8440404" y="1256899"/>
              <a:ext cx="1363796" cy="870317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101" name="Flowchart: Alternate Process 100">
              <a:extLst>
                <a:ext uri="{FF2B5EF4-FFF2-40B4-BE49-F238E27FC236}">
                  <a16:creationId xmlns:a16="http://schemas.microsoft.com/office/drawing/2014/main" id="{1FF5A8B7-83CD-48C0-AF0A-8FD7C753D452}"/>
                </a:ext>
              </a:extLst>
            </p:cNvPr>
            <p:cNvSpPr/>
            <p:nvPr/>
          </p:nvSpPr>
          <p:spPr>
            <a:xfrm>
              <a:off x="10457211" y="1448682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0FEE824-8B2F-45BE-9A6E-6825097F0F9B}"/>
                </a:ext>
              </a:extLst>
            </p:cNvPr>
            <p:cNvCxnSpPr>
              <a:cxnSpLocks/>
              <a:stCxn id="100" idx="0"/>
              <a:endCxn id="101" idx="1"/>
            </p:cNvCxnSpPr>
            <p:nvPr/>
          </p:nvCxnSpPr>
          <p:spPr>
            <a:xfrm flipV="1">
              <a:off x="9803064" y="1692057"/>
              <a:ext cx="654147" cy="1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92D67EB-4270-4970-B00E-9A0B2C9EC582}"/>
                </a:ext>
              </a:extLst>
            </p:cNvPr>
            <p:cNvCxnSpPr>
              <a:cxnSpLocks/>
              <a:stCxn id="101" idx="3"/>
              <a:endCxn id="113" idx="2"/>
            </p:cNvCxnSpPr>
            <p:nvPr/>
          </p:nvCxnSpPr>
          <p:spPr>
            <a:xfrm flipV="1">
              <a:off x="11300612" y="1678076"/>
              <a:ext cx="653011" cy="1398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4A592DF-7296-4FC1-9B45-81EA79414F47}"/>
                </a:ext>
              </a:extLst>
            </p:cNvPr>
            <p:cNvSpPr/>
            <p:nvPr/>
          </p:nvSpPr>
          <p:spPr>
            <a:xfrm>
              <a:off x="11953623" y="1233865"/>
              <a:ext cx="877950" cy="8884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4566FA2-4203-4A2A-8547-039413AC6BE2}"/>
              </a:ext>
            </a:extLst>
          </p:cNvPr>
          <p:cNvGrpSpPr/>
          <p:nvPr/>
        </p:nvGrpSpPr>
        <p:grpSpPr>
          <a:xfrm>
            <a:off x="3712698" y="1757979"/>
            <a:ext cx="7545930" cy="1010678"/>
            <a:chOff x="258528" y="5047523"/>
            <a:chExt cx="9921792" cy="132889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8544A33-9BE4-4318-9F5B-6440D942706C}"/>
                </a:ext>
              </a:extLst>
            </p:cNvPr>
            <p:cNvSpPr/>
            <p:nvPr/>
          </p:nvSpPr>
          <p:spPr>
            <a:xfrm>
              <a:off x="258528" y="5047523"/>
              <a:ext cx="9921792" cy="13288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358E29-C737-4B12-B9FB-141F17856109}"/>
                </a:ext>
              </a:extLst>
            </p:cNvPr>
            <p:cNvSpPr/>
            <p:nvPr/>
          </p:nvSpPr>
          <p:spPr>
            <a:xfrm>
              <a:off x="258528" y="5056966"/>
              <a:ext cx="9921785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IoT Workflow</a:t>
              </a:r>
              <a:endParaRPr lang="en-IN" sz="1200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2EA57BA-9C66-4C1F-9B8F-31D30F545D4B}"/>
                </a:ext>
              </a:extLst>
            </p:cNvPr>
            <p:cNvGrpSpPr/>
            <p:nvPr/>
          </p:nvGrpSpPr>
          <p:grpSpPr>
            <a:xfrm>
              <a:off x="339196" y="5956442"/>
              <a:ext cx="9741090" cy="364213"/>
              <a:chOff x="672769" y="6258792"/>
              <a:chExt cx="9741090" cy="364213"/>
            </a:xfrm>
          </p:grpSpPr>
          <p:sp>
            <p:nvSpPr>
              <p:cNvPr id="127" name="Flowchart: Predefined Process 126">
                <a:extLst>
                  <a:ext uri="{FF2B5EF4-FFF2-40B4-BE49-F238E27FC236}">
                    <a16:creationId xmlns:a16="http://schemas.microsoft.com/office/drawing/2014/main" id="{AF49E5C2-99D1-4FE4-A37A-BADC08060EF2}"/>
                  </a:ext>
                </a:extLst>
              </p:cNvPr>
              <p:cNvSpPr/>
              <p:nvPr/>
            </p:nvSpPr>
            <p:spPr>
              <a:xfrm>
                <a:off x="672769" y="6272366"/>
                <a:ext cx="1552331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[ V ]</a:t>
                </a:r>
                <a:endParaRPr lang="en-IN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62BA4E0-436E-4CE3-8BB2-54BB9804D7BB}"/>
                  </a:ext>
                </a:extLst>
              </p:cNvPr>
              <p:cNvSpPr txBox="1"/>
              <p:nvPr/>
            </p:nvSpPr>
            <p:spPr>
              <a:xfrm>
                <a:off x="2188656" y="6258792"/>
                <a:ext cx="2707043" cy="36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95D34DF-A5A1-46B2-8742-9E5BA366A9F8}"/>
                  </a:ext>
                </a:extLst>
              </p:cNvPr>
              <p:cNvSpPr/>
              <p:nvPr/>
            </p:nvSpPr>
            <p:spPr>
              <a:xfrm>
                <a:off x="5447639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V(1)</a:t>
                </a:r>
                <a:endParaRPr lang="en-IN" sz="12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EF5845D-BBFE-4A41-9AC6-A6F136BD6C0B}"/>
                  </a:ext>
                </a:extLst>
              </p:cNvPr>
              <p:cNvSpPr/>
              <p:nvPr/>
            </p:nvSpPr>
            <p:spPr>
              <a:xfrm>
                <a:off x="6376671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V(2)</a:t>
                </a:r>
                <a:endParaRPr lang="en-IN" sz="12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4D59373-8C4C-496B-9D52-9E9B04C4D287}"/>
                  </a:ext>
                </a:extLst>
              </p:cNvPr>
              <p:cNvSpPr/>
              <p:nvPr/>
            </p:nvSpPr>
            <p:spPr>
              <a:xfrm>
                <a:off x="9627415" y="6272165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V(T)</a:t>
                </a:r>
                <a:endParaRPr lang="en-IN" sz="12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37EF06B-C380-40C1-A1C0-4649A3973FD6}"/>
                  </a:ext>
                </a:extLst>
              </p:cNvPr>
              <p:cNvSpPr/>
              <p:nvPr/>
            </p:nvSpPr>
            <p:spPr>
              <a:xfrm>
                <a:off x="7297464" y="6272165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 </a:t>
                </a:r>
                <a:endParaRPr lang="en-IN" sz="120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14D6C56-081A-407D-9798-0A4309F46158}"/>
                </a:ext>
              </a:extLst>
            </p:cNvPr>
            <p:cNvGrpSpPr/>
            <p:nvPr/>
          </p:nvGrpSpPr>
          <p:grpSpPr>
            <a:xfrm>
              <a:off x="339196" y="5565136"/>
              <a:ext cx="9740510" cy="364213"/>
              <a:chOff x="672769" y="6021089"/>
              <a:chExt cx="9740510" cy="364213"/>
            </a:xfrm>
          </p:grpSpPr>
          <p:sp>
            <p:nvSpPr>
              <p:cNvPr id="120" name="Flowchart: Predefined Process 119">
                <a:extLst>
                  <a:ext uri="{FF2B5EF4-FFF2-40B4-BE49-F238E27FC236}">
                    <a16:creationId xmlns:a16="http://schemas.microsoft.com/office/drawing/2014/main" id="{BF99A261-4B3A-46F8-B2B5-21A6B82DDAC0}"/>
                  </a:ext>
                </a:extLst>
              </p:cNvPr>
              <p:cNvSpPr/>
              <p:nvPr/>
            </p:nvSpPr>
            <p:spPr>
              <a:xfrm>
                <a:off x="672769" y="6032438"/>
                <a:ext cx="1552331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[ D ]</a:t>
                </a:r>
                <a:endParaRPr lang="en-IN" sz="1200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698F5D8-E0C8-46DF-95B8-521D7C764F40}"/>
                  </a:ext>
                </a:extLst>
              </p:cNvPr>
              <p:cNvSpPr txBox="1"/>
              <p:nvPr/>
            </p:nvSpPr>
            <p:spPr>
              <a:xfrm>
                <a:off x="2196315" y="6021089"/>
                <a:ext cx="2179125" cy="36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2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391FFA-604E-4C07-973C-A1480FD1ADB4}"/>
                  </a:ext>
                </a:extLst>
              </p:cNvPr>
              <p:cNvSpPr/>
              <p:nvPr/>
            </p:nvSpPr>
            <p:spPr>
              <a:xfrm>
                <a:off x="4518027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D(0)</a:t>
                </a:r>
                <a:endParaRPr lang="en-IN" sz="1200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0A8EBA9-813E-4364-B84D-461A8AF3C33A}"/>
                  </a:ext>
                </a:extLst>
              </p:cNvPr>
              <p:cNvSpPr/>
              <p:nvPr/>
            </p:nvSpPr>
            <p:spPr>
              <a:xfrm>
                <a:off x="5447059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D(1)</a:t>
                </a:r>
                <a:endParaRPr lang="en-IN" sz="120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DC55FDF-091C-4B51-8035-451A412E1731}"/>
                  </a:ext>
                </a:extLst>
              </p:cNvPr>
              <p:cNvSpPr/>
              <p:nvPr/>
            </p:nvSpPr>
            <p:spPr>
              <a:xfrm>
                <a:off x="6376091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D(2)</a:t>
                </a:r>
                <a:endParaRPr lang="en-IN" sz="1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9FBCA13-67D2-480C-A0E2-25797C36D1D0}"/>
                  </a:ext>
                </a:extLst>
              </p:cNvPr>
              <p:cNvSpPr/>
              <p:nvPr/>
            </p:nvSpPr>
            <p:spPr>
              <a:xfrm>
                <a:off x="9626835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D(T)</a:t>
                </a:r>
                <a:endParaRPr lang="en-IN" sz="12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9B2742C-8981-4F79-9AD4-8CF4BBE19E4F}"/>
                  </a:ext>
                </a:extLst>
              </p:cNvPr>
              <p:cNvSpPr/>
              <p:nvPr/>
            </p:nvSpPr>
            <p:spPr>
              <a:xfrm>
                <a:off x="7292127" y="6029469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. . . </a:t>
                </a:r>
                <a:endParaRPr lang="en-IN" sz="1200" dirty="0"/>
              </a:p>
            </p:txBody>
          </p:sp>
        </p:grpSp>
      </p:grpSp>
      <p:graphicFrame>
        <p:nvGraphicFramePr>
          <p:cNvPr id="133" name="Table 6">
            <a:extLst>
              <a:ext uri="{FF2B5EF4-FFF2-40B4-BE49-F238E27FC236}">
                <a16:creationId xmlns:a16="http://schemas.microsoft.com/office/drawing/2014/main" id="{8BC022F5-1363-4447-8969-BFAAB38F6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20690"/>
              </p:ext>
            </p:extLst>
          </p:nvPr>
        </p:nvGraphicFramePr>
        <p:xfrm>
          <a:off x="386067" y="4089343"/>
          <a:ext cx="114198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622">
                  <a:extLst>
                    <a:ext uri="{9D8B030D-6E8A-4147-A177-3AD203B41FA5}">
                      <a16:colId xmlns:a16="http://schemas.microsoft.com/office/drawing/2014/main" val="646835430"/>
                    </a:ext>
                  </a:extLst>
                </a:gridCol>
                <a:gridCol w="3806622">
                  <a:extLst>
                    <a:ext uri="{9D8B030D-6E8A-4147-A177-3AD203B41FA5}">
                      <a16:colId xmlns:a16="http://schemas.microsoft.com/office/drawing/2014/main" val="409683192"/>
                    </a:ext>
                  </a:extLst>
                </a:gridCol>
                <a:gridCol w="3806622">
                  <a:extLst>
                    <a:ext uri="{9D8B030D-6E8A-4147-A177-3AD203B41FA5}">
                      <a16:colId xmlns:a16="http://schemas.microsoft.com/office/drawing/2014/main" val="64458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Value 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Placement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=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 not Offload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7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=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Offload to Edge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2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=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Offload to Cloud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9516"/>
                  </a:ext>
                </a:extLst>
              </a:tr>
            </a:tbl>
          </a:graphicData>
        </a:graphic>
      </p:graphicFrame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422229D-7577-4A77-B0B7-F897B8E3B1FE}"/>
              </a:ext>
            </a:extLst>
          </p:cNvPr>
          <p:cNvCxnSpPr>
            <a:cxnSpLocks/>
            <a:stCxn id="113" idx="6"/>
            <a:endCxn id="117" idx="0"/>
          </p:cNvCxnSpPr>
          <p:nvPr/>
        </p:nvCxnSpPr>
        <p:spPr>
          <a:xfrm>
            <a:off x="4674869" y="750775"/>
            <a:ext cx="2810792" cy="1014386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5F7E313-AA54-4B57-9A61-C9FDB73292F9}"/>
              </a:ext>
            </a:extLst>
          </p:cNvPr>
          <p:cNvSpPr txBox="1"/>
          <p:nvPr/>
        </p:nvSpPr>
        <p:spPr>
          <a:xfrm>
            <a:off x="3229565" y="591790"/>
            <a:ext cx="332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[ t ]      </a:t>
            </a:r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</a:t>
            </a:r>
            <a:r>
              <a:rPr lang="en-US" sz="160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1, </a:t>
            </a:r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2, 3, …. T</a:t>
            </a:r>
          </a:p>
        </p:txBody>
      </p: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DCE2797E-9200-4E42-85AD-E2EB568EBBD2}"/>
              </a:ext>
            </a:extLst>
          </p:cNvPr>
          <p:cNvSpPr/>
          <p:nvPr/>
        </p:nvSpPr>
        <p:spPr>
          <a:xfrm>
            <a:off x="96979" y="4417058"/>
            <a:ext cx="912508" cy="1103607"/>
          </a:xfrm>
          <a:prstGeom prst="flowChartPredefinedProcess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. . .</a:t>
            </a:r>
            <a:endParaRPr lang="en-IN" sz="1200" dirty="0"/>
          </a:p>
        </p:txBody>
      </p: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DFB1FDA0-AD4D-4F13-814A-FBBA6D324E51}"/>
              </a:ext>
            </a:extLst>
          </p:cNvPr>
          <p:cNvSpPr/>
          <p:nvPr/>
        </p:nvSpPr>
        <p:spPr>
          <a:xfrm>
            <a:off x="96975" y="914050"/>
            <a:ext cx="912508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D(0)</a:t>
            </a:r>
            <a:endParaRPr lang="en-IN" sz="1200" dirty="0"/>
          </a:p>
        </p:txBody>
      </p:sp>
      <p:sp>
        <p:nvSpPr>
          <p:cNvPr id="62" name="Flowchart: Predefined Process 61">
            <a:extLst>
              <a:ext uri="{FF2B5EF4-FFF2-40B4-BE49-F238E27FC236}">
                <a16:creationId xmlns:a16="http://schemas.microsoft.com/office/drawing/2014/main" id="{3BE25B5B-8C1E-4706-BB3E-A0BC637C82A3}"/>
              </a:ext>
            </a:extLst>
          </p:cNvPr>
          <p:cNvSpPr/>
          <p:nvPr/>
        </p:nvSpPr>
        <p:spPr>
          <a:xfrm>
            <a:off x="96974" y="1232152"/>
            <a:ext cx="912508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L(0)</a:t>
            </a:r>
            <a:endParaRPr lang="en-IN" sz="1200" dirty="0"/>
          </a:p>
        </p:txBody>
      </p:sp>
      <p:sp>
        <p:nvSpPr>
          <p:cNvPr id="74" name="Flowchart: Predefined Process 73">
            <a:extLst>
              <a:ext uri="{FF2B5EF4-FFF2-40B4-BE49-F238E27FC236}">
                <a16:creationId xmlns:a16="http://schemas.microsoft.com/office/drawing/2014/main" id="{3DE8CAF9-9C05-4FF8-A443-5C9893DACE7E}"/>
              </a:ext>
            </a:extLst>
          </p:cNvPr>
          <p:cNvSpPr/>
          <p:nvPr/>
        </p:nvSpPr>
        <p:spPr>
          <a:xfrm>
            <a:off x="96982" y="603941"/>
            <a:ext cx="912508" cy="318102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t</a:t>
            </a:r>
            <a:endParaRPr lang="en-IN" sz="1200" b="1" i="1" dirty="0"/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FDE337A2-7FE8-4E78-B499-406ED685FC32}"/>
              </a:ext>
            </a:extLst>
          </p:cNvPr>
          <p:cNvSpPr/>
          <p:nvPr/>
        </p:nvSpPr>
        <p:spPr>
          <a:xfrm>
            <a:off x="96976" y="1867471"/>
            <a:ext cx="912508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D(1)</a:t>
            </a:r>
            <a:endParaRPr lang="en-IN" sz="1200" dirty="0"/>
          </a:p>
        </p:txBody>
      </p:sp>
      <p:sp>
        <p:nvSpPr>
          <p:cNvPr id="79" name="Flowchart: Predefined Process 78">
            <a:extLst>
              <a:ext uri="{FF2B5EF4-FFF2-40B4-BE49-F238E27FC236}">
                <a16:creationId xmlns:a16="http://schemas.microsoft.com/office/drawing/2014/main" id="{0B703C07-3BFF-445C-ADA3-360C1AE49608}"/>
              </a:ext>
            </a:extLst>
          </p:cNvPr>
          <p:cNvSpPr/>
          <p:nvPr/>
        </p:nvSpPr>
        <p:spPr>
          <a:xfrm>
            <a:off x="96975" y="2185573"/>
            <a:ext cx="912508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L(1)</a:t>
            </a:r>
            <a:endParaRPr lang="en-IN" sz="1200" dirty="0"/>
          </a:p>
        </p:txBody>
      </p: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A844F8E8-AC05-4ED6-BA0C-3EF7DB4D2DCE}"/>
              </a:ext>
            </a:extLst>
          </p:cNvPr>
          <p:cNvSpPr/>
          <p:nvPr/>
        </p:nvSpPr>
        <p:spPr>
          <a:xfrm>
            <a:off x="96980" y="1554698"/>
            <a:ext cx="912508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V(1)</a:t>
            </a:r>
            <a:endParaRPr lang="en-IN" sz="1200" dirty="0"/>
          </a:p>
        </p:txBody>
      </p:sp>
      <p:sp>
        <p:nvSpPr>
          <p:cNvPr id="84" name="Flowchart: Predefined Process 83">
            <a:extLst>
              <a:ext uri="{FF2B5EF4-FFF2-40B4-BE49-F238E27FC236}">
                <a16:creationId xmlns:a16="http://schemas.microsoft.com/office/drawing/2014/main" id="{7E35F64F-3BF0-43E7-AAF2-DCF3D6BF2B32}"/>
              </a:ext>
            </a:extLst>
          </p:cNvPr>
          <p:cNvSpPr/>
          <p:nvPr/>
        </p:nvSpPr>
        <p:spPr>
          <a:xfrm>
            <a:off x="96979" y="2816860"/>
            <a:ext cx="912508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D(2)</a:t>
            </a:r>
            <a:endParaRPr lang="en-IN" sz="1200" dirty="0"/>
          </a:p>
        </p:txBody>
      </p:sp>
      <p:sp>
        <p:nvSpPr>
          <p:cNvPr id="85" name="Flowchart: Predefined Process 84">
            <a:extLst>
              <a:ext uri="{FF2B5EF4-FFF2-40B4-BE49-F238E27FC236}">
                <a16:creationId xmlns:a16="http://schemas.microsoft.com/office/drawing/2014/main" id="{CF5EB4FB-8E56-44D1-80C7-764AA16E64D4}"/>
              </a:ext>
            </a:extLst>
          </p:cNvPr>
          <p:cNvSpPr/>
          <p:nvPr/>
        </p:nvSpPr>
        <p:spPr>
          <a:xfrm>
            <a:off x="96978" y="3134962"/>
            <a:ext cx="912508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L(2)</a:t>
            </a:r>
            <a:endParaRPr lang="en-IN" sz="1200" dirty="0"/>
          </a:p>
        </p:txBody>
      </p:sp>
      <p:sp>
        <p:nvSpPr>
          <p:cNvPr id="86" name="Flowchart: Predefined Process 85">
            <a:extLst>
              <a:ext uri="{FF2B5EF4-FFF2-40B4-BE49-F238E27FC236}">
                <a16:creationId xmlns:a16="http://schemas.microsoft.com/office/drawing/2014/main" id="{0C9CF7FF-88A6-4F1C-A9CE-D15CD4EEFBE5}"/>
              </a:ext>
            </a:extLst>
          </p:cNvPr>
          <p:cNvSpPr/>
          <p:nvPr/>
        </p:nvSpPr>
        <p:spPr>
          <a:xfrm>
            <a:off x="96979" y="2505461"/>
            <a:ext cx="912508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V(2)</a:t>
            </a:r>
            <a:endParaRPr lang="en-IN" sz="1200" dirty="0"/>
          </a:p>
        </p:txBody>
      </p:sp>
      <p:sp>
        <p:nvSpPr>
          <p:cNvPr id="87" name="Flowchart: Predefined Process 86">
            <a:extLst>
              <a:ext uri="{FF2B5EF4-FFF2-40B4-BE49-F238E27FC236}">
                <a16:creationId xmlns:a16="http://schemas.microsoft.com/office/drawing/2014/main" id="{4105D6E6-AD84-4F71-B151-C93F643F0E36}"/>
              </a:ext>
            </a:extLst>
          </p:cNvPr>
          <p:cNvSpPr/>
          <p:nvPr/>
        </p:nvSpPr>
        <p:spPr>
          <a:xfrm>
            <a:off x="96980" y="5849917"/>
            <a:ext cx="912508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D(t)</a:t>
            </a:r>
            <a:endParaRPr lang="en-IN" sz="1200" dirty="0"/>
          </a:p>
        </p:txBody>
      </p:sp>
      <p:sp>
        <p:nvSpPr>
          <p:cNvPr id="88" name="Flowchart: Predefined Process 87">
            <a:extLst>
              <a:ext uri="{FF2B5EF4-FFF2-40B4-BE49-F238E27FC236}">
                <a16:creationId xmlns:a16="http://schemas.microsoft.com/office/drawing/2014/main" id="{DCC685F0-D91D-4FE1-A008-6AC03327AC0E}"/>
              </a:ext>
            </a:extLst>
          </p:cNvPr>
          <p:cNvSpPr/>
          <p:nvPr/>
        </p:nvSpPr>
        <p:spPr>
          <a:xfrm>
            <a:off x="96979" y="6168019"/>
            <a:ext cx="912508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L(t)</a:t>
            </a:r>
            <a:endParaRPr lang="en-IN" sz="1200" dirty="0"/>
          </a:p>
        </p:txBody>
      </p:sp>
      <p:sp>
        <p:nvSpPr>
          <p:cNvPr id="89" name="Flowchart: Predefined Process 88">
            <a:extLst>
              <a:ext uri="{FF2B5EF4-FFF2-40B4-BE49-F238E27FC236}">
                <a16:creationId xmlns:a16="http://schemas.microsoft.com/office/drawing/2014/main" id="{0EF26254-E455-4DBB-A680-BEDED5B05ACA}"/>
              </a:ext>
            </a:extLst>
          </p:cNvPr>
          <p:cNvSpPr/>
          <p:nvPr/>
        </p:nvSpPr>
        <p:spPr>
          <a:xfrm>
            <a:off x="96981" y="5531815"/>
            <a:ext cx="912508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V(t)</a:t>
            </a:r>
            <a:endParaRPr lang="en-IN" sz="1200" dirty="0"/>
          </a:p>
        </p:txBody>
      </p:sp>
      <p:sp>
        <p:nvSpPr>
          <p:cNvPr id="63" name="Flowchart: Predefined Process 62">
            <a:extLst>
              <a:ext uri="{FF2B5EF4-FFF2-40B4-BE49-F238E27FC236}">
                <a16:creationId xmlns:a16="http://schemas.microsoft.com/office/drawing/2014/main" id="{AC9C0558-C0CC-4958-B979-C03E6A4624DE}"/>
              </a:ext>
            </a:extLst>
          </p:cNvPr>
          <p:cNvSpPr/>
          <p:nvPr/>
        </p:nvSpPr>
        <p:spPr>
          <a:xfrm>
            <a:off x="902023" y="4417058"/>
            <a:ext cx="912509" cy="1103607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. . .</a:t>
            </a:r>
            <a:endParaRPr lang="en-IN" sz="1200" dirty="0"/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F4613915-4278-449D-B98C-2BDD24844051}"/>
              </a:ext>
            </a:extLst>
          </p:cNvPr>
          <p:cNvSpPr/>
          <p:nvPr/>
        </p:nvSpPr>
        <p:spPr>
          <a:xfrm>
            <a:off x="902019" y="91405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  <a:endParaRPr lang="en-IN" sz="1200" dirty="0"/>
          </a:p>
        </p:txBody>
      </p: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AEC8A763-2961-43FF-985C-8D66DBDD1D38}"/>
              </a:ext>
            </a:extLst>
          </p:cNvPr>
          <p:cNvSpPr/>
          <p:nvPr/>
        </p:nvSpPr>
        <p:spPr>
          <a:xfrm>
            <a:off x="902018" y="1232152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N" sz="1200" dirty="0"/>
          </a:p>
        </p:txBody>
      </p:sp>
      <p:sp>
        <p:nvSpPr>
          <p:cNvPr id="66" name="Flowchart: Predefined Process 65">
            <a:extLst>
              <a:ext uri="{FF2B5EF4-FFF2-40B4-BE49-F238E27FC236}">
                <a16:creationId xmlns:a16="http://schemas.microsoft.com/office/drawing/2014/main" id="{A0EC10BD-5F30-4263-BC26-44FA708FB5B3}"/>
              </a:ext>
            </a:extLst>
          </p:cNvPr>
          <p:cNvSpPr/>
          <p:nvPr/>
        </p:nvSpPr>
        <p:spPr>
          <a:xfrm>
            <a:off x="902026" y="603941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endParaRPr lang="en-IN" sz="1200" dirty="0"/>
          </a:p>
        </p:txBody>
      </p:sp>
      <p:sp>
        <p:nvSpPr>
          <p:cNvPr id="67" name="Flowchart: Predefined Process 66">
            <a:extLst>
              <a:ext uri="{FF2B5EF4-FFF2-40B4-BE49-F238E27FC236}">
                <a16:creationId xmlns:a16="http://schemas.microsoft.com/office/drawing/2014/main" id="{1EAF8ABE-4EB2-401E-92A2-5736F039A804}"/>
              </a:ext>
            </a:extLst>
          </p:cNvPr>
          <p:cNvSpPr/>
          <p:nvPr/>
        </p:nvSpPr>
        <p:spPr>
          <a:xfrm>
            <a:off x="902020" y="1867471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68" name="Flowchart: Predefined Process 67">
            <a:extLst>
              <a:ext uri="{FF2B5EF4-FFF2-40B4-BE49-F238E27FC236}">
                <a16:creationId xmlns:a16="http://schemas.microsoft.com/office/drawing/2014/main" id="{55C1846E-5DAF-402F-9D8E-46A81FC819EE}"/>
              </a:ext>
            </a:extLst>
          </p:cNvPr>
          <p:cNvSpPr/>
          <p:nvPr/>
        </p:nvSpPr>
        <p:spPr>
          <a:xfrm>
            <a:off x="902019" y="2185573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IN" sz="1200" dirty="0"/>
          </a:p>
        </p:txBody>
      </p: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8018CCD5-7622-44EB-B140-293E1C9837D9}"/>
              </a:ext>
            </a:extLst>
          </p:cNvPr>
          <p:cNvSpPr/>
          <p:nvPr/>
        </p:nvSpPr>
        <p:spPr>
          <a:xfrm>
            <a:off x="902024" y="1554698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70" name="Flowchart: Predefined Process 69">
            <a:extLst>
              <a:ext uri="{FF2B5EF4-FFF2-40B4-BE49-F238E27FC236}">
                <a16:creationId xmlns:a16="http://schemas.microsoft.com/office/drawing/2014/main" id="{FE30416C-1E60-47E4-BEB3-7221F5C80A45}"/>
              </a:ext>
            </a:extLst>
          </p:cNvPr>
          <p:cNvSpPr/>
          <p:nvPr/>
        </p:nvSpPr>
        <p:spPr>
          <a:xfrm>
            <a:off x="902023" y="281686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71" name="Flowchart: Predefined Process 70">
            <a:extLst>
              <a:ext uri="{FF2B5EF4-FFF2-40B4-BE49-F238E27FC236}">
                <a16:creationId xmlns:a16="http://schemas.microsoft.com/office/drawing/2014/main" id="{B69024B2-E1B5-4710-AB67-8847DC2AFCD3}"/>
              </a:ext>
            </a:extLst>
          </p:cNvPr>
          <p:cNvSpPr/>
          <p:nvPr/>
        </p:nvSpPr>
        <p:spPr>
          <a:xfrm>
            <a:off x="902022" y="3134962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endParaRPr lang="en-IN" sz="1200" dirty="0"/>
          </a:p>
        </p:txBody>
      </p:sp>
      <p:sp>
        <p:nvSpPr>
          <p:cNvPr id="72" name="Flowchart: Predefined Process 71">
            <a:extLst>
              <a:ext uri="{FF2B5EF4-FFF2-40B4-BE49-F238E27FC236}">
                <a16:creationId xmlns:a16="http://schemas.microsoft.com/office/drawing/2014/main" id="{2ED76703-F148-481B-9ABC-79FC7C97A98C}"/>
              </a:ext>
            </a:extLst>
          </p:cNvPr>
          <p:cNvSpPr/>
          <p:nvPr/>
        </p:nvSpPr>
        <p:spPr>
          <a:xfrm>
            <a:off x="902023" y="2505461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N" sz="1200" dirty="0"/>
          </a:p>
        </p:txBody>
      </p:sp>
      <p:sp>
        <p:nvSpPr>
          <p:cNvPr id="73" name="Flowchart: Predefined Process 72">
            <a:extLst>
              <a:ext uri="{FF2B5EF4-FFF2-40B4-BE49-F238E27FC236}">
                <a16:creationId xmlns:a16="http://schemas.microsoft.com/office/drawing/2014/main" id="{1B4C23E7-0673-47E6-B5ED-C6BD3C549DD7}"/>
              </a:ext>
            </a:extLst>
          </p:cNvPr>
          <p:cNvSpPr/>
          <p:nvPr/>
        </p:nvSpPr>
        <p:spPr>
          <a:xfrm>
            <a:off x="902024" y="584991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3T+1</a:t>
            </a:r>
            <a:endParaRPr lang="en-IN" sz="1200" dirty="0"/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DBA73754-D3CF-42A5-940A-D7869C4FE508}"/>
              </a:ext>
            </a:extLst>
          </p:cNvPr>
          <p:cNvSpPr/>
          <p:nvPr/>
        </p:nvSpPr>
        <p:spPr>
          <a:xfrm>
            <a:off x="902023" y="6168019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3T+2</a:t>
            </a:r>
            <a:endParaRPr lang="en-IN" sz="1200" dirty="0"/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FC4EB596-567A-4EC8-9E31-F311F037A95C}"/>
              </a:ext>
            </a:extLst>
          </p:cNvPr>
          <p:cNvSpPr/>
          <p:nvPr/>
        </p:nvSpPr>
        <p:spPr>
          <a:xfrm>
            <a:off x="902025" y="5531815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3T</a:t>
            </a:r>
            <a:endParaRPr lang="en-IN" sz="12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62DD41-E048-406E-AD64-83DF30E53BEC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 flipV="1">
            <a:off x="1814535" y="761067"/>
            <a:ext cx="1415030" cy="19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879D57C-6E96-41BE-9797-B0D121D21F5B}"/>
              </a:ext>
            </a:extLst>
          </p:cNvPr>
          <p:cNvSpPr txBox="1"/>
          <p:nvPr/>
        </p:nvSpPr>
        <p:spPr>
          <a:xfrm>
            <a:off x="1706686" y="2485939"/>
            <a:ext cx="544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~~~~ V(t):	Size of Task</a:t>
            </a:r>
            <a:endParaRPr lang="en-I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17A6EEE-ADBF-467C-8DEB-36307F220256}"/>
              </a:ext>
            </a:extLst>
          </p:cNvPr>
          <p:cNvSpPr txBox="1"/>
          <p:nvPr/>
        </p:nvSpPr>
        <p:spPr>
          <a:xfrm>
            <a:off x="1706687" y="1873467"/>
            <a:ext cx="462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~~~</a:t>
            </a: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D(t-1):	Size of input data</a:t>
            </a:r>
            <a:endParaRPr lang="en-IN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A4D7AB-26EC-440A-AF7F-E435707153E3}"/>
              </a:ext>
            </a:extLst>
          </p:cNvPr>
          <p:cNvSpPr txBox="1"/>
          <p:nvPr/>
        </p:nvSpPr>
        <p:spPr>
          <a:xfrm>
            <a:off x="1706686" y="2189440"/>
            <a:ext cx="462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~~~~ </a:t>
            </a:r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L(t-1):	Location of input data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5845C0B-588D-4CA1-8810-EFE0CA356774}"/>
              </a:ext>
            </a:extLst>
          </p:cNvPr>
          <p:cNvSpPr txBox="1"/>
          <p:nvPr/>
        </p:nvSpPr>
        <p:spPr>
          <a:xfrm>
            <a:off x="1706686" y="2805429"/>
            <a:ext cx="523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~~~~ </a:t>
            </a: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D(t):	Size of output data </a:t>
            </a:r>
            <a:endParaRPr lang="en-IN" sz="1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F701D98-9AD9-44AA-BDC1-EC538AC4A69A}"/>
              </a:ext>
            </a:extLst>
          </p:cNvPr>
          <p:cNvSpPr txBox="1"/>
          <p:nvPr/>
        </p:nvSpPr>
        <p:spPr>
          <a:xfrm>
            <a:off x="1710922" y="3134492"/>
            <a:ext cx="523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~~~~ L(t):	</a:t>
            </a:r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Location of output data</a:t>
            </a:r>
            <a:endParaRPr lang="en-IN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D210D02-2F2D-4DBF-BE81-CB767D070B1D}"/>
              </a:ext>
            </a:extLst>
          </p:cNvPr>
          <p:cNvSpPr txBox="1"/>
          <p:nvPr/>
        </p:nvSpPr>
        <p:spPr>
          <a:xfrm>
            <a:off x="9416648" y="63235"/>
            <a:ext cx="246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State Vector</a:t>
            </a:r>
            <a:endParaRPr lang="en-IN" sz="3600" dirty="0"/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4B8CB552-713B-48F1-82BC-F6579E92F31A}"/>
              </a:ext>
            </a:extLst>
          </p:cNvPr>
          <p:cNvSpPr/>
          <p:nvPr/>
        </p:nvSpPr>
        <p:spPr>
          <a:xfrm>
            <a:off x="96979" y="3764378"/>
            <a:ext cx="912508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D(2)</a:t>
            </a:r>
            <a:endParaRPr lang="en-IN" sz="1200" dirty="0"/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id="{6CAD766D-D14D-44DB-ABEC-C2ADECE9967F}"/>
              </a:ext>
            </a:extLst>
          </p:cNvPr>
          <p:cNvSpPr/>
          <p:nvPr/>
        </p:nvSpPr>
        <p:spPr>
          <a:xfrm>
            <a:off x="96978" y="4082480"/>
            <a:ext cx="912508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L(2)</a:t>
            </a:r>
            <a:endParaRPr lang="en-IN" sz="1200" dirty="0"/>
          </a:p>
        </p:txBody>
      </p:sp>
      <p:sp>
        <p:nvSpPr>
          <p:cNvPr id="61" name="Flowchart: Predefined Process 60">
            <a:extLst>
              <a:ext uri="{FF2B5EF4-FFF2-40B4-BE49-F238E27FC236}">
                <a16:creationId xmlns:a16="http://schemas.microsoft.com/office/drawing/2014/main" id="{F42CEF06-718C-4CA9-BB36-7A1AA0A2C5F2}"/>
              </a:ext>
            </a:extLst>
          </p:cNvPr>
          <p:cNvSpPr/>
          <p:nvPr/>
        </p:nvSpPr>
        <p:spPr>
          <a:xfrm>
            <a:off x="96979" y="3452979"/>
            <a:ext cx="912508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V(2)</a:t>
            </a:r>
            <a:endParaRPr lang="en-IN" sz="1200" dirty="0"/>
          </a:p>
        </p:txBody>
      </p:sp>
      <p:sp>
        <p:nvSpPr>
          <p:cNvPr id="96" name="Flowchart: Predefined Process 95">
            <a:extLst>
              <a:ext uri="{FF2B5EF4-FFF2-40B4-BE49-F238E27FC236}">
                <a16:creationId xmlns:a16="http://schemas.microsoft.com/office/drawing/2014/main" id="{C92CEC5D-D1CF-4AD8-BF8A-ED16C2847C8F}"/>
              </a:ext>
            </a:extLst>
          </p:cNvPr>
          <p:cNvSpPr/>
          <p:nvPr/>
        </p:nvSpPr>
        <p:spPr>
          <a:xfrm>
            <a:off x="902023" y="3764378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IN" sz="1200" dirty="0"/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2B0DE2EF-CF60-462F-ADC1-6AC2B7DE3260}"/>
              </a:ext>
            </a:extLst>
          </p:cNvPr>
          <p:cNvSpPr/>
          <p:nvPr/>
        </p:nvSpPr>
        <p:spPr>
          <a:xfrm>
            <a:off x="902022" y="408248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  <a:endParaRPr lang="en-IN" sz="1200" dirty="0"/>
          </a:p>
        </p:txBody>
      </p:sp>
      <p:sp>
        <p:nvSpPr>
          <p:cNvPr id="98" name="Flowchart: Predefined Process 97">
            <a:extLst>
              <a:ext uri="{FF2B5EF4-FFF2-40B4-BE49-F238E27FC236}">
                <a16:creationId xmlns:a16="http://schemas.microsoft.com/office/drawing/2014/main" id="{E9852784-396C-4EB4-8F76-1649D03DB13F}"/>
              </a:ext>
            </a:extLst>
          </p:cNvPr>
          <p:cNvSpPr/>
          <p:nvPr/>
        </p:nvSpPr>
        <p:spPr>
          <a:xfrm>
            <a:off x="902023" y="3452979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362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4151312" y="21646"/>
            <a:ext cx="390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Environment Model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83F3-971B-4009-BD37-65E1F0FC4CB4}"/>
              </a:ext>
            </a:extLst>
          </p:cNvPr>
          <p:cNvSpPr txBox="1"/>
          <p:nvPr/>
        </p:nvSpPr>
        <p:spPr>
          <a:xfrm>
            <a:off x="806133" y="5320633"/>
            <a:ext cx="105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Multiple clouds and</a:t>
            </a:r>
            <a:r>
              <a:rPr lang="en-US" dirty="0"/>
              <a:t> </a:t>
            </a:r>
            <a:r>
              <a:rPr lang="en-US" b="1" dirty="0"/>
              <a:t>edge servers </a:t>
            </a:r>
            <a:r>
              <a:rPr lang="en-US" dirty="0"/>
              <a:t>form an </a:t>
            </a:r>
            <a:r>
              <a:rPr lang="en-US" b="1" dirty="0"/>
              <a:t>edge network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E28D2E-DBE5-4A74-BFFF-D06E725EB340}"/>
              </a:ext>
            </a:extLst>
          </p:cNvPr>
          <p:cNvGrpSpPr/>
          <p:nvPr/>
        </p:nvGrpSpPr>
        <p:grpSpPr>
          <a:xfrm>
            <a:off x="781994" y="1102208"/>
            <a:ext cx="3210759" cy="3182402"/>
            <a:chOff x="313459" y="151771"/>
            <a:chExt cx="5193945" cy="5148072"/>
          </a:xfrm>
        </p:grpSpPr>
        <p:sp>
          <p:nvSpPr>
            <p:cNvPr id="74" name="Cloud 73">
              <a:extLst>
                <a:ext uri="{FF2B5EF4-FFF2-40B4-BE49-F238E27FC236}">
                  <a16:creationId xmlns:a16="http://schemas.microsoft.com/office/drawing/2014/main" id="{29EF0CDB-E385-4C77-8874-75E1FB99DE3F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982C7BC-F657-4E33-B2B1-0A109A9279E6}"/>
                </a:ext>
              </a:extLst>
            </p:cNvPr>
            <p:cNvCxnSpPr>
              <a:cxnSpLocks/>
              <a:stCxn id="74" idx="1"/>
              <a:endCxn id="78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74" idx="1"/>
              <a:endCxn id="80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stCxn id="74" idx="1"/>
              <a:endCxn id="79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D0C018-6F86-436C-9C14-C4D902DA172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A76B951-E7E8-49C7-8772-0E11EBB7DA0D}"/>
                </a:ext>
              </a:extLst>
            </p:cNvPr>
            <p:cNvCxnSpPr>
              <a:cxnSpLocks/>
              <a:stCxn id="78" idx="2"/>
              <a:endCxn id="90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AE39B1-46EA-4ADC-9EDA-6A0574054532}"/>
                </a:ext>
              </a:extLst>
            </p:cNvPr>
            <p:cNvCxnSpPr>
              <a:cxnSpLocks/>
              <a:stCxn id="79" idx="2"/>
              <a:endCxn id="91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3248CC1-6606-43E5-BA4C-9385280C33CB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4E6022-814A-49BA-B712-9313D9CD00B6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730D81-D55F-48A6-9F3B-091667B73841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IoT Devices</a:t>
              </a:r>
              <a:endParaRPr lang="en-IN" sz="1100" dirty="0"/>
            </a:p>
          </p:txBody>
        </p:sp>
      </p:grpSp>
      <p:sp>
        <p:nvSpPr>
          <p:cNvPr id="93" name="Cloud 92">
            <a:extLst>
              <a:ext uri="{FF2B5EF4-FFF2-40B4-BE49-F238E27FC236}">
                <a16:creationId xmlns:a16="http://schemas.microsoft.com/office/drawing/2014/main" id="{6AC4A311-CB5E-4561-8EB8-1C3671261F9C}"/>
              </a:ext>
            </a:extLst>
          </p:cNvPr>
          <p:cNvSpPr/>
          <p:nvPr/>
        </p:nvSpPr>
        <p:spPr>
          <a:xfrm>
            <a:off x="5400372" y="1102208"/>
            <a:ext cx="1363796" cy="870317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</a:t>
            </a:r>
            <a:endParaRPr lang="en-IN" sz="1100" dirty="0"/>
          </a:p>
        </p:txBody>
      </p: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B5596DBF-B5D0-465D-8FA7-5637469EB1A0}"/>
              </a:ext>
            </a:extLst>
          </p:cNvPr>
          <p:cNvSpPr/>
          <p:nvPr/>
        </p:nvSpPr>
        <p:spPr>
          <a:xfrm>
            <a:off x="6461213" y="2435066"/>
            <a:ext cx="843401" cy="486750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</a:t>
            </a:r>
            <a:endParaRPr lang="en-IN" sz="1100" dirty="0"/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F2D32C95-7C86-4A90-95C4-4B23C8D894F1}"/>
              </a:ext>
            </a:extLst>
          </p:cNvPr>
          <p:cNvSpPr/>
          <p:nvPr/>
        </p:nvSpPr>
        <p:spPr>
          <a:xfrm>
            <a:off x="4859924" y="2435066"/>
            <a:ext cx="843401" cy="486750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</a:t>
            </a:r>
            <a:endParaRPr lang="en-IN" sz="11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D2EC9A-3BD7-455F-AE6C-D21FE9FE5C94}"/>
              </a:ext>
            </a:extLst>
          </p:cNvPr>
          <p:cNvCxnSpPr>
            <a:cxnSpLocks/>
            <a:stCxn id="93" idx="1"/>
            <a:endCxn id="96" idx="0"/>
          </p:cNvCxnSpPr>
          <p:nvPr/>
        </p:nvCxnSpPr>
        <p:spPr>
          <a:xfrm flipH="1">
            <a:off x="5281625" y="1971598"/>
            <a:ext cx="800645" cy="463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FAFAD2-F336-4942-88A9-6295EE9E0702}"/>
              </a:ext>
            </a:extLst>
          </p:cNvPr>
          <p:cNvCxnSpPr>
            <a:stCxn id="93" idx="1"/>
            <a:endCxn id="95" idx="0"/>
          </p:cNvCxnSpPr>
          <p:nvPr/>
        </p:nvCxnSpPr>
        <p:spPr>
          <a:xfrm>
            <a:off x="6082270" y="1971598"/>
            <a:ext cx="800644" cy="463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826403F-3563-4BA8-B30E-965B8A02F264}"/>
              </a:ext>
            </a:extLst>
          </p:cNvPr>
          <p:cNvCxnSpPr>
            <a:cxnSpLocks/>
            <a:stCxn id="96" idx="2"/>
            <a:endCxn id="106" idx="0"/>
          </p:cNvCxnSpPr>
          <p:nvPr/>
        </p:nvCxnSpPr>
        <p:spPr>
          <a:xfrm flipH="1">
            <a:off x="5281624" y="2921816"/>
            <a:ext cx="1" cy="46206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712177-09D2-4E30-AD81-E41B457EB423}"/>
              </a:ext>
            </a:extLst>
          </p:cNvPr>
          <p:cNvCxnSpPr>
            <a:cxnSpLocks/>
            <a:stCxn id="95" idx="2"/>
            <a:endCxn id="108" idx="0"/>
          </p:cNvCxnSpPr>
          <p:nvPr/>
        </p:nvCxnSpPr>
        <p:spPr>
          <a:xfrm flipH="1">
            <a:off x="6882913" y="2921816"/>
            <a:ext cx="1" cy="46206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96B88228-6023-4E2C-A8BD-A745A460DEF3}"/>
              </a:ext>
            </a:extLst>
          </p:cNvPr>
          <p:cNvSpPr/>
          <p:nvPr/>
        </p:nvSpPr>
        <p:spPr>
          <a:xfrm>
            <a:off x="4842649" y="3383883"/>
            <a:ext cx="877950" cy="888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IoT Devices</a:t>
            </a:r>
            <a:endParaRPr lang="en-IN" sz="11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6396733-FCD5-4D81-A4E8-0A97FEA4A4D2}"/>
              </a:ext>
            </a:extLst>
          </p:cNvPr>
          <p:cNvSpPr/>
          <p:nvPr/>
        </p:nvSpPr>
        <p:spPr>
          <a:xfrm>
            <a:off x="6443938" y="3383883"/>
            <a:ext cx="877950" cy="888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IoT Devices</a:t>
            </a:r>
            <a:endParaRPr lang="en-IN" sz="11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65FE3D1-A63B-4574-845C-5D31721F065B}"/>
              </a:ext>
            </a:extLst>
          </p:cNvPr>
          <p:cNvGrpSpPr/>
          <p:nvPr/>
        </p:nvGrpSpPr>
        <p:grpSpPr>
          <a:xfrm>
            <a:off x="8185514" y="1102208"/>
            <a:ext cx="3210759" cy="3182402"/>
            <a:chOff x="313459" y="151771"/>
            <a:chExt cx="5193945" cy="5148072"/>
          </a:xfrm>
        </p:grpSpPr>
        <p:sp>
          <p:nvSpPr>
            <p:cNvPr id="110" name="Cloud 109">
              <a:extLst>
                <a:ext uri="{FF2B5EF4-FFF2-40B4-BE49-F238E27FC236}">
                  <a16:creationId xmlns:a16="http://schemas.microsoft.com/office/drawing/2014/main" id="{EA49809A-9A24-4C27-9D8A-FBA9D59DCFC7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3305E57-7E3F-478D-8968-26382B0622DA}"/>
                </a:ext>
              </a:extLst>
            </p:cNvPr>
            <p:cNvCxnSpPr>
              <a:cxnSpLocks/>
              <a:stCxn id="110" idx="1"/>
              <a:endCxn id="111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110" idx="1"/>
              <a:endCxn id="113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stCxn id="110" idx="1"/>
              <a:endCxn id="112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13518B7-91D4-4D2A-A67D-D4E7E1504433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BCB41F4-CF53-4B94-BC64-B765C31331F5}"/>
                </a:ext>
              </a:extLst>
            </p:cNvPr>
            <p:cNvCxnSpPr>
              <a:cxnSpLocks/>
              <a:stCxn id="111" idx="2"/>
              <a:endCxn id="123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BCF3013-DCF5-4400-8220-840D1AF59166}"/>
                </a:ext>
              </a:extLst>
            </p:cNvPr>
            <p:cNvCxnSpPr>
              <a:cxnSpLocks/>
              <a:stCxn id="112" idx="2"/>
              <a:endCxn id="124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7E38C3-90B3-4D27-8541-900F3A2F77E9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7AD2FF3-60D6-4F85-B0E3-3D6A6E3FFEA0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AE4A577-F671-49E1-8D93-E9B65377E739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IoT Devices</a:t>
              </a:r>
              <a:endParaRPr lang="en-IN" sz="11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33B65-1529-4651-B8AC-D45C20B89C92}"/>
              </a:ext>
            </a:extLst>
          </p:cNvPr>
          <p:cNvCxnSpPr>
            <a:stCxn id="74" idx="0"/>
            <a:endCxn id="93" idx="2"/>
          </p:cNvCxnSpPr>
          <p:nvPr/>
        </p:nvCxnSpPr>
        <p:spPr>
          <a:xfrm>
            <a:off x="3068137" y="1537367"/>
            <a:ext cx="23364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34CCC-1620-4C37-AB34-8E75847FDDCA}"/>
              </a:ext>
            </a:extLst>
          </p:cNvPr>
          <p:cNvCxnSpPr>
            <a:stCxn id="93" idx="0"/>
            <a:endCxn id="110" idx="2"/>
          </p:cNvCxnSpPr>
          <p:nvPr/>
        </p:nvCxnSpPr>
        <p:spPr>
          <a:xfrm>
            <a:off x="6763032" y="1537367"/>
            <a:ext cx="2350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C4CD8-A39A-4AFA-A2F1-3339976EA6EF}"/>
              </a:ext>
            </a:extLst>
          </p:cNvPr>
          <p:cNvCxnSpPr>
            <a:stCxn id="95" idx="3"/>
            <a:endCxn id="113" idx="1"/>
          </p:cNvCxnSpPr>
          <p:nvPr/>
        </p:nvCxnSpPr>
        <p:spPr>
          <a:xfrm>
            <a:off x="7304614" y="2678441"/>
            <a:ext cx="898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738920-57A9-4D97-AFD0-8A6C1B86D3CC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3975479" y="2678441"/>
            <a:ext cx="884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5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083F3-971B-4009-BD37-65E1F0FC4CB4}"/>
              </a:ext>
            </a:extLst>
          </p:cNvPr>
          <p:cNvSpPr txBox="1"/>
          <p:nvPr/>
        </p:nvSpPr>
        <p:spPr>
          <a:xfrm>
            <a:off x="341614" y="4983295"/>
            <a:ext cx="11850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devices can connect to an Edge Server and can generate </a:t>
            </a:r>
            <a:r>
              <a:rPr lang="en-US" i="1" dirty="0"/>
              <a:t>workflows</a:t>
            </a:r>
            <a:r>
              <a:rPr lang="en-US" dirty="0"/>
              <a:t> containing a number of </a:t>
            </a:r>
            <a:r>
              <a:rPr lang="en-US" i="1" dirty="0"/>
              <a:t>tasks</a:t>
            </a:r>
            <a:r>
              <a:rPr lang="en-US" b="1" dirty="0"/>
              <a:t> </a:t>
            </a:r>
            <a:r>
              <a:rPr lang="en-US" dirty="0"/>
              <a:t>such that each task is dependent on the previous task in the workflow.  </a:t>
            </a:r>
          </a:p>
          <a:p>
            <a:endParaRPr lang="en-US" dirty="0"/>
          </a:p>
          <a:p>
            <a:r>
              <a:rPr lang="en-US" dirty="0"/>
              <a:t>In this scheme, Cloud Servers can be thought of as a special type of edge server which have no IoT devices connecting directly to them.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FCA421-421E-427A-9859-AEAB76AE8404}"/>
              </a:ext>
            </a:extLst>
          </p:cNvPr>
          <p:cNvSpPr txBox="1"/>
          <p:nvPr/>
        </p:nvSpPr>
        <p:spPr>
          <a:xfrm>
            <a:off x="4151312" y="21646"/>
            <a:ext cx="390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Environment Model</a:t>
            </a:r>
            <a:endParaRPr lang="en-IN" sz="3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11C24F-10CC-4679-8358-41A4149CFABA}"/>
              </a:ext>
            </a:extLst>
          </p:cNvPr>
          <p:cNvGrpSpPr/>
          <p:nvPr/>
        </p:nvGrpSpPr>
        <p:grpSpPr>
          <a:xfrm>
            <a:off x="806135" y="1031165"/>
            <a:ext cx="10579730" cy="3472337"/>
            <a:chOff x="806135" y="1031165"/>
            <a:chExt cx="10579730" cy="3472337"/>
          </a:xfrm>
        </p:grpSpPr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>
              <a:off x="197254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>
              <a:off x="3138944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>
              <a:off x="806135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55" idx="2"/>
              <a:endCxn id="80" idx="0"/>
            </p:cNvCxnSpPr>
            <p:nvPr/>
          </p:nvCxnSpPr>
          <p:spPr>
            <a:xfrm flipH="1">
              <a:off x="1227836" y="1517915"/>
              <a:ext cx="1166405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cxnSpLocks/>
              <a:stCxn id="55" idx="2"/>
              <a:endCxn id="79" idx="0"/>
            </p:cNvCxnSpPr>
            <p:nvPr/>
          </p:nvCxnSpPr>
          <p:spPr>
            <a:xfrm>
              <a:off x="2394241" y="1517915"/>
              <a:ext cx="1166404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D0C018-6F86-436C-9C14-C4D902DA172F}"/>
                </a:ext>
              </a:extLst>
            </p:cNvPr>
            <p:cNvCxnSpPr>
              <a:cxnSpLocks/>
              <a:stCxn id="80" idx="2"/>
              <a:endCxn id="127" idx="0"/>
            </p:cNvCxnSpPr>
            <p:nvPr/>
          </p:nvCxnSpPr>
          <p:spPr>
            <a:xfrm flipH="1">
              <a:off x="1227835" y="2479037"/>
              <a:ext cx="1" cy="48675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A76B951-E7E8-49C7-8772-0E11EBB7DA0D}"/>
                </a:ext>
              </a:extLst>
            </p:cNvPr>
            <p:cNvCxnSpPr>
              <a:cxnSpLocks/>
              <a:stCxn id="78" idx="2"/>
              <a:endCxn id="130" idx="0"/>
            </p:cNvCxnSpPr>
            <p:nvPr/>
          </p:nvCxnSpPr>
          <p:spPr>
            <a:xfrm flipH="1">
              <a:off x="2394240" y="2479037"/>
              <a:ext cx="1" cy="4825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AE39B1-46EA-4ADC-9EDA-6A0574054532}"/>
                </a:ext>
              </a:extLst>
            </p:cNvPr>
            <p:cNvCxnSpPr>
              <a:cxnSpLocks/>
              <a:stCxn id="79" idx="2"/>
              <a:endCxn id="133" idx="0"/>
            </p:cNvCxnSpPr>
            <p:nvPr/>
          </p:nvCxnSpPr>
          <p:spPr>
            <a:xfrm flipH="1">
              <a:off x="3560101" y="2479037"/>
              <a:ext cx="544" cy="4825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>
              <a:off x="1649536" y="2235662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2815940" y="2235662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B5596DBF-B5D0-465D-8FA7-5637469EB1A0}"/>
                </a:ext>
              </a:extLst>
            </p:cNvPr>
            <p:cNvSpPr/>
            <p:nvPr/>
          </p:nvSpPr>
          <p:spPr>
            <a:xfrm>
              <a:off x="6468079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F2D32C95-7C86-4A90-95C4-4B23C8D894F1}"/>
                </a:ext>
              </a:extLst>
            </p:cNvPr>
            <p:cNvSpPr/>
            <p:nvPr/>
          </p:nvSpPr>
          <p:spPr>
            <a:xfrm>
              <a:off x="486679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4D2EC9A-3BD7-455F-AE6C-D21FE9FE5C94}"/>
                </a:ext>
              </a:extLst>
            </p:cNvPr>
            <p:cNvCxnSpPr>
              <a:cxnSpLocks/>
              <a:stCxn id="56" idx="2"/>
              <a:endCxn id="96" idx="0"/>
            </p:cNvCxnSpPr>
            <p:nvPr/>
          </p:nvCxnSpPr>
          <p:spPr>
            <a:xfrm flipH="1">
              <a:off x="5288491" y="1517916"/>
              <a:ext cx="797628" cy="474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2FAFAD2-F336-4942-88A9-6295EE9E0702}"/>
                </a:ext>
              </a:extLst>
            </p:cNvPr>
            <p:cNvCxnSpPr>
              <a:cxnSpLocks/>
              <a:stCxn id="56" idx="2"/>
              <a:endCxn id="95" idx="0"/>
            </p:cNvCxnSpPr>
            <p:nvPr/>
          </p:nvCxnSpPr>
          <p:spPr>
            <a:xfrm>
              <a:off x="6086119" y="1517916"/>
              <a:ext cx="803661" cy="474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826403F-3563-4BA8-B30E-965B8A02F264}"/>
                </a:ext>
              </a:extLst>
            </p:cNvPr>
            <p:cNvCxnSpPr>
              <a:cxnSpLocks/>
              <a:stCxn id="96" idx="2"/>
              <a:endCxn id="144" idx="0"/>
            </p:cNvCxnSpPr>
            <p:nvPr/>
          </p:nvCxnSpPr>
          <p:spPr>
            <a:xfrm>
              <a:off x="5288491" y="2479037"/>
              <a:ext cx="1" cy="4743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12177-09D2-4E30-AD81-E41B457EB423}"/>
                </a:ext>
              </a:extLst>
            </p:cNvPr>
            <p:cNvCxnSpPr>
              <a:cxnSpLocks/>
              <a:stCxn id="95" idx="2"/>
              <a:endCxn id="141" idx="0"/>
            </p:cNvCxnSpPr>
            <p:nvPr/>
          </p:nvCxnSpPr>
          <p:spPr>
            <a:xfrm flipH="1">
              <a:off x="6889778" y="2479037"/>
              <a:ext cx="2" cy="4893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>
              <a:off x="937606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>
              <a:off x="10542464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>
              <a:off x="8209655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57" idx="2"/>
              <a:endCxn id="113" idx="0"/>
            </p:cNvCxnSpPr>
            <p:nvPr/>
          </p:nvCxnSpPr>
          <p:spPr>
            <a:xfrm flipH="1">
              <a:off x="8631356" y="1517915"/>
              <a:ext cx="1166403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cxnSpLocks/>
              <a:stCxn id="57" idx="2"/>
              <a:endCxn id="112" idx="0"/>
            </p:cNvCxnSpPr>
            <p:nvPr/>
          </p:nvCxnSpPr>
          <p:spPr>
            <a:xfrm>
              <a:off x="9797759" y="1517915"/>
              <a:ext cx="1166406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13518B7-91D4-4D2A-A67D-D4E7E1504433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8631356" y="2479037"/>
              <a:ext cx="0" cy="44854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BCB41F4-CF53-4B94-BC64-B765C31331F5}"/>
                </a:ext>
              </a:extLst>
            </p:cNvPr>
            <p:cNvCxnSpPr>
              <a:cxnSpLocks/>
              <a:stCxn id="111" idx="2"/>
              <a:endCxn id="151" idx="0"/>
            </p:cNvCxnSpPr>
            <p:nvPr/>
          </p:nvCxnSpPr>
          <p:spPr>
            <a:xfrm flipH="1">
              <a:off x="9797756" y="2479037"/>
              <a:ext cx="5" cy="48900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BCF3013-DCF5-4400-8220-840D1AF59166}"/>
                </a:ext>
              </a:extLst>
            </p:cNvPr>
            <p:cNvCxnSpPr>
              <a:cxnSpLocks/>
              <a:stCxn id="112" idx="2"/>
              <a:endCxn id="147" idx="0"/>
            </p:cNvCxnSpPr>
            <p:nvPr/>
          </p:nvCxnSpPr>
          <p:spPr>
            <a:xfrm>
              <a:off x="10964165" y="2479037"/>
              <a:ext cx="1" cy="48301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>
              <a:off x="9053056" y="2235662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10219460" y="2235662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33B65-1529-4651-B8AC-D45C20B89C9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2815941" y="1274540"/>
              <a:ext cx="284847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34CCC-1620-4C37-AB34-8E75847FDDCA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6507819" y="1274540"/>
              <a:ext cx="2868239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C4CD8-A39A-4AFA-A2F1-3339976EA6EF}"/>
                </a:ext>
              </a:extLst>
            </p:cNvPr>
            <p:cNvCxnSpPr>
              <a:stCxn id="95" idx="3"/>
              <a:endCxn id="113" idx="1"/>
            </p:cNvCxnSpPr>
            <p:nvPr/>
          </p:nvCxnSpPr>
          <p:spPr>
            <a:xfrm>
              <a:off x="7311480" y="2235662"/>
              <a:ext cx="8981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ACA6BA6C-7D35-4B57-BDAC-793383B8038C}"/>
                </a:ext>
              </a:extLst>
            </p:cNvPr>
            <p:cNvSpPr/>
            <p:nvPr/>
          </p:nvSpPr>
          <p:spPr>
            <a:xfrm>
              <a:off x="1972540" y="1031165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18DED13D-37D3-438D-B8F8-5FD68FF4C020}"/>
                </a:ext>
              </a:extLst>
            </p:cNvPr>
            <p:cNvSpPr/>
            <p:nvPr/>
          </p:nvSpPr>
          <p:spPr>
            <a:xfrm>
              <a:off x="5664418" y="1031166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674C9164-92DA-4006-A7F2-70DD72A3B85A}"/>
                </a:ext>
              </a:extLst>
            </p:cNvPr>
            <p:cNvSpPr/>
            <p:nvPr/>
          </p:nvSpPr>
          <p:spPr>
            <a:xfrm>
              <a:off x="9376058" y="1031165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CCEA65-0E82-4E9B-B609-5AC434EF8D57}"/>
                </a:ext>
              </a:extLst>
            </p:cNvPr>
            <p:cNvCxnSpPr>
              <a:stCxn id="55" idx="2"/>
              <a:endCxn id="78" idx="0"/>
            </p:cNvCxnSpPr>
            <p:nvPr/>
          </p:nvCxnSpPr>
          <p:spPr>
            <a:xfrm>
              <a:off x="2394241" y="1517915"/>
              <a:ext cx="0" cy="474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33BB7A-264A-4112-BCC7-DAB568643FF3}"/>
                </a:ext>
              </a:extLst>
            </p:cNvPr>
            <p:cNvCxnSpPr>
              <a:cxnSpLocks/>
              <a:stCxn id="57" idx="2"/>
              <a:endCxn id="111" idx="0"/>
            </p:cNvCxnSpPr>
            <p:nvPr/>
          </p:nvCxnSpPr>
          <p:spPr>
            <a:xfrm>
              <a:off x="9797759" y="1517915"/>
              <a:ext cx="2" cy="474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A49E4B5-5815-4C07-8B45-EC818833334B}"/>
                </a:ext>
              </a:extLst>
            </p:cNvPr>
            <p:cNvSpPr/>
            <p:nvPr/>
          </p:nvSpPr>
          <p:spPr>
            <a:xfrm>
              <a:off x="806136" y="296578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C94A1BD-581A-4411-B36C-59F59F00594D}"/>
                </a:ext>
              </a:extLst>
            </p:cNvPr>
            <p:cNvSpPr/>
            <p:nvPr/>
          </p:nvSpPr>
          <p:spPr>
            <a:xfrm>
              <a:off x="806135" y="328432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D1F35D-05EF-4853-88D0-E244EECB6AB1}"/>
                </a:ext>
              </a:extLst>
            </p:cNvPr>
            <p:cNvSpPr/>
            <p:nvPr/>
          </p:nvSpPr>
          <p:spPr>
            <a:xfrm>
              <a:off x="806135" y="360184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0DDC4E1-4BF5-4882-989E-9325BAADE75B}"/>
                </a:ext>
              </a:extLst>
            </p:cNvPr>
            <p:cNvSpPr/>
            <p:nvPr/>
          </p:nvSpPr>
          <p:spPr>
            <a:xfrm>
              <a:off x="1972541" y="296157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8C85486-9BC8-48B6-985D-FEE586FA7F61}"/>
                </a:ext>
              </a:extLst>
            </p:cNvPr>
            <p:cNvSpPr/>
            <p:nvPr/>
          </p:nvSpPr>
          <p:spPr>
            <a:xfrm>
              <a:off x="1972540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0A1230-4C82-4162-874B-5B1AEEACF6ED}"/>
                </a:ext>
              </a:extLst>
            </p:cNvPr>
            <p:cNvSpPr/>
            <p:nvPr/>
          </p:nvSpPr>
          <p:spPr>
            <a:xfrm>
              <a:off x="1972540" y="359865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4B448F-B9AD-4B8F-85B9-D8D1594E59AF}"/>
                </a:ext>
              </a:extLst>
            </p:cNvPr>
            <p:cNvSpPr/>
            <p:nvPr/>
          </p:nvSpPr>
          <p:spPr>
            <a:xfrm>
              <a:off x="3138402" y="296157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61164B9-1C68-471D-A150-EEA7D2265C5C}"/>
                </a:ext>
              </a:extLst>
            </p:cNvPr>
            <p:cNvSpPr/>
            <p:nvPr/>
          </p:nvSpPr>
          <p:spPr>
            <a:xfrm>
              <a:off x="3138401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183C015-69BB-4655-83E4-693D414A42BE}"/>
                </a:ext>
              </a:extLst>
            </p:cNvPr>
            <p:cNvSpPr/>
            <p:nvPr/>
          </p:nvSpPr>
          <p:spPr>
            <a:xfrm>
              <a:off x="8209656" y="296803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67458C9-8354-4FC0-8DE5-8D3D33E00330}"/>
                </a:ext>
              </a:extLst>
            </p:cNvPr>
            <p:cNvSpPr/>
            <p:nvPr/>
          </p:nvSpPr>
          <p:spPr>
            <a:xfrm>
              <a:off x="8209655" y="327438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FE932F-B3DC-449E-9EB4-2902A5C9C1AD}"/>
                </a:ext>
              </a:extLst>
            </p:cNvPr>
            <p:cNvSpPr/>
            <p:nvPr/>
          </p:nvSpPr>
          <p:spPr>
            <a:xfrm>
              <a:off x="8209655" y="3592925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D9170CF-70C9-4C36-AB87-1DFEBEED3924}"/>
                </a:ext>
              </a:extLst>
            </p:cNvPr>
            <p:cNvSpPr/>
            <p:nvPr/>
          </p:nvSpPr>
          <p:spPr>
            <a:xfrm>
              <a:off x="8209655" y="391488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092687-5EB3-4B20-8DC7-D389714E00AF}"/>
                </a:ext>
              </a:extLst>
            </p:cNvPr>
            <p:cNvSpPr/>
            <p:nvPr/>
          </p:nvSpPr>
          <p:spPr>
            <a:xfrm>
              <a:off x="8209655" y="422316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AFBC5EB-392F-484A-8D2A-59E1CBFE59B9}"/>
                </a:ext>
              </a:extLst>
            </p:cNvPr>
            <p:cNvSpPr/>
            <p:nvPr/>
          </p:nvSpPr>
          <p:spPr>
            <a:xfrm>
              <a:off x="6468079" y="296837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67B0988-35E3-4BB8-AAB8-A5403ECCABA9}"/>
                </a:ext>
              </a:extLst>
            </p:cNvPr>
            <p:cNvSpPr/>
            <p:nvPr/>
          </p:nvSpPr>
          <p:spPr>
            <a:xfrm>
              <a:off x="6468079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B6FBD6-3ACE-49FF-AB4D-FD0E01B2B694}"/>
                </a:ext>
              </a:extLst>
            </p:cNvPr>
            <p:cNvSpPr/>
            <p:nvPr/>
          </p:nvSpPr>
          <p:spPr>
            <a:xfrm>
              <a:off x="4866793" y="295340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DD2A019-79E1-47BE-BC8D-9FBB9006CAB7}"/>
                </a:ext>
              </a:extLst>
            </p:cNvPr>
            <p:cNvSpPr/>
            <p:nvPr/>
          </p:nvSpPr>
          <p:spPr>
            <a:xfrm>
              <a:off x="4866792" y="327194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EDE363E-C666-49B0-A2B0-1EE175B78847}"/>
                </a:ext>
              </a:extLst>
            </p:cNvPr>
            <p:cNvSpPr/>
            <p:nvPr/>
          </p:nvSpPr>
          <p:spPr>
            <a:xfrm>
              <a:off x="4866792" y="359048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C610BD-D328-4EF9-82E4-3587CE0D6DE1}"/>
                </a:ext>
              </a:extLst>
            </p:cNvPr>
            <p:cNvSpPr/>
            <p:nvPr/>
          </p:nvSpPr>
          <p:spPr>
            <a:xfrm>
              <a:off x="10542467" y="296204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ABCA6C-AE6A-4CED-B0BC-A86DAC32CED6}"/>
                </a:ext>
              </a:extLst>
            </p:cNvPr>
            <p:cNvSpPr/>
            <p:nvPr/>
          </p:nvSpPr>
          <p:spPr>
            <a:xfrm>
              <a:off x="10542466" y="3268394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27CB9D-CB67-4CFC-BDA8-066D3C7503CE}"/>
                </a:ext>
              </a:extLst>
            </p:cNvPr>
            <p:cNvSpPr/>
            <p:nvPr/>
          </p:nvSpPr>
          <p:spPr>
            <a:xfrm>
              <a:off x="10542466" y="3586933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A54F2E-6417-43D6-A937-34102E2D3B7E}"/>
                </a:ext>
              </a:extLst>
            </p:cNvPr>
            <p:cNvSpPr/>
            <p:nvPr/>
          </p:nvSpPr>
          <p:spPr>
            <a:xfrm>
              <a:off x="10542466" y="390889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527EF12-4A83-4E43-BD06-7DE6AECF22A4}"/>
                </a:ext>
              </a:extLst>
            </p:cNvPr>
            <p:cNvSpPr/>
            <p:nvPr/>
          </p:nvSpPr>
          <p:spPr>
            <a:xfrm>
              <a:off x="9376057" y="296803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EB91D1C-2BAC-49CA-893B-F401919774C6}"/>
                </a:ext>
              </a:extLst>
            </p:cNvPr>
            <p:cNvSpPr/>
            <p:nvPr/>
          </p:nvSpPr>
          <p:spPr>
            <a:xfrm>
              <a:off x="1972540" y="390889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B995CFD-25EB-48C9-AD6C-A90B35642550}"/>
                </a:ext>
              </a:extLst>
            </p:cNvPr>
            <p:cNvCxnSpPr>
              <a:cxnSpLocks/>
              <a:stCxn id="79" idx="3"/>
              <a:endCxn id="96" idx="1"/>
            </p:cNvCxnSpPr>
            <p:nvPr/>
          </p:nvCxnSpPr>
          <p:spPr>
            <a:xfrm>
              <a:off x="3982345" y="2235662"/>
              <a:ext cx="8844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6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9C20033-E12D-4C25-9C67-D4F184BFE361}"/>
              </a:ext>
            </a:extLst>
          </p:cNvPr>
          <p:cNvSpPr/>
          <p:nvPr/>
        </p:nvSpPr>
        <p:spPr>
          <a:xfrm>
            <a:off x="292006" y="1033398"/>
            <a:ext cx="6074665" cy="43610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83F3-971B-4009-BD37-65E1F0FC4CB4}"/>
              </a:ext>
            </a:extLst>
          </p:cNvPr>
          <p:cNvSpPr txBox="1"/>
          <p:nvPr/>
        </p:nvSpPr>
        <p:spPr>
          <a:xfrm>
            <a:off x="179442" y="6095524"/>
            <a:ext cx="1185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Hence, we have a </a:t>
            </a:r>
            <a:r>
              <a:rPr lang="en-US" i="1" dirty="0"/>
              <a:t>Edge network </a:t>
            </a:r>
            <a:r>
              <a:rPr lang="en-US" dirty="0"/>
              <a:t>(network of cloud and edge servers) along with a </a:t>
            </a:r>
            <a:r>
              <a:rPr lang="en-US" i="1" dirty="0"/>
              <a:t>queue of workflows</a:t>
            </a:r>
            <a:r>
              <a:rPr lang="en-US" dirty="0"/>
              <a:t>. The objective of placement algorithm is to place the tasks in a workflow on appropriate servers so as to reduce system utility.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FCA421-421E-427A-9859-AEAB76AE8404}"/>
              </a:ext>
            </a:extLst>
          </p:cNvPr>
          <p:cNvSpPr txBox="1"/>
          <p:nvPr/>
        </p:nvSpPr>
        <p:spPr>
          <a:xfrm>
            <a:off x="4151312" y="21646"/>
            <a:ext cx="390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Environment Model</a:t>
            </a:r>
            <a:endParaRPr lang="en-IN" sz="3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C154591-29A0-43D9-A6F2-4737A08096ED}"/>
              </a:ext>
            </a:extLst>
          </p:cNvPr>
          <p:cNvSpPr/>
          <p:nvPr/>
        </p:nvSpPr>
        <p:spPr>
          <a:xfrm>
            <a:off x="9708237" y="1349867"/>
            <a:ext cx="1281581" cy="402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162BE7-8E1B-4004-B22F-1C75BAD96589}"/>
              </a:ext>
            </a:extLst>
          </p:cNvPr>
          <p:cNvGrpSpPr/>
          <p:nvPr/>
        </p:nvGrpSpPr>
        <p:grpSpPr>
          <a:xfrm>
            <a:off x="9921587" y="1614259"/>
            <a:ext cx="843399" cy="3176211"/>
            <a:chOff x="9891260" y="1482471"/>
            <a:chExt cx="843399" cy="31762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67458C9-8354-4FC0-8DE5-8D3D33E00330}"/>
                </a:ext>
              </a:extLst>
            </p:cNvPr>
            <p:cNvSpPr/>
            <p:nvPr/>
          </p:nvSpPr>
          <p:spPr>
            <a:xfrm>
              <a:off x="9891260" y="3734282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FE932F-B3DC-449E-9EB4-2902A5C9C1AD}"/>
                </a:ext>
              </a:extLst>
            </p:cNvPr>
            <p:cNvSpPr/>
            <p:nvPr/>
          </p:nvSpPr>
          <p:spPr>
            <a:xfrm>
              <a:off x="9891260" y="4054533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092687-5EB3-4B20-8DC7-D389714E00AF}"/>
                </a:ext>
              </a:extLst>
            </p:cNvPr>
            <p:cNvSpPr/>
            <p:nvPr/>
          </p:nvSpPr>
          <p:spPr>
            <a:xfrm>
              <a:off x="9891260" y="437834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C610BD-D328-4EF9-82E4-3587CE0D6DE1}"/>
                </a:ext>
              </a:extLst>
            </p:cNvPr>
            <p:cNvSpPr/>
            <p:nvPr/>
          </p:nvSpPr>
          <p:spPr>
            <a:xfrm>
              <a:off x="9891261" y="1482471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ABCA6C-AE6A-4CED-B0BC-A86DAC32CED6}"/>
                </a:ext>
              </a:extLst>
            </p:cNvPr>
            <p:cNvSpPr/>
            <p:nvPr/>
          </p:nvSpPr>
          <p:spPr>
            <a:xfrm>
              <a:off x="9891260" y="178881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27CB9D-CB67-4CFC-BDA8-066D3C7503CE}"/>
                </a:ext>
              </a:extLst>
            </p:cNvPr>
            <p:cNvSpPr/>
            <p:nvPr/>
          </p:nvSpPr>
          <p:spPr>
            <a:xfrm>
              <a:off x="9891260" y="210735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A54F2E-6417-43D6-A937-34102E2D3B7E}"/>
                </a:ext>
              </a:extLst>
            </p:cNvPr>
            <p:cNvSpPr/>
            <p:nvPr/>
          </p:nvSpPr>
          <p:spPr>
            <a:xfrm>
              <a:off x="9891260" y="2429321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527EF12-4A83-4E43-BD06-7DE6AECF22A4}"/>
                </a:ext>
              </a:extLst>
            </p:cNvPr>
            <p:cNvSpPr/>
            <p:nvPr/>
          </p:nvSpPr>
          <p:spPr>
            <a:xfrm>
              <a:off x="9891260" y="2749572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DA2552B-AD12-4F0D-8B2F-07BEDA340E96}"/>
                </a:ext>
              </a:extLst>
            </p:cNvPr>
            <p:cNvSpPr/>
            <p:nvPr/>
          </p:nvSpPr>
          <p:spPr>
            <a:xfrm>
              <a:off x="10242700" y="3112732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347BB0A-9AF4-447C-9C2B-1A9DE6B2F966}"/>
                </a:ext>
              </a:extLst>
            </p:cNvPr>
            <p:cNvSpPr/>
            <p:nvPr/>
          </p:nvSpPr>
          <p:spPr>
            <a:xfrm>
              <a:off x="10245992" y="3279923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45FE32DB-010D-4332-9EE3-7523BEB744D3}"/>
                </a:ext>
              </a:extLst>
            </p:cNvPr>
            <p:cNvSpPr/>
            <p:nvPr/>
          </p:nvSpPr>
          <p:spPr>
            <a:xfrm>
              <a:off x="10246148" y="3438545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1" name="Callout: Left-Right Arrow 100">
            <a:extLst>
              <a:ext uri="{FF2B5EF4-FFF2-40B4-BE49-F238E27FC236}">
                <a16:creationId xmlns:a16="http://schemas.microsoft.com/office/drawing/2014/main" id="{D62FBCF5-964C-4BF7-80CF-F11AE01103EB}"/>
              </a:ext>
            </a:extLst>
          </p:cNvPr>
          <p:cNvSpPr/>
          <p:nvPr/>
        </p:nvSpPr>
        <p:spPr>
          <a:xfrm>
            <a:off x="6417415" y="3100543"/>
            <a:ext cx="3341566" cy="939579"/>
          </a:xfrm>
          <a:prstGeom prst="leftRightArrowCallout">
            <a:avLst>
              <a:gd name="adj1" fmla="val 4920"/>
              <a:gd name="adj2" fmla="val 6414"/>
              <a:gd name="adj3" fmla="val 10110"/>
              <a:gd name="adj4" fmla="val 610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Placement Algorithm</a:t>
            </a:r>
            <a:endParaRPr lang="en-IN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CFE21A-0932-49AA-A0C2-FD331B75F864}"/>
              </a:ext>
            </a:extLst>
          </p:cNvPr>
          <p:cNvGrpSpPr/>
          <p:nvPr/>
        </p:nvGrpSpPr>
        <p:grpSpPr>
          <a:xfrm>
            <a:off x="641749" y="1461531"/>
            <a:ext cx="5454251" cy="3176210"/>
            <a:chOff x="641749" y="1461531"/>
            <a:chExt cx="5454251" cy="3176210"/>
          </a:xfrm>
        </p:grpSpPr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B5596DBF-B5D0-465D-8FA7-5637469EB1A0}"/>
                </a:ext>
              </a:extLst>
            </p:cNvPr>
            <p:cNvSpPr/>
            <p:nvPr/>
          </p:nvSpPr>
          <p:spPr>
            <a:xfrm>
              <a:off x="2947173" y="163985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F2D32C95-7C86-4A90-95C4-4B23C8D894F1}"/>
                </a:ext>
              </a:extLst>
            </p:cNvPr>
            <p:cNvSpPr/>
            <p:nvPr/>
          </p:nvSpPr>
          <p:spPr>
            <a:xfrm>
              <a:off x="2947174" y="395555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4D2EC9A-3BD7-455F-AE6C-D21FE9FE5C94}"/>
                </a:ext>
              </a:extLst>
            </p:cNvPr>
            <p:cNvCxnSpPr>
              <a:cxnSpLocks/>
              <a:stCxn id="56" idx="2"/>
              <a:endCxn id="96" idx="0"/>
            </p:cNvCxnSpPr>
            <p:nvPr/>
          </p:nvCxnSpPr>
          <p:spPr>
            <a:xfrm>
              <a:off x="3368873" y="3293011"/>
              <a:ext cx="2" cy="6625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2FAFAD2-F336-4942-88A9-6295EE9E0702}"/>
                </a:ext>
              </a:extLst>
            </p:cNvPr>
            <p:cNvCxnSpPr>
              <a:cxnSpLocks/>
              <a:stCxn id="56" idx="0"/>
              <a:endCxn id="95" idx="2"/>
            </p:cNvCxnSpPr>
            <p:nvPr/>
          </p:nvCxnSpPr>
          <p:spPr>
            <a:xfrm flipV="1">
              <a:off x="3368873" y="2126607"/>
              <a:ext cx="1" cy="6796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33B65-1529-4651-B8AC-D45C20B89C92}"/>
                </a:ext>
              </a:extLst>
            </p:cNvPr>
            <p:cNvCxnSpPr>
              <a:cxnSpLocks/>
              <a:stCxn id="55" idx="0"/>
              <a:endCxn id="56" idx="1"/>
            </p:cNvCxnSpPr>
            <p:nvPr/>
          </p:nvCxnSpPr>
          <p:spPr>
            <a:xfrm flipV="1">
              <a:off x="2244867" y="3049636"/>
              <a:ext cx="70230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34CCC-1620-4C37-AB34-8E75847FDDCA}"/>
                </a:ext>
              </a:extLst>
            </p:cNvPr>
            <p:cNvCxnSpPr>
              <a:cxnSpLocks/>
              <a:stCxn id="56" idx="3"/>
              <a:endCxn id="57" idx="0"/>
            </p:cNvCxnSpPr>
            <p:nvPr/>
          </p:nvCxnSpPr>
          <p:spPr>
            <a:xfrm>
              <a:off x="3790573" y="3049636"/>
              <a:ext cx="702309" cy="1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C4CD8-A39A-4AFA-A2F1-3339976EA6EF}"/>
                </a:ext>
              </a:extLst>
            </p:cNvPr>
            <p:cNvCxnSpPr>
              <a:cxnSpLocks/>
              <a:stCxn id="95" idx="3"/>
              <a:endCxn id="112" idx="0"/>
            </p:cNvCxnSpPr>
            <p:nvPr/>
          </p:nvCxnSpPr>
          <p:spPr>
            <a:xfrm>
              <a:off x="3790574" y="1883232"/>
              <a:ext cx="1818676" cy="2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18DED13D-37D3-438D-B8F8-5FD68FF4C020}"/>
                </a:ext>
              </a:extLst>
            </p:cNvPr>
            <p:cNvSpPr/>
            <p:nvPr/>
          </p:nvSpPr>
          <p:spPr>
            <a:xfrm>
              <a:off x="2947172" y="280626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 rot="5400000">
              <a:off x="463423" y="2806262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 rot="5400000">
              <a:off x="463423" y="397266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 rot="5400000">
              <a:off x="463423" y="163985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55" idx="2"/>
              <a:endCxn id="80" idx="0"/>
            </p:cNvCxnSpPr>
            <p:nvPr/>
          </p:nvCxnSpPr>
          <p:spPr>
            <a:xfrm rot="5400000" flipH="1">
              <a:off x="860105" y="2151625"/>
              <a:ext cx="1166404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cxnSpLocks/>
              <a:stCxn id="55" idx="2"/>
              <a:endCxn id="79" idx="0"/>
            </p:cNvCxnSpPr>
            <p:nvPr/>
          </p:nvCxnSpPr>
          <p:spPr>
            <a:xfrm rot="5400000">
              <a:off x="860105" y="3318030"/>
              <a:ext cx="1166405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 rot="5400000">
              <a:off x="723621" y="2466434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 rot="5400000">
              <a:off x="723621" y="3632838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ACA6BA6C-7D35-4B57-BDAC-793383B8038C}"/>
                </a:ext>
              </a:extLst>
            </p:cNvPr>
            <p:cNvSpPr/>
            <p:nvPr/>
          </p:nvSpPr>
          <p:spPr>
            <a:xfrm rot="5400000">
              <a:off x="1579791" y="280626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CCEA65-0E82-4E9B-B609-5AC434EF8D57}"/>
                </a:ext>
              </a:extLst>
            </p:cNvPr>
            <p:cNvCxnSpPr>
              <a:stCxn id="55" idx="2"/>
              <a:endCxn id="78" idx="0"/>
            </p:cNvCxnSpPr>
            <p:nvPr/>
          </p:nvCxnSpPr>
          <p:spPr>
            <a:xfrm rot="5400000">
              <a:off x="1443307" y="2734828"/>
              <a:ext cx="1" cy="6296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 rot="16200000">
              <a:off x="5430924" y="2807280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 rot="16200000">
              <a:off x="5430924" y="1641894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 rot="16200000">
              <a:off x="5430924" y="397266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57" idx="2"/>
              <a:endCxn id="113" idx="0"/>
            </p:cNvCxnSpPr>
            <p:nvPr/>
          </p:nvCxnSpPr>
          <p:spPr>
            <a:xfrm rot="16200000" flipH="1">
              <a:off x="4711748" y="3318539"/>
              <a:ext cx="1165385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cxnSpLocks/>
              <a:stCxn id="57" idx="2"/>
              <a:endCxn id="112" idx="0"/>
            </p:cNvCxnSpPr>
            <p:nvPr/>
          </p:nvCxnSpPr>
          <p:spPr>
            <a:xfrm rot="16200000">
              <a:off x="4711747" y="2153153"/>
              <a:ext cx="1165387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 rot="16200000">
              <a:off x="5691632" y="3633348"/>
              <a:ext cx="32198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 rot="16200000">
              <a:off x="5691632" y="2467962"/>
              <a:ext cx="3219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674C9164-92DA-4006-A7F2-70DD72A3B85A}"/>
                </a:ext>
              </a:extLst>
            </p:cNvPr>
            <p:cNvSpPr/>
            <p:nvPr/>
          </p:nvSpPr>
          <p:spPr>
            <a:xfrm rot="16200000">
              <a:off x="4314556" y="280728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33BB7A-264A-4112-BCC7-DAB568643FF3}"/>
                </a:ext>
              </a:extLst>
            </p:cNvPr>
            <p:cNvCxnSpPr>
              <a:cxnSpLocks/>
              <a:stCxn id="57" idx="2"/>
              <a:endCxn id="111" idx="0"/>
            </p:cNvCxnSpPr>
            <p:nvPr/>
          </p:nvCxnSpPr>
          <p:spPr>
            <a:xfrm rot="16200000">
              <a:off x="5294440" y="2735846"/>
              <a:ext cx="1" cy="6296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033C029-BFC4-4688-9B05-7E5B3C34ADBC}"/>
                </a:ext>
              </a:extLst>
            </p:cNvPr>
            <p:cNvCxnSpPr>
              <a:cxnSpLocks/>
              <a:stCxn id="79" idx="0"/>
              <a:endCxn id="96" idx="1"/>
            </p:cNvCxnSpPr>
            <p:nvPr/>
          </p:nvCxnSpPr>
          <p:spPr>
            <a:xfrm flipV="1">
              <a:off x="1128499" y="4198931"/>
              <a:ext cx="1818675" cy="171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1A17FBC-F014-4AC2-A94F-7526874C0F9A}"/>
              </a:ext>
            </a:extLst>
          </p:cNvPr>
          <p:cNvSpPr/>
          <p:nvPr/>
        </p:nvSpPr>
        <p:spPr>
          <a:xfrm rot="10800000" flipV="1">
            <a:off x="286266" y="5130472"/>
            <a:ext cx="6074665" cy="283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Network</a:t>
            </a:r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8C2FAD6-C6B7-4BB7-833E-53917115ABC6}"/>
              </a:ext>
            </a:extLst>
          </p:cNvPr>
          <p:cNvSpPr/>
          <p:nvPr/>
        </p:nvSpPr>
        <p:spPr>
          <a:xfrm>
            <a:off x="9702497" y="5054861"/>
            <a:ext cx="1281581" cy="339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0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E3F109C4-FE25-4766-A4CC-0EE822E91C11}"/>
              </a:ext>
            </a:extLst>
          </p:cNvPr>
          <p:cNvSpPr txBox="1"/>
          <p:nvPr/>
        </p:nvSpPr>
        <p:spPr>
          <a:xfrm>
            <a:off x="258528" y="151616"/>
            <a:ext cx="476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Edge Network Constants</a:t>
            </a:r>
            <a:endParaRPr lang="en-IN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F71B-B4FC-4252-962A-1C14C2B1DC71}"/>
              </a:ext>
            </a:extLst>
          </p:cNvPr>
          <p:cNvSpPr txBox="1"/>
          <p:nvPr/>
        </p:nvSpPr>
        <p:spPr>
          <a:xfrm>
            <a:off x="258528" y="1398895"/>
            <a:ext cx="11419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Edge Network to be made up of following servers</a:t>
            </a:r>
          </a:p>
          <a:p>
            <a:endParaRPr lang="en-US" dirty="0"/>
          </a:p>
          <a:p>
            <a:r>
              <a:rPr lang="en-US" b="1" dirty="0"/>
              <a:t>	</a:t>
            </a:r>
            <a:r>
              <a:rPr lang="en-US" i="1" dirty="0"/>
              <a:t>Edge Servers</a:t>
            </a:r>
            <a:r>
              <a:rPr lang="en-US" b="1" dirty="0"/>
              <a:t>			[E]</a:t>
            </a:r>
            <a:endParaRPr lang="en-US" dirty="0"/>
          </a:p>
          <a:p>
            <a:r>
              <a:rPr lang="en-US" b="1" dirty="0"/>
              <a:t>	</a:t>
            </a:r>
            <a:r>
              <a:rPr lang="en-US" i="1" dirty="0"/>
              <a:t>Cloud Servers </a:t>
            </a:r>
            <a:r>
              <a:rPr lang="en-US" b="1" dirty="0"/>
              <a:t>			[C]</a:t>
            </a:r>
          </a:p>
          <a:p>
            <a:r>
              <a:rPr lang="en-US" b="1" dirty="0"/>
              <a:t>	</a:t>
            </a:r>
            <a:r>
              <a:rPr lang="en-US" i="1" dirty="0"/>
              <a:t>Total Network Servers</a:t>
            </a:r>
            <a:r>
              <a:rPr lang="en-US" b="1" dirty="0"/>
              <a:t>		[N] = E + 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the N network servers have the following attributes 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Data Rate	</a:t>
            </a:r>
            <a:r>
              <a:rPr lang="en-US" b="1" dirty="0"/>
              <a:t>[DR]		</a:t>
            </a:r>
            <a:r>
              <a:rPr lang="en-US" dirty="0"/>
              <a:t>Bandwidth to other servers		(MB/S)</a:t>
            </a:r>
            <a:endParaRPr lang="en-US" i="1" dirty="0"/>
          </a:p>
          <a:p>
            <a:r>
              <a:rPr lang="en-US" dirty="0"/>
              <a:t>	</a:t>
            </a:r>
            <a:r>
              <a:rPr lang="en-US" i="1" dirty="0"/>
              <a:t>Data Energy	</a:t>
            </a:r>
            <a:r>
              <a:rPr lang="en-US" b="1" dirty="0"/>
              <a:t>[DE]</a:t>
            </a:r>
            <a:r>
              <a:rPr lang="en-US" b="1" i="1" dirty="0"/>
              <a:t>		</a:t>
            </a:r>
            <a:r>
              <a:rPr lang="en-US" dirty="0"/>
              <a:t>Energy Spent in Data Processing	(J/MB)</a:t>
            </a:r>
            <a:endParaRPr lang="en-US" i="1" dirty="0"/>
          </a:p>
          <a:p>
            <a:r>
              <a:rPr lang="en-US" dirty="0"/>
              <a:t>	</a:t>
            </a:r>
            <a:r>
              <a:rPr lang="en-US" i="1" dirty="0"/>
              <a:t>Task Rate		</a:t>
            </a:r>
            <a:r>
              <a:rPr lang="en-US" b="1" dirty="0"/>
              <a:t>[VR]</a:t>
            </a:r>
            <a:r>
              <a:rPr lang="en-US" i="1" dirty="0"/>
              <a:t>		</a:t>
            </a:r>
            <a:r>
              <a:rPr lang="en-US" dirty="0"/>
              <a:t>Clock Rate or Computation Power	(MC/S)</a:t>
            </a:r>
            <a:r>
              <a:rPr lang="en-US" i="1" dirty="0"/>
              <a:t> </a:t>
            </a:r>
          </a:p>
          <a:p>
            <a:r>
              <a:rPr lang="en-US" dirty="0"/>
              <a:t>	</a:t>
            </a:r>
            <a:r>
              <a:rPr lang="en-US" i="1" dirty="0"/>
              <a:t>Task Energy	</a:t>
            </a:r>
            <a:r>
              <a:rPr lang="en-US" b="1" dirty="0"/>
              <a:t>[VE]</a:t>
            </a:r>
            <a:r>
              <a:rPr lang="en-US" b="1" i="1" dirty="0"/>
              <a:t>		</a:t>
            </a:r>
            <a:r>
              <a:rPr lang="en-US" dirty="0"/>
              <a:t>Energy Spent in Computation		(J/MC)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77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20BE73-2C96-42F3-9BDF-56E4431CEC9E}"/>
              </a:ext>
            </a:extLst>
          </p:cNvPr>
          <p:cNvGrpSpPr/>
          <p:nvPr/>
        </p:nvGrpSpPr>
        <p:grpSpPr>
          <a:xfrm>
            <a:off x="258528" y="5206019"/>
            <a:ext cx="9921792" cy="1328893"/>
            <a:chOff x="258528" y="5047523"/>
            <a:chExt cx="9921792" cy="13288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AFC05B-09BF-4EE9-9004-836121B4D0D4}"/>
                </a:ext>
              </a:extLst>
            </p:cNvPr>
            <p:cNvSpPr/>
            <p:nvPr/>
          </p:nvSpPr>
          <p:spPr>
            <a:xfrm>
              <a:off x="258528" y="5047523"/>
              <a:ext cx="9921792" cy="13288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6BF6C2-989B-445D-B198-1CF442E7D9B7}"/>
                </a:ext>
              </a:extLst>
            </p:cNvPr>
            <p:cNvSpPr/>
            <p:nvPr/>
          </p:nvSpPr>
          <p:spPr>
            <a:xfrm>
              <a:off x="258528" y="5056966"/>
              <a:ext cx="992179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 Workflow</a:t>
              </a:r>
              <a:endParaRPr lang="en-IN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F194EA-8CC8-4422-81AF-F71DD6C7E254}"/>
                </a:ext>
              </a:extLst>
            </p:cNvPr>
            <p:cNvGrpSpPr/>
            <p:nvPr/>
          </p:nvGrpSpPr>
          <p:grpSpPr>
            <a:xfrm>
              <a:off x="339196" y="5956442"/>
              <a:ext cx="9741090" cy="338554"/>
              <a:chOff x="672769" y="6258792"/>
              <a:chExt cx="9741090" cy="338554"/>
            </a:xfrm>
          </p:grpSpPr>
          <p:sp>
            <p:nvSpPr>
              <p:cNvPr id="22" name="Flowchart: Predefined Process 21">
                <a:extLst>
                  <a:ext uri="{FF2B5EF4-FFF2-40B4-BE49-F238E27FC236}">
                    <a16:creationId xmlns:a16="http://schemas.microsoft.com/office/drawing/2014/main" id="{F0C64EC4-D114-455C-849B-361E873EAF4B}"/>
                  </a:ext>
                </a:extLst>
              </p:cNvPr>
              <p:cNvSpPr/>
              <p:nvPr/>
            </p:nvSpPr>
            <p:spPr>
              <a:xfrm>
                <a:off x="672769" y="6272366"/>
                <a:ext cx="1552331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V ]</a:t>
                </a:r>
                <a:endParaRPr lang="en-IN" sz="1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A74DB-45F1-40D5-9C01-461EC9523A52}"/>
                  </a:ext>
                </a:extLst>
              </p:cNvPr>
              <p:cNvSpPr txBox="1"/>
              <p:nvPr/>
            </p:nvSpPr>
            <p:spPr>
              <a:xfrm>
                <a:off x="2188655" y="6258792"/>
                <a:ext cx="2707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8C6E8C1-1049-44BB-84FA-CF5CB531E176}"/>
                  </a:ext>
                </a:extLst>
              </p:cNvPr>
              <p:cNvSpPr/>
              <p:nvPr/>
            </p:nvSpPr>
            <p:spPr>
              <a:xfrm>
                <a:off x="5447639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V(1)</a:t>
                </a:r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022A47-B0EE-46A6-860F-516A824A1AC8}"/>
                  </a:ext>
                </a:extLst>
              </p:cNvPr>
              <p:cNvSpPr/>
              <p:nvPr/>
            </p:nvSpPr>
            <p:spPr>
              <a:xfrm>
                <a:off x="6376671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V(2)</a:t>
                </a:r>
                <a:endParaRPr lang="en-IN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0C4B749-EBF2-4B6F-AD70-1F001152EA46}"/>
                  </a:ext>
                </a:extLst>
              </p:cNvPr>
              <p:cNvSpPr/>
              <p:nvPr/>
            </p:nvSpPr>
            <p:spPr>
              <a:xfrm>
                <a:off x="9627415" y="6272165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V(T)</a:t>
                </a:r>
                <a:endParaRPr lang="en-IN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D11BC3-A8F7-4B4A-B75B-7D6F7D50061D}"/>
                  </a:ext>
                </a:extLst>
              </p:cNvPr>
              <p:cNvSpPr/>
              <p:nvPr/>
            </p:nvSpPr>
            <p:spPr>
              <a:xfrm>
                <a:off x="7297464" y="6272165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 . . </a:t>
                </a:r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D5BF9E-E9F5-4B9D-873C-137B01CBECB7}"/>
                </a:ext>
              </a:extLst>
            </p:cNvPr>
            <p:cNvGrpSpPr/>
            <p:nvPr/>
          </p:nvGrpSpPr>
          <p:grpSpPr>
            <a:xfrm>
              <a:off x="339196" y="5565136"/>
              <a:ext cx="9740510" cy="338554"/>
              <a:chOff x="672769" y="6021089"/>
              <a:chExt cx="9740510" cy="338554"/>
            </a:xfrm>
          </p:grpSpPr>
          <p:sp>
            <p:nvSpPr>
              <p:cNvPr id="23" name="Flowchart: Predefined Process 22">
                <a:extLst>
                  <a:ext uri="{FF2B5EF4-FFF2-40B4-BE49-F238E27FC236}">
                    <a16:creationId xmlns:a16="http://schemas.microsoft.com/office/drawing/2014/main" id="{458CC8F4-BD8C-4287-9687-28A0E6345AA7}"/>
                  </a:ext>
                </a:extLst>
              </p:cNvPr>
              <p:cNvSpPr/>
              <p:nvPr/>
            </p:nvSpPr>
            <p:spPr>
              <a:xfrm>
                <a:off x="672769" y="6032438"/>
                <a:ext cx="1552331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D ]</a:t>
                </a:r>
                <a:endParaRPr lang="en-IN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9AB539-2746-413E-92D4-5C76F820B022}"/>
                  </a:ext>
                </a:extLst>
              </p:cNvPr>
              <p:cNvSpPr txBox="1"/>
              <p:nvPr/>
            </p:nvSpPr>
            <p:spPr>
              <a:xfrm>
                <a:off x="2196314" y="6021089"/>
                <a:ext cx="2179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F4988E-C7D4-4C1D-97BD-35A3751E5D11}"/>
                  </a:ext>
                </a:extLst>
              </p:cNvPr>
              <p:cNvSpPr/>
              <p:nvPr/>
            </p:nvSpPr>
            <p:spPr>
              <a:xfrm>
                <a:off x="4518027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D(0)</a:t>
                </a:r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C03BE4-BFA4-47AD-A7D8-17C34363073A}"/>
                  </a:ext>
                </a:extLst>
              </p:cNvPr>
              <p:cNvSpPr/>
              <p:nvPr/>
            </p:nvSpPr>
            <p:spPr>
              <a:xfrm>
                <a:off x="5447059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D(1)</a:t>
                </a:r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515991-B478-4FD7-963C-1E0E8E0F592F}"/>
                  </a:ext>
                </a:extLst>
              </p:cNvPr>
              <p:cNvSpPr/>
              <p:nvPr/>
            </p:nvSpPr>
            <p:spPr>
              <a:xfrm>
                <a:off x="6376091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D(2)</a:t>
                </a:r>
                <a:endParaRPr lang="en-IN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9842D3-B879-4CF8-A791-FC1C8C7AA096}"/>
                  </a:ext>
                </a:extLst>
              </p:cNvPr>
              <p:cNvSpPr/>
              <p:nvPr/>
            </p:nvSpPr>
            <p:spPr>
              <a:xfrm>
                <a:off x="9626835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D(T)</a:t>
                </a:r>
                <a:endParaRPr lang="en-IN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3660344-B4C6-42BF-B39D-672098758B00}"/>
                  </a:ext>
                </a:extLst>
              </p:cNvPr>
              <p:cNvSpPr/>
              <p:nvPr/>
            </p:nvSpPr>
            <p:spPr>
              <a:xfrm>
                <a:off x="7292127" y="6029469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 . . </a:t>
                </a:r>
                <a:endParaRPr lang="en-IN" dirty="0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3F109C4-FE25-4766-A4CC-0EE822E91C11}"/>
              </a:ext>
            </a:extLst>
          </p:cNvPr>
          <p:cNvSpPr txBox="1"/>
          <p:nvPr/>
        </p:nvSpPr>
        <p:spPr>
          <a:xfrm>
            <a:off x="67259" y="35308"/>
            <a:ext cx="726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Workflow Components and Constants</a:t>
            </a:r>
            <a:endParaRPr lang="en-IN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446DE-68B3-499F-8F67-62CE5036F2E6}"/>
              </a:ext>
            </a:extLst>
          </p:cNvPr>
          <p:cNvSpPr txBox="1"/>
          <p:nvPr/>
        </p:nvSpPr>
        <p:spPr>
          <a:xfrm>
            <a:off x="258528" y="677067"/>
            <a:ext cx="114198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workflow contains a fixed number of tasks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 number of tasks per workflow</a:t>
            </a:r>
            <a:r>
              <a:rPr lang="en-US" b="1" dirty="0"/>
              <a:t> 		[T]</a:t>
            </a:r>
          </a:p>
          <a:p>
            <a:endParaRPr lang="en-US" dirty="0"/>
          </a:p>
          <a:p>
            <a:r>
              <a:rPr lang="en-US" dirty="0"/>
              <a:t>Each task </a:t>
            </a:r>
            <a:r>
              <a:rPr lang="en-US" i="1" dirty="0"/>
              <a:t>t </a:t>
            </a:r>
            <a:r>
              <a:rPr lang="en-US" dirty="0"/>
              <a:t>[ t </a:t>
            </a:r>
            <a:r>
              <a:rPr lang="en-US"/>
              <a:t>= 1, </a:t>
            </a:r>
            <a:r>
              <a:rPr lang="en-US" dirty="0"/>
              <a:t>2, … T ]</a:t>
            </a:r>
            <a:r>
              <a:rPr lang="en-US" i="1" dirty="0"/>
              <a:t> </a:t>
            </a:r>
            <a:r>
              <a:rPr lang="en-US" dirty="0"/>
              <a:t>is characterized by</a:t>
            </a:r>
          </a:p>
          <a:p>
            <a:endParaRPr lang="en-US" dirty="0"/>
          </a:p>
          <a:p>
            <a:r>
              <a:rPr lang="en-US" dirty="0"/>
              <a:t>	Input Data size	 			D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-1)</a:t>
            </a:r>
            <a:endParaRPr lang="en-US" dirty="0"/>
          </a:p>
          <a:p>
            <a:r>
              <a:rPr lang="en-US" dirty="0"/>
              <a:t>	Task size					V(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	Output Data size	 			D(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The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Size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Size </a:t>
            </a:r>
            <a:r>
              <a:rPr lang="en-US" dirty="0"/>
              <a:t>in a workflow are subjected to limits defined as:</a:t>
            </a:r>
            <a:endParaRPr lang="en-US" b="1" i="1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i="1" dirty="0"/>
              <a:t>Range of initial Data Size 	D(0)</a:t>
            </a:r>
            <a:r>
              <a:rPr lang="en-IN" dirty="0"/>
              <a:t>		</a:t>
            </a:r>
            <a:r>
              <a:rPr lang="en-IN" b="1" dirty="0"/>
              <a:t> [WF_D0_RANGE]</a:t>
            </a:r>
            <a:r>
              <a:rPr lang="en-IN" dirty="0"/>
              <a:t> </a:t>
            </a:r>
          </a:p>
          <a:p>
            <a:r>
              <a:rPr lang="en-IN" dirty="0"/>
              <a:t>	</a:t>
            </a:r>
            <a:r>
              <a:rPr lang="en-IN" i="1" dirty="0"/>
              <a:t>Range of other Data Size 	</a:t>
            </a:r>
            <a:r>
              <a:rPr lang="en-IN" i="1"/>
              <a:t>D(1) </a:t>
            </a:r>
            <a:r>
              <a:rPr lang="en-IN" i="1" dirty="0"/>
              <a:t>to D(t)</a:t>
            </a:r>
            <a:r>
              <a:rPr lang="en-IN" dirty="0"/>
              <a:t>	</a:t>
            </a:r>
            <a:r>
              <a:rPr lang="en-IN" b="1" dirty="0"/>
              <a:t> [WF_DT_RANGE]</a:t>
            </a:r>
            <a:endParaRPr lang="en-IN" dirty="0"/>
          </a:p>
          <a:p>
            <a:r>
              <a:rPr lang="en-IN" b="1" dirty="0"/>
              <a:t>	</a:t>
            </a:r>
            <a:r>
              <a:rPr lang="en-IN" i="1" dirty="0"/>
              <a:t>Range of all </a:t>
            </a:r>
            <a:r>
              <a:rPr lang="en-US" i="1" dirty="0"/>
              <a:t>Task</a:t>
            </a:r>
            <a:r>
              <a:rPr lang="en-IN" i="1" dirty="0"/>
              <a:t> Sizes	</a:t>
            </a:r>
            <a:r>
              <a:rPr lang="en-IN" i="1"/>
              <a:t>V(1) </a:t>
            </a:r>
            <a:r>
              <a:rPr lang="en-IN" i="1" dirty="0"/>
              <a:t>to V(t)</a:t>
            </a:r>
            <a:r>
              <a:rPr lang="en-IN" dirty="0"/>
              <a:t>	</a:t>
            </a:r>
            <a:r>
              <a:rPr lang="en-IN" b="1" dirty="0"/>
              <a:t> [WF_VT_RANGE]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BFD6982C-5EF0-4376-B916-331B6CD7B32D}"/>
              </a:ext>
            </a:extLst>
          </p:cNvPr>
          <p:cNvSpPr txBox="1"/>
          <p:nvPr/>
        </p:nvSpPr>
        <p:spPr>
          <a:xfrm>
            <a:off x="319670" y="1095305"/>
            <a:ext cx="11419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‘agent’ processes one workflow at a time and decides an offloading ‘policy’ for placing all the tasks of that workflow at appropriate devices. </a:t>
            </a:r>
          </a:p>
          <a:p>
            <a:endParaRPr lang="en-US" dirty="0"/>
          </a:p>
          <a:p>
            <a:r>
              <a:rPr lang="en-US" dirty="0"/>
              <a:t>An actions or placement location is defined as: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sz="2400" dirty="0"/>
              <a:t>Action, a </a:t>
            </a:r>
            <a:r>
              <a:rPr lang="az-Cyrl-AZ" sz="2400" dirty="0"/>
              <a:t>Є</a:t>
            </a:r>
            <a:r>
              <a:rPr lang="en-US" sz="2400" dirty="0"/>
              <a:t> { 0</a:t>
            </a:r>
            <a:r>
              <a:rPr lang="en-US" sz="2400"/>
              <a:t>, 1, </a:t>
            </a:r>
            <a:r>
              <a:rPr lang="en-US" sz="2400" dirty="0"/>
              <a:t>2 … N }		</a:t>
            </a:r>
            <a:r>
              <a:rPr lang="en-US" sz="1600" dirty="0"/>
              <a:t>where N = E +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Hence, Total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Actions 		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6">
                <a:extLst>
                  <a:ext uri="{FF2B5EF4-FFF2-40B4-BE49-F238E27FC236}">
                    <a16:creationId xmlns:a16="http://schemas.microsoft.com/office/drawing/2014/main" id="{67945555-165F-4F4A-9AE3-1CF88D805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536937"/>
                  </p:ext>
                </p:extLst>
              </p:nvPr>
            </p:nvGraphicFramePr>
            <p:xfrm>
              <a:off x="386067" y="4089343"/>
              <a:ext cx="114198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06622">
                      <a:extLst>
                        <a:ext uri="{9D8B030D-6E8A-4147-A177-3AD203B41FA5}">
                          <a16:colId xmlns:a16="http://schemas.microsoft.com/office/drawing/2014/main" val="646835430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409683192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644586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Value (A)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Placement Location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Meaning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312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=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Do not Offload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572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</a:t>
                          </a:r>
                          <a:r>
                            <a:rPr lang="en-US"/>
                            <a:t>= 1, </a:t>
                          </a:r>
                          <a:r>
                            <a:rPr lang="en-US" dirty="0"/>
                            <a:t>2, … 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Edge/Cloud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Offload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Server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9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6">
                <a:extLst>
                  <a:ext uri="{FF2B5EF4-FFF2-40B4-BE49-F238E27FC236}">
                    <a16:creationId xmlns:a16="http://schemas.microsoft.com/office/drawing/2014/main" id="{67945555-165F-4F4A-9AE3-1CF88D805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536937"/>
                  </p:ext>
                </p:extLst>
              </p:nvPr>
            </p:nvGraphicFramePr>
            <p:xfrm>
              <a:off x="386067" y="4089343"/>
              <a:ext cx="114198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06622">
                      <a:extLst>
                        <a:ext uri="{9D8B030D-6E8A-4147-A177-3AD203B41FA5}">
                          <a16:colId xmlns:a16="http://schemas.microsoft.com/office/drawing/2014/main" val="646835430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409683192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644586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Value (A)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Placement Location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Meaning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312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=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Do not Offload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572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= 1, 2, … 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Edge/Cloud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9836" r="-64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F99F25CF-AA0C-4313-9ADF-3648AC5D4286}"/>
              </a:ext>
            </a:extLst>
          </p:cNvPr>
          <p:cNvSpPr txBox="1"/>
          <p:nvPr/>
        </p:nvSpPr>
        <p:spPr>
          <a:xfrm>
            <a:off x="319670" y="224435"/>
            <a:ext cx="70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 Offloading Decision and Actions</a:t>
            </a:r>
            <a:endParaRPr lang="en-IN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AEB-EF9F-4DA1-87E4-41D9876B2105}"/>
              </a:ext>
            </a:extLst>
          </p:cNvPr>
          <p:cNvSpPr/>
          <p:nvPr/>
        </p:nvSpPr>
        <p:spPr>
          <a:xfrm>
            <a:off x="2334097" y="5635118"/>
            <a:ext cx="544920" cy="320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630F2-6E96-4C48-B036-603D94E0DBEC}"/>
              </a:ext>
            </a:extLst>
          </p:cNvPr>
          <p:cNvSpPr/>
          <p:nvPr/>
        </p:nvSpPr>
        <p:spPr>
          <a:xfrm>
            <a:off x="2985480" y="5635118"/>
            <a:ext cx="589196" cy="3202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7D492-C9CF-444B-939C-6FA8457E1C3D}"/>
              </a:ext>
            </a:extLst>
          </p:cNvPr>
          <p:cNvSpPr/>
          <p:nvPr/>
        </p:nvSpPr>
        <p:spPr>
          <a:xfrm>
            <a:off x="4950274" y="5635119"/>
            <a:ext cx="587674" cy="3202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AE43AB-2227-4977-A0C4-09A2340F4ECE}"/>
              </a:ext>
            </a:extLst>
          </p:cNvPr>
          <p:cNvSpPr/>
          <p:nvPr/>
        </p:nvSpPr>
        <p:spPr>
          <a:xfrm>
            <a:off x="5644411" y="5635121"/>
            <a:ext cx="587674" cy="3202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 </a:t>
            </a:r>
            <a:r>
              <a:rPr lang="en-US" sz="1200">
                <a:solidFill>
                  <a:schemeClr val="bg1"/>
                </a:solidFill>
              </a:rPr>
              <a:t>+ 1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4E2CE-0D62-4E3E-912C-29E9153587EA}"/>
              </a:ext>
            </a:extLst>
          </p:cNvPr>
          <p:cNvSpPr/>
          <p:nvPr/>
        </p:nvSpPr>
        <p:spPr>
          <a:xfrm>
            <a:off x="7618501" y="5635120"/>
            <a:ext cx="609624" cy="3202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 + C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C9F0F-DC68-40B6-A9BC-28CE49E7A0D4}"/>
              </a:ext>
            </a:extLst>
          </p:cNvPr>
          <p:cNvSpPr/>
          <p:nvPr/>
        </p:nvSpPr>
        <p:spPr>
          <a:xfrm>
            <a:off x="3607443" y="5635122"/>
            <a:ext cx="1323629" cy="3202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 . . edge . . 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B065-0935-4C20-B90C-E00580BEA652}"/>
              </a:ext>
            </a:extLst>
          </p:cNvPr>
          <p:cNvSpPr/>
          <p:nvPr/>
        </p:nvSpPr>
        <p:spPr>
          <a:xfrm>
            <a:off x="6262104" y="5635123"/>
            <a:ext cx="1323629" cy="3202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 . . cloud . . 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F0D8C9-1F3B-472B-9D6F-F0D9D7D6061F}"/>
              </a:ext>
            </a:extLst>
          </p:cNvPr>
          <p:cNvSpPr/>
          <p:nvPr/>
        </p:nvSpPr>
        <p:spPr>
          <a:xfrm>
            <a:off x="386067" y="5635118"/>
            <a:ext cx="1323629" cy="3202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74B2EEF9-5F6B-465C-B482-C18913E53A77}"/>
              </a:ext>
            </a:extLst>
          </p:cNvPr>
          <p:cNvSpPr txBox="1"/>
          <p:nvPr/>
        </p:nvSpPr>
        <p:spPr>
          <a:xfrm>
            <a:off x="289393" y="432385"/>
            <a:ext cx="44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Components of a State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55262-7E1D-4086-9A1F-C76FF005487C}"/>
              </a:ext>
            </a:extLst>
          </p:cNvPr>
          <p:cNvSpPr/>
          <p:nvPr/>
        </p:nvSpPr>
        <p:spPr>
          <a:xfrm>
            <a:off x="988995" y="1527188"/>
            <a:ext cx="8702202" cy="4721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C7C04-C95F-4839-9D91-9FCDFA12C9B3}"/>
              </a:ext>
            </a:extLst>
          </p:cNvPr>
          <p:cNvSpPr/>
          <p:nvPr/>
        </p:nvSpPr>
        <p:spPr>
          <a:xfrm>
            <a:off x="988995" y="1364783"/>
            <a:ext cx="8702202" cy="413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[ state vector length </a:t>
            </a:r>
            <a:r>
              <a:rPr lang="en-US" b="1" dirty="0"/>
              <a:t>[LEN] </a:t>
            </a:r>
            <a:r>
              <a:rPr lang="en-US" dirty="0"/>
              <a:t>= 3*(</a:t>
            </a:r>
            <a:r>
              <a:rPr lang="en-US"/>
              <a:t>T+1) </a:t>
            </a:r>
            <a:r>
              <a:rPr lang="en-US" dirty="0"/>
              <a:t>+ 5 ]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4CBCA4-04E2-45A7-99B2-60B219497C37}"/>
              </a:ext>
            </a:extLst>
          </p:cNvPr>
          <p:cNvGrpSpPr/>
          <p:nvPr/>
        </p:nvGrpSpPr>
        <p:grpSpPr>
          <a:xfrm>
            <a:off x="1304213" y="2016174"/>
            <a:ext cx="7595946" cy="1866601"/>
            <a:chOff x="2060117" y="2344774"/>
            <a:chExt cx="7595946" cy="1866601"/>
          </a:xfrm>
        </p:grpSpPr>
        <p:sp>
          <p:nvSpPr>
            <p:cNvPr id="4" name="Flowchart: Predefined Process 3">
              <a:extLst>
                <a:ext uri="{FF2B5EF4-FFF2-40B4-BE49-F238E27FC236}">
                  <a16:creationId xmlns:a16="http://schemas.microsoft.com/office/drawing/2014/main" id="{30781D37-2348-4048-922D-761A0C3084BF}"/>
                </a:ext>
              </a:extLst>
            </p:cNvPr>
            <p:cNvSpPr/>
            <p:nvPr/>
          </p:nvSpPr>
          <p:spPr>
            <a:xfrm>
              <a:off x="2060117" y="2344774"/>
              <a:ext cx="1182912" cy="319315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LP</a:t>
              </a:r>
              <a:endParaRPr lang="en-IN" sz="1600" dirty="0"/>
            </a:p>
          </p:txBody>
        </p:sp>
        <p:sp>
          <p:nvSpPr>
            <p:cNvPr id="28" name="Flowchart: Predefined Process 27">
              <a:extLst>
                <a:ext uri="{FF2B5EF4-FFF2-40B4-BE49-F238E27FC236}">
                  <a16:creationId xmlns:a16="http://schemas.microsoft.com/office/drawing/2014/main" id="{3A9EB91E-0810-414B-8425-4F45A1C18FD7}"/>
                </a:ext>
              </a:extLst>
            </p:cNvPr>
            <p:cNvSpPr/>
            <p:nvPr/>
          </p:nvSpPr>
          <p:spPr>
            <a:xfrm>
              <a:off x="2060117" y="3111640"/>
              <a:ext cx="1182912" cy="319315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</a:t>
              </a:r>
              <a:endParaRPr lang="en-IN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746A2B-2D37-4543-BEBE-A8104BDC224B}"/>
                </a:ext>
              </a:extLst>
            </p:cNvPr>
            <p:cNvSpPr txBox="1"/>
            <p:nvPr/>
          </p:nvSpPr>
          <p:spPr>
            <a:xfrm>
              <a:off x="3195172" y="3125288"/>
              <a:ext cx="6460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 </a:t>
              </a:r>
              <a:r>
                <a:rPr lang="en-US" sz="1600" dirty="0"/>
                <a:t>Energy Spent in Data Processing (J/MB) defined by 	</a:t>
              </a:r>
              <a:r>
                <a:rPr lang="en-US" sz="1600" b="1" dirty="0"/>
                <a:t>[ IOT_DE_RANGE ]</a:t>
              </a:r>
              <a:endParaRPr lang="en-IN" sz="1600" dirty="0"/>
            </a:p>
          </p:txBody>
        </p:sp>
        <p:sp>
          <p:nvSpPr>
            <p:cNvPr id="31" name="Flowchart: Predefined Process 30">
              <a:extLst>
                <a:ext uri="{FF2B5EF4-FFF2-40B4-BE49-F238E27FC236}">
                  <a16:creationId xmlns:a16="http://schemas.microsoft.com/office/drawing/2014/main" id="{B0A2ABEC-00E5-4403-ACF1-C7B9B57259B9}"/>
                </a:ext>
              </a:extLst>
            </p:cNvPr>
            <p:cNvSpPr/>
            <p:nvPr/>
          </p:nvSpPr>
          <p:spPr>
            <a:xfrm>
              <a:off x="2060117" y="2758187"/>
              <a:ext cx="1182912" cy="319315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</a:t>
              </a:r>
              <a:endParaRPr lang="en-IN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D991B7-F671-4FC2-985A-10017B9A39CD}"/>
                </a:ext>
              </a:extLst>
            </p:cNvPr>
            <p:cNvSpPr txBox="1"/>
            <p:nvPr/>
          </p:nvSpPr>
          <p:spPr>
            <a:xfrm>
              <a:off x="3195174" y="2355437"/>
              <a:ext cx="3333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</a:t>
              </a:r>
              <a:r>
                <a:rPr lang="en-US" sz="1600" dirty="0"/>
                <a:t> Parent Edge  </a:t>
              </a:r>
              <a:r>
                <a:rPr lang="az-Cyrl-AZ" sz="1600" dirty="0"/>
                <a:t>Є</a:t>
              </a:r>
              <a:r>
                <a:rPr lang="en-US" sz="1600" dirty="0"/>
                <a:t> </a:t>
              </a:r>
              <a:r>
                <a:rPr lang="en-US" sz="1600"/>
                <a:t>{ 1, </a:t>
              </a:r>
              <a:r>
                <a:rPr lang="en-US" sz="1600" dirty="0"/>
                <a:t>2 … E }</a:t>
              </a:r>
              <a:endParaRPr lang="en-IN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B7B685-A8DA-4497-8394-A0FBAE835374}"/>
                </a:ext>
              </a:extLst>
            </p:cNvPr>
            <p:cNvSpPr txBox="1"/>
            <p:nvPr/>
          </p:nvSpPr>
          <p:spPr>
            <a:xfrm>
              <a:off x="3195173" y="2769996"/>
              <a:ext cx="646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 </a:t>
              </a:r>
              <a:r>
                <a:rPr lang="en-US" sz="1600" dirty="0"/>
                <a:t>Bandwidth to Parent Edge (MB/S) defined by 	</a:t>
              </a:r>
              <a:r>
                <a:rPr lang="en-US" sz="1600" b="1" dirty="0"/>
                <a:t>[ IOT_DR_RANGE ]</a:t>
              </a:r>
            </a:p>
          </p:txBody>
        </p:sp>
        <p:sp>
          <p:nvSpPr>
            <p:cNvPr id="42" name="Flowchart: Predefined Process 41">
              <a:extLst>
                <a:ext uri="{FF2B5EF4-FFF2-40B4-BE49-F238E27FC236}">
                  <a16:creationId xmlns:a16="http://schemas.microsoft.com/office/drawing/2014/main" id="{247F117C-5D32-4002-8088-197A653957FE}"/>
                </a:ext>
              </a:extLst>
            </p:cNvPr>
            <p:cNvSpPr/>
            <p:nvPr/>
          </p:nvSpPr>
          <p:spPr>
            <a:xfrm>
              <a:off x="2060117" y="3504234"/>
              <a:ext cx="1182912" cy="319315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VR</a:t>
              </a:r>
              <a:endParaRPr lang="en-IN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362B87-B955-4894-95F7-D6A0F5B17076}"/>
                </a:ext>
              </a:extLst>
            </p:cNvPr>
            <p:cNvSpPr txBox="1"/>
            <p:nvPr/>
          </p:nvSpPr>
          <p:spPr>
            <a:xfrm>
              <a:off x="3195173" y="3517882"/>
              <a:ext cx="646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 </a:t>
              </a:r>
              <a:r>
                <a:rPr lang="en-US" sz="1600" dirty="0"/>
                <a:t>Computation Power (MC/S) defined by 		</a:t>
              </a:r>
              <a:r>
                <a:rPr lang="en-US" sz="1600" b="1" dirty="0"/>
                <a:t>[ IOT_VR_RANGE ]</a:t>
              </a:r>
              <a:r>
                <a:rPr lang="en-US" sz="1600" dirty="0"/>
                <a:t> </a:t>
              </a:r>
              <a:endParaRPr lang="en-IN" sz="1600" dirty="0"/>
            </a:p>
          </p:txBody>
        </p: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B217C091-84A4-467F-B031-E1281A8C0677}"/>
                </a:ext>
              </a:extLst>
            </p:cNvPr>
            <p:cNvSpPr/>
            <p:nvPr/>
          </p:nvSpPr>
          <p:spPr>
            <a:xfrm>
              <a:off x="2060117" y="3859173"/>
              <a:ext cx="1182912" cy="319315"/>
            </a:xfrm>
            <a:prstGeom prst="flowChartPredefined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VE</a:t>
              </a:r>
              <a:endParaRPr lang="en-IN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8F6698-466C-48CF-9A36-41254EA2C16C}"/>
                </a:ext>
              </a:extLst>
            </p:cNvPr>
            <p:cNvSpPr txBox="1"/>
            <p:nvPr/>
          </p:nvSpPr>
          <p:spPr>
            <a:xfrm>
              <a:off x="3195172" y="3872821"/>
              <a:ext cx="6460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 </a:t>
              </a:r>
              <a:r>
                <a:rPr lang="en-US" sz="1600" dirty="0"/>
                <a:t>Energy Spent in Task Processing (J/MC) defined by 	</a:t>
              </a:r>
              <a:r>
                <a:rPr lang="en-US" sz="1600" b="1" dirty="0"/>
                <a:t>[ IOT_VE_RANGE ]</a:t>
              </a:r>
              <a:r>
                <a:rPr lang="en-US" sz="1600" dirty="0"/>
                <a:t> </a:t>
              </a:r>
              <a:endParaRPr lang="en-IN" sz="1600" dirty="0"/>
            </a:p>
          </p:txBody>
        </p:sp>
      </p:grp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ADDA45EF-1B76-40EF-9F84-F030B7468808}"/>
              </a:ext>
            </a:extLst>
          </p:cNvPr>
          <p:cNvSpPr/>
          <p:nvPr/>
        </p:nvSpPr>
        <p:spPr>
          <a:xfrm>
            <a:off x="1304213" y="3960185"/>
            <a:ext cx="1182912" cy="319314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</a:t>
            </a:r>
            <a:endParaRPr lang="en-IN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EB322D-F34F-4DD6-9FB5-5C57C836A623}"/>
              </a:ext>
            </a:extLst>
          </p:cNvPr>
          <p:cNvSpPr txBox="1"/>
          <p:nvPr/>
        </p:nvSpPr>
        <p:spPr>
          <a:xfrm>
            <a:off x="2439269" y="3963872"/>
            <a:ext cx="621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</a:t>
            </a:r>
            <a:r>
              <a:rPr lang="en-US" sz="1600" i="1" dirty="0"/>
              <a:t>t</a:t>
            </a:r>
            <a:r>
              <a:rPr lang="en-US" sz="1600" dirty="0"/>
              <a:t> = Current Task </a:t>
            </a:r>
            <a:r>
              <a:rPr lang="az-Cyrl-AZ" sz="1600" dirty="0"/>
              <a:t>Є</a:t>
            </a:r>
            <a:r>
              <a:rPr lang="en-US" sz="1600" dirty="0"/>
              <a:t> </a:t>
            </a:r>
            <a:r>
              <a:rPr lang="en-US" sz="1600"/>
              <a:t>{ 1, </a:t>
            </a:r>
            <a:r>
              <a:rPr lang="en-US" sz="1600" dirty="0"/>
              <a:t>2 … T }</a:t>
            </a:r>
            <a:endParaRPr lang="en-IN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32C8F-CA9D-448A-9E9F-90B3E542EB71}"/>
              </a:ext>
            </a:extLst>
          </p:cNvPr>
          <p:cNvGrpSpPr/>
          <p:nvPr/>
        </p:nvGrpSpPr>
        <p:grpSpPr>
          <a:xfrm>
            <a:off x="1257077" y="5742368"/>
            <a:ext cx="7393138" cy="368839"/>
            <a:chOff x="892000" y="5364416"/>
            <a:chExt cx="7393138" cy="368839"/>
          </a:xfrm>
        </p:grpSpPr>
        <p:sp>
          <p:nvSpPr>
            <p:cNvPr id="16" name="Flowchart: Predefined Process 15">
              <a:extLst>
                <a:ext uri="{FF2B5EF4-FFF2-40B4-BE49-F238E27FC236}">
                  <a16:creationId xmlns:a16="http://schemas.microsoft.com/office/drawing/2014/main" id="{D8AE3364-416B-468F-8DAB-19BB8F23A9CA}"/>
                </a:ext>
              </a:extLst>
            </p:cNvPr>
            <p:cNvSpPr/>
            <p:nvPr/>
          </p:nvSpPr>
          <p:spPr>
            <a:xfrm>
              <a:off x="3894860" y="5377486"/>
              <a:ext cx="585676" cy="306245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L(0)</a:t>
              </a:r>
              <a:endParaRPr lang="en-IN" sz="1200" dirty="0"/>
            </a:p>
          </p:txBody>
        </p:sp>
        <p:sp>
          <p:nvSpPr>
            <p:cNvPr id="17" name="Flowchart: Predefined Process 16">
              <a:extLst>
                <a:ext uri="{FF2B5EF4-FFF2-40B4-BE49-F238E27FC236}">
                  <a16:creationId xmlns:a16="http://schemas.microsoft.com/office/drawing/2014/main" id="{D110EB3C-220F-4243-9A6C-8A4FD94E1A6C}"/>
                </a:ext>
              </a:extLst>
            </p:cNvPr>
            <p:cNvSpPr/>
            <p:nvPr/>
          </p:nvSpPr>
          <p:spPr>
            <a:xfrm>
              <a:off x="4586724" y="5364416"/>
              <a:ext cx="585676" cy="319314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L(1)</a:t>
              </a:r>
              <a:endParaRPr lang="en-IN" sz="1200" dirty="0"/>
            </a:p>
          </p:txBody>
        </p:sp>
        <p:sp>
          <p:nvSpPr>
            <p:cNvPr id="20" name="Flowchart: Predefined Process 19">
              <a:extLst>
                <a:ext uri="{FF2B5EF4-FFF2-40B4-BE49-F238E27FC236}">
                  <a16:creationId xmlns:a16="http://schemas.microsoft.com/office/drawing/2014/main" id="{AE4F10F6-D5FF-4512-AEDF-918A4FFEC0FB}"/>
                </a:ext>
              </a:extLst>
            </p:cNvPr>
            <p:cNvSpPr/>
            <p:nvPr/>
          </p:nvSpPr>
          <p:spPr>
            <a:xfrm>
              <a:off x="7699462" y="5370951"/>
              <a:ext cx="585676" cy="319314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L(T)</a:t>
              </a:r>
              <a:endParaRPr lang="en-IN" sz="1200" dirty="0"/>
            </a:p>
          </p:txBody>
        </p:sp>
        <p:sp>
          <p:nvSpPr>
            <p:cNvPr id="21" name="Flowchart: Predefined Process 20">
              <a:extLst>
                <a:ext uri="{FF2B5EF4-FFF2-40B4-BE49-F238E27FC236}">
                  <a16:creationId xmlns:a16="http://schemas.microsoft.com/office/drawing/2014/main" id="{1819975A-84EB-48D3-8C21-BEDF5F1F7F48}"/>
                </a:ext>
              </a:extLst>
            </p:cNvPr>
            <p:cNvSpPr/>
            <p:nvPr/>
          </p:nvSpPr>
          <p:spPr>
            <a:xfrm>
              <a:off x="5960772" y="5376004"/>
              <a:ext cx="1635096" cy="319315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. . .</a:t>
              </a:r>
              <a:endParaRPr lang="en-IN" sz="1200" dirty="0"/>
            </a:p>
          </p:txBody>
        </p:sp>
        <p:sp>
          <p:nvSpPr>
            <p:cNvPr id="36" name="Flowchart: Predefined Process 35">
              <a:extLst>
                <a:ext uri="{FF2B5EF4-FFF2-40B4-BE49-F238E27FC236}">
                  <a16:creationId xmlns:a16="http://schemas.microsoft.com/office/drawing/2014/main" id="{30A5CC04-07F2-42A0-ACF9-0AE5301065DA}"/>
                </a:ext>
              </a:extLst>
            </p:cNvPr>
            <p:cNvSpPr/>
            <p:nvPr/>
          </p:nvSpPr>
          <p:spPr>
            <a:xfrm>
              <a:off x="892000" y="5364416"/>
              <a:ext cx="1182912" cy="319315"/>
            </a:xfrm>
            <a:prstGeom prst="flowChartPredefined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[ L ]</a:t>
              </a:r>
              <a:endParaRPr lang="en-IN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5A8C0C-EDDA-4BE4-8426-3667D6533183}"/>
                </a:ext>
              </a:extLst>
            </p:cNvPr>
            <p:cNvSpPr txBox="1"/>
            <p:nvPr/>
          </p:nvSpPr>
          <p:spPr>
            <a:xfrm>
              <a:off x="2045078" y="5394701"/>
              <a:ext cx="1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</a:t>
              </a:r>
              <a:r>
                <a:rPr lang="en-US" sz="1600" dirty="0"/>
                <a:t> Data Loc (#)</a:t>
              </a:r>
              <a:endParaRPr lang="en-IN" sz="1600" dirty="0"/>
            </a:p>
          </p:txBody>
        </p:sp>
        <p:sp>
          <p:nvSpPr>
            <p:cNvPr id="111" name="Flowchart: Predefined Process 110">
              <a:extLst>
                <a:ext uri="{FF2B5EF4-FFF2-40B4-BE49-F238E27FC236}">
                  <a16:creationId xmlns:a16="http://schemas.microsoft.com/office/drawing/2014/main" id="{3628A580-7CED-4C35-9A8A-A9FD1F1198EA}"/>
                </a:ext>
              </a:extLst>
            </p:cNvPr>
            <p:cNvSpPr/>
            <p:nvPr/>
          </p:nvSpPr>
          <p:spPr>
            <a:xfrm>
              <a:off x="5281579" y="5370951"/>
              <a:ext cx="585676" cy="319314"/>
            </a:xfrm>
            <a:prstGeom prst="flowChartPredefined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L(2)</a:t>
              </a:r>
              <a:endParaRPr lang="en-IN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76F2C5-CDDC-40D9-944C-B12BDA835387}"/>
              </a:ext>
            </a:extLst>
          </p:cNvPr>
          <p:cNvGrpSpPr/>
          <p:nvPr/>
        </p:nvGrpSpPr>
        <p:grpSpPr>
          <a:xfrm>
            <a:off x="1191219" y="4375993"/>
            <a:ext cx="7521163" cy="1244139"/>
            <a:chOff x="258528" y="5047523"/>
            <a:chExt cx="9921792" cy="132889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379C84-F815-424F-902D-230B489D1023}"/>
                </a:ext>
              </a:extLst>
            </p:cNvPr>
            <p:cNvSpPr/>
            <p:nvPr/>
          </p:nvSpPr>
          <p:spPr>
            <a:xfrm>
              <a:off x="258528" y="5047523"/>
              <a:ext cx="9921792" cy="13288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0E0F72-D0D0-4F8B-AC8C-BE1330779F78}"/>
                </a:ext>
              </a:extLst>
            </p:cNvPr>
            <p:cNvSpPr/>
            <p:nvPr/>
          </p:nvSpPr>
          <p:spPr>
            <a:xfrm>
              <a:off x="258528" y="5056966"/>
              <a:ext cx="992179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IoT Workflow</a:t>
              </a:r>
              <a:endParaRPr lang="en-IN" sz="1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33EB552-FF91-40F1-B324-209B77040420}"/>
                </a:ext>
              </a:extLst>
            </p:cNvPr>
            <p:cNvGrpSpPr/>
            <p:nvPr/>
          </p:nvGrpSpPr>
          <p:grpSpPr>
            <a:xfrm>
              <a:off x="339196" y="5956442"/>
              <a:ext cx="9741090" cy="325382"/>
              <a:chOff x="672769" y="6258792"/>
              <a:chExt cx="9741090" cy="325382"/>
            </a:xfrm>
          </p:grpSpPr>
          <p:sp>
            <p:nvSpPr>
              <p:cNvPr id="61" name="Flowchart: Predefined Process 60">
                <a:extLst>
                  <a:ext uri="{FF2B5EF4-FFF2-40B4-BE49-F238E27FC236}">
                    <a16:creationId xmlns:a16="http://schemas.microsoft.com/office/drawing/2014/main" id="{6325E8C3-DDCB-4436-AA46-2E4AD74168A5}"/>
                  </a:ext>
                </a:extLst>
              </p:cNvPr>
              <p:cNvSpPr/>
              <p:nvPr/>
            </p:nvSpPr>
            <p:spPr>
              <a:xfrm>
                <a:off x="672769" y="6272366"/>
                <a:ext cx="1552331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[ V ]</a:t>
                </a:r>
                <a:endParaRPr lang="en-IN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0BC8A8-3CC3-4E7E-BA35-5E673287A831}"/>
                  </a:ext>
                </a:extLst>
              </p:cNvPr>
              <p:cNvSpPr txBox="1"/>
              <p:nvPr/>
            </p:nvSpPr>
            <p:spPr>
              <a:xfrm>
                <a:off x="2188655" y="6258792"/>
                <a:ext cx="2707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9DFF61-C77F-4945-9251-92D804B469F7}"/>
                  </a:ext>
                </a:extLst>
              </p:cNvPr>
              <p:cNvSpPr/>
              <p:nvPr/>
            </p:nvSpPr>
            <p:spPr>
              <a:xfrm>
                <a:off x="5447639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V(1)</a:t>
                </a:r>
                <a:endParaRPr lang="en-IN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6C33D29-1158-42AC-A01F-4EB3C4891B1F}"/>
                  </a:ext>
                </a:extLst>
              </p:cNvPr>
              <p:cNvSpPr/>
              <p:nvPr/>
            </p:nvSpPr>
            <p:spPr>
              <a:xfrm>
                <a:off x="6376671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V(2)</a:t>
                </a:r>
                <a:endParaRPr lang="en-IN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161A94-9EBA-45C0-86BD-BE8C4C573565}"/>
                  </a:ext>
                </a:extLst>
              </p:cNvPr>
              <p:cNvSpPr/>
              <p:nvPr/>
            </p:nvSpPr>
            <p:spPr>
              <a:xfrm>
                <a:off x="9627415" y="6272165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V(T)</a:t>
                </a:r>
                <a:endParaRPr lang="en-IN" sz="14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86F7449-6DAB-44BF-A51D-4051368C1C80}"/>
                  </a:ext>
                </a:extLst>
              </p:cNvPr>
              <p:cNvSpPr/>
              <p:nvPr/>
            </p:nvSpPr>
            <p:spPr>
              <a:xfrm>
                <a:off x="7297464" y="6272165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. . . </a:t>
                </a:r>
                <a:endParaRPr lang="en-IN" sz="14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1237C22-B9EB-4523-9C2B-57FD9E12FC6B}"/>
                </a:ext>
              </a:extLst>
            </p:cNvPr>
            <p:cNvGrpSpPr/>
            <p:nvPr/>
          </p:nvGrpSpPr>
          <p:grpSpPr>
            <a:xfrm>
              <a:off x="339196" y="5565136"/>
              <a:ext cx="9740510" cy="323157"/>
              <a:chOff x="672769" y="6021089"/>
              <a:chExt cx="9740510" cy="323157"/>
            </a:xfrm>
          </p:grpSpPr>
          <p:sp>
            <p:nvSpPr>
              <p:cNvPr id="53" name="Flowchart: Predefined Process 52">
                <a:extLst>
                  <a:ext uri="{FF2B5EF4-FFF2-40B4-BE49-F238E27FC236}">
                    <a16:creationId xmlns:a16="http://schemas.microsoft.com/office/drawing/2014/main" id="{F9D29212-D64B-4048-BC6A-9982DE711ED8}"/>
                  </a:ext>
                </a:extLst>
              </p:cNvPr>
              <p:cNvSpPr/>
              <p:nvPr/>
            </p:nvSpPr>
            <p:spPr>
              <a:xfrm>
                <a:off x="672769" y="6032438"/>
                <a:ext cx="1552331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[ D ]</a:t>
                </a:r>
                <a:endParaRPr lang="en-IN" sz="14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D82039-B6C6-4736-B028-2AE872C0B4DE}"/>
                  </a:ext>
                </a:extLst>
              </p:cNvPr>
              <p:cNvSpPr txBox="1"/>
              <p:nvPr/>
            </p:nvSpPr>
            <p:spPr>
              <a:xfrm>
                <a:off x="2196314" y="6021089"/>
                <a:ext cx="2179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4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AF4B9CA-DA7F-483B-BBEE-931796EE9B9F}"/>
                  </a:ext>
                </a:extLst>
              </p:cNvPr>
              <p:cNvSpPr/>
              <p:nvPr/>
            </p:nvSpPr>
            <p:spPr>
              <a:xfrm>
                <a:off x="4518027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D(0)</a:t>
                </a:r>
                <a:endParaRPr lang="en-IN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6F4B4A-45DC-461C-A1B1-506BA7570361}"/>
                  </a:ext>
                </a:extLst>
              </p:cNvPr>
              <p:cNvSpPr/>
              <p:nvPr/>
            </p:nvSpPr>
            <p:spPr>
              <a:xfrm>
                <a:off x="5447059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D(1)</a:t>
                </a:r>
                <a:endParaRPr lang="en-IN" sz="14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AA49DA3-2C23-4DB4-BFE0-01349F9BC8E2}"/>
                  </a:ext>
                </a:extLst>
              </p:cNvPr>
              <p:cNvSpPr/>
              <p:nvPr/>
            </p:nvSpPr>
            <p:spPr>
              <a:xfrm>
                <a:off x="6376091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D(2)</a:t>
                </a:r>
                <a:endParaRPr lang="en-IN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6CCAF4-304A-41FB-881A-3BEB167C6BFD}"/>
                  </a:ext>
                </a:extLst>
              </p:cNvPr>
              <p:cNvSpPr/>
              <p:nvPr/>
            </p:nvSpPr>
            <p:spPr>
              <a:xfrm>
                <a:off x="9626835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D(T)</a:t>
                </a:r>
                <a:endParaRPr lang="en-IN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1719FB-A2C9-46F7-A94E-D4B6BACF0D6D}"/>
                  </a:ext>
                </a:extLst>
              </p:cNvPr>
              <p:cNvSpPr/>
              <p:nvPr/>
            </p:nvSpPr>
            <p:spPr>
              <a:xfrm>
                <a:off x="7292127" y="6029469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. . . </a:t>
                </a:r>
                <a:endParaRPr lang="en-IN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6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5F7E313-AA54-4B57-9A61-C9FDB73292F9}"/>
              </a:ext>
            </a:extLst>
          </p:cNvPr>
          <p:cNvSpPr txBox="1"/>
          <p:nvPr/>
        </p:nvSpPr>
        <p:spPr>
          <a:xfrm>
            <a:off x="3975350" y="149337"/>
            <a:ext cx="332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[ t ]      </a:t>
            </a:r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</a:t>
            </a:r>
            <a:r>
              <a:rPr lang="en-US" sz="160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1, </a:t>
            </a:r>
            <a:r>
              <a:rPr lang="en-US" sz="1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2, 3, …. T</a:t>
            </a:r>
          </a:p>
        </p:txBody>
      </p: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DCE2797E-9200-4E42-85AD-E2EB568EBBD2}"/>
              </a:ext>
            </a:extLst>
          </p:cNvPr>
          <p:cNvSpPr/>
          <p:nvPr/>
        </p:nvSpPr>
        <p:spPr>
          <a:xfrm>
            <a:off x="727305" y="3421473"/>
            <a:ext cx="654967" cy="510066"/>
          </a:xfrm>
          <a:prstGeom prst="flowChartPredefinedProcess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. . .</a:t>
            </a:r>
            <a:endParaRPr lang="en-IN" sz="1200" dirty="0"/>
          </a:p>
        </p:txBody>
      </p: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DFB1FDA0-AD4D-4F13-814A-FBBA6D324E51}"/>
              </a:ext>
            </a:extLst>
          </p:cNvPr>
          <p:cNvSpPr/>
          <p:nvPr/>
        </p:nvSpPr>
        <p:spPr>
          <a:xfrm>
            <a:off x="727308" y="471597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D(0)</a:t>
            </a:r>
            <a:endParaRPr lang="en-IN" sz="1200" dirty="0"/>
          </a:p>
        </p:txBody>
      </p:sp>
      <p:sp>
        <p:nvSpPr>
          <p:cNvPr id="62" name="Flowchart: Predefined Process 61">
            <a:extLst>
              <a:ext uri="{FF2B5EF4-FFF2-40B4-BE49-F238E27FC236}">
                <a16:creationId xmlns:a16="http://schemas.microsoft.com/office/drawing/2014/main" id="{3BE25B5B-8C1E-4706-BB3E-A0BC637C82A3}"/>
              </a:ext>
            </a:extLst>
          </p:cNvPr>
          <p:cNvSpPr/>
          <p:nvPr/>
        </p:nvSpPr>
        <p:spPr>
          <a:xfrm>
            <a:off x="727307" y="789699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L(0)</a:t>
            </a:r>
            <a:endParaRPr lang="en-IN" sz="1200" dirty="0"/>
          </a:p>
        </p:txBody>
      </p:sp>
      <p:sp>
        <p:nvSpPr>
          <p:cNvPr id="74" name="Flowchart: Predefined Process 73">
            <a:extLst>
              <a:ext uri="{FF2B5EF4-FFF2-40B4-BE49-F238E27FC236}">
                <a16:creationId xmlns:a16="http://schemas.microsoft.com/office/drawing/2014/main" id="{3DE8CAF9-9C05-4FF8-A443-5C9893DACE7E}"/>
              </a:ext>
            </a:extLst>
          </p:cNvPr>
          <p:cNvSpPr/>
          <p:nvPr/>
        </p:nvSpPr>
        <p:spPr>
          <a:xfrm>
            <a:off x="727315" y="161488"/>
            <a:ext cx="654967" cy="318102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t</a:t>
            </a:r>
            <a:endParaRPr lang="en-IN" sz="1200" b="1" i="1" dirty="0"/>
          </a:p>
        </p:txBody>
      </p:sp>
      <p:sp>
        <p:nvSpPr>
          <p:cNvPr id="78" name="Flowchart: Predefined Process 77">
            <a:extLst>
              <a:ext uri="{FF2B5EF4-FFF2-40B4-BE49-F238E27FC236}">
                <a16:creationId xmlns:a16="http://schemas.microsoft.com/office/drawing/2014/main" id="{FDE337A2-7FE8-4E78-B499-406ED685FC32}"/>
              </a:ext>
            </a:extLst>
          </p:cNvPr>
          <p:cNvSpPr/>
          <p:nvPr/>
        </p:nvSpPr>
        <p:spPr>
          <a:xfrm>
            <a:off x="727309" y="1557370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D(1)</a:t>
            </a:r>
            <a:endParaRPr lang="en-IN" sz="1200" dirty="0"/>
          </a:p>
        </p:txBody>
      </p:sp>
      <p:sp>
        <p:nvSpPr>
          <p:cNvPr id="79" name="Flowchart: Predefined Process 78">
            <a:extLst>
              <a:ext uri="{FF2B5EF4-FFF2-40B4-BE49-F238E27FC236}">
                <a16:creationId xmlns:a16="http://schemas.microsoft.com/office/drawing/2014/main" id="{0B703C07-3BFF-445C-ADA3-360C1AE49608}"/>
              </a:ext>
            </a:extLst>
          </p:cNvPr>
          <p:cNvSpPr/>
          <p:nvPr/>
        </p:nvSpPr>
        <p:spPr>
          <a:xfrm>
            <a:off x="727308" y="1875472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L(1)</a:t>
            </a:r>
            <a:endParaRPr lang="en-IN" sz="1200" dirty="0"/>
          </a:p>
        </p:txBody>
      </p: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A844F8E8-AC05-4ED6-BA0C-3EF7DB4D2DCE}"/>
              </a:ext>
            </a:extLst>
          </p:cNvPr>
          <p:cNvSpPr/>
          <p:nvPr/>
        </p:nvSpPr>
        <p:spPr>
          <a:xfrm>
            <a:off x="727313" y="1244597"/>
            <a:ext cx="654967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V(1)</a:t>
            </a:r>
            <a:endParaRPr lang="en-IN" sz="1200" dirty="0"/>
          </a:p>
        </p:txBody>
      </p:sp>
      <p:sp>
        <p:nvSpPr>
          <p:cNvPr id="84" name="Flowchart: Predefined Process 83">
            <a:extLst>
              <a:ext uri="{FF2B5EF4-FFF2-40B4-BE49-F238E27FC236}">
                <a16:creationId xmlns:a16="http://schemas.microsoft.com/office/drawing/2014/main" id="{7E35F64F-3BF0-43E7-AAF2-DCF3D6BF2B32}"/>
              </a:ext>
            </a:extLst>
          </p:cNvPr>
          <p:cNvSpPr/>
          <p:nvPr/>
        </p:nvSpPr>
        <p:spPr>
          <a:xfrm>
            <a:off x="727312" y="2651137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D(2)</a:t>
            </a:r>
            <a:endParaRPr lang="en-IN" sz="1200" dirty="0"/>
          </a:p>
        </p:txBody>
      </p:sp>
      <p:sp>
        <p:nvSpPr>
          <p:cNvPr id="85" name="Flowchart: Predefined Process 84">
            <a:extLst>
              <a:ext uri="{FF2B5EF4-FFF2-40B4-BE49-F238E27FC236}">
                <a16:creationId xmlns:a16="http://schemas.microsoft.com/office/drawing/2014/main" id="{CF5EB4FB-8E56-44D1-80C7-764AA16E64D4}"/>
              </a:ext>
            </a:extLst>
          </p:cNvPr>
          <p:cNvSpPr/>
          <p:nvPr/>
        </p:nvSpPr>
        <p:spPr>
          <a:xfrm>
            <a:off x="727311" y="2969239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L(2)</a:t>
            </a:r>
            <a:endParaRPr lang="en-IN" sz="1200" dirty="0"/>
          </a:p>
        </p:txBody>
      </p:sp>
      <p:sp>
        <p:nvSpPr>
          <p:cNvPr id="86" name="Flowchart: Predefined Process 85">
            <a:extLst>
              <a:ext uri="{FF2B5EF4-FFF2-40B4-BE49-F238E27FC236}">
                <a16:creationId xmlns:a16="http://schemas.microsoft.com/office/drawing/2014/main" id="{0C9CF7FF-88A6-4F1C-A9CE-D15CD4EEFBE5}"/>
              </a:ext>
            </a:extLst>
          </p:cNvPr>
          <p:cNvSpPr/>
          <p:nvPr/>
        </p:nvSpPr>
        <p:spPr>
          <a:xfrm>
            <a:off x="727312" y="2327706"/>
            <a:ext cx="654967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V(2)</a:t>
            </a:r>
            <a:endParaRPr lang="en-IN" sz="1200" dirty="0"/>
          </a:p>
        </p:txBody>
      </p:sp>
      <p:sp>
        <p:nvSpPr>
          <p:cNvPr id="87" name="Flowchart: Predefined Process 86">
            <a:extLst>
              <a:ext uri="{FF2B5EF4-FFF2-40B4-BE49-F238E27FC236}">
                <a16:creationId xmlns:a16="http://schemas.microsoft.com/office/drawing/2014/main" id="{4105D6E6-AD84-4F71-B151-C93F643F0E36}"/>
              </a:ext>
            </a:extLst>
          </p:cNvPr>
          <p:cNvSpPr/>
          <p:nvPr/>
        </p:nvSpPr>
        <p:spPr>
          <a:xfrm>
            <a:off x="727306" y="4381108"/>
            <a:ext cx="654967" cy="318102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D(t)</a:t>
            </a:r>
            <a:endParaRPr lang="en-IN" sz="1200" dirty="0"/>
          </a:p>
        </p:txBody>
      </p:sp>
      <p:sp>
        <p:nvSpPr>
          <p:cNvPr id="88" name="Flowchart: Predefined Process 87">
            <a:extLst>
              <a:ext uri="{FF2B5EF4-FFF2-40B4-BE49-F238E27FC236}">
                <a16:creationId xmlns:a16="http://schemas.microsoft.com/office/drawing/2014/main" id="{DCC685F0-D91D-4FE1-A008-6AC03327AC0E}"/>
              </a:ext>
            </a:extLst>
          </p:cNvPr>
          <p:cNvSpPr/>
          <p:nvPr/>
        </p:nvSpPr>
        <p:spPr>
          <a:xfrm>
            <a:off x="727305" y="4699210"/>
            <a:ext cx="654967" cy="318102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L(t)</a:t>
            </a:r>
            <a:endParaRPr lang="en-IN" sz="1200" dirty="0"/>
          </a:p>
        </p:txBody>
      </p:sp>
      <p:sp>
        <p:nvSpPr>
          <p:cNvPr id="89" name="Flowchart: Predefined Process 88">
            <a:extLst>
              <a:ext uri="{FF2B5EF4-FFF2-40B4-BE49-F238E27FC236}">
                <a16:creationId xmlns:a16="http://schemas.microsoft.com/office/drawing/2014/main" id="{0EF26254-E455-4DBB-A680-BEDED5B05ACA}"/>
              </a:ext>
            </a:extLst>
          </p:cNvPr>
          <p:cNvSpPr/>
          <p:nvPr/>
        </p:nvSpPr>
        <p:spPr>
          <a:xfrm>
            <a:off x="727307" y="4063006"/>
            <a:ext cx="654967" cy="318102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V(t)</a:t>
            </a:r>
            <a:endParaRPr lang="en-IN" sz="1200" dirty="0"/>
          </a:p>
        </p:txBody>
      </p:sp>
      <p:sp>
        <p:nvSpPr>
          <p:cNvPr id="90" name="Flowchart: Predefined Process 89">
            <a:extLst>
              <a:ext uri="{FF2B5EF4-FFF2-40B4-BE49-F238E27FC236}">
                <a16:creationId xmlns:a16="http://schemas.microsoft.com/office/drawing/2014/main" id="{E305876F-A2DA-4880-BF99-EF9A8DEA7F68}"/>
              </a:ext>
            </a:extLst>
          </p:cNvPr>
          <p:cNvSpPr/>
          <p:nvPr/>
        </p:nvSpPr>
        <p:spPr>
          <a:xfrm>
            <a:off x="727302" y="6398326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LP</a:t>
            </a:r>
            <a:endParaRPr lang="en-IN" sz="1600" dirty="0"/>
          </a:p>
        </p:txBody>
      </p:sp>
      <p:sp>
        <p:nvSpPr>
          <p:cNvPr id="91" name="Flowchart: Predefined Process 90">
            <a:extLst>
              <a:ext uri="{FF2B5EF4-FFF2-40B4-BE49-F238E27FC236}">
                <a16:creationId xmlns:a16="http://schemas.microsoft.com/office/drawing/2014/main" id="{B8ACA7FB-0364-42D4-8C8F-498A33E0BDF8}"/>
              </a:ext>
            </a:extLst>
          </p:cNvPr>
          <p:cNvSpPr/>
          <p:nvPr/>
        </p:nvSpPr>
        <p:spPr>
          <a:xfrm>
            <a:off x="727099" y="5765842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</a:t>
            </a:r>
            <a:endParaRPr lang="en-IN" sz="1600" dirty="0"/>
          </a:p>
        </p:txBody>
      </p:sp>
      <p:sp>
        <p:nvSpPr>
          <p:cNvPr id="92" name="Flowchart: Predefined Process 91">
            <a:extLst>
              <a:ext uri="{FF2B5EF4-FFF2-40B4-BE49-F238E27FC236}">
                <a16:creationId xmlns:a16="http://schemas.microsoft.com/office/drawing/2014/main" id="{153BC01E-9EF4-4A17-A087-D4D06BA74291}"/>
              </a:ext>
            </a:extLst>
          </p:cNvPr>
          <p:cNvSpPr/>
          <p:nvPr/>
        </p:nvSpPr>
        <p:spPr>
          <a:xfrm>
            <a:off x="727099" y="6067598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</a:t>
            </a:r>
            <a:endParaRPr lang="en-IN" sz="1600" dirty="0"/>
          </a:p>
        </p:txBody>
      </p:sp>
      <p:sp>
        <p:nvSpPr>
          <p:cNvPr id="93" name="Flowchart: Predefined Process 92">
            <a:extLst>
              <a:ext uri="{FF2B5EF4-FFF2-40B4-BE49-F238E27FC236}">
                <a16:creationId xmlns:a16="http://schemas.microsoft.com/office/drawing/2014/main" id="{4BBEDF2C-4A6D-4A24-8D12-5F47C62C39AC}"/>
              </a:ext>
            </a:extLst>
          </p:cNvPr>
          <p:cNvSpPr/>
          <p:nvPr/>
        </p:nvSpPr>
        <p:spPr>
          <a:xfrm>
            <a:off x="727099" y="5450268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VR</a:t>
            </a:r>
            <a:endParaRPr lang="en-IN" sz="1600" dirty="0"/>
          </a:p>
        </p:txBody>
      </p:sp>
      <p:sp>
        <p:nvSpPr>
          <p:cNvPr id="94" name="Flowchart: Predefined Process 93">
            <a:extLst>
              <a:ext uri="{FF2B5EF4-FFF2-40B4-BE49-F238E27FC236}">
                <a16:creationId xmlns:a16="http://schemas.microsoft.com/office/drawing/2014/main" id="{D78711DD-54BB-4BAE-B5FD-53DB98CD6302}"/>
              </a:ext>
            </a:extLst>
          </p:cNvPr>
          <p:cNvSpPr/>
          <p:nvPr/>
        </p:nvSpPr>
        <p:spPr>
          <a:xfrm>
            <a:off x="727100" y="5131294"/>
            <a:ext cx="654967" cy="31931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</a:t>
            </a:r>
            <a:endParaRPr lang="en-IN" sz="1600" dirty="0"/>
          </a:p>
        </p:txBody>
      </p:sp>
      <p:sp>
        <p:nvSpPr>
          <p:cNvPr id="63" name="Flowchart: Predefined Process 62">
            <a:extLst>
              <a:ext uri="{FF2B5EF4-FFF2-40B4-BE49-F238E27FC236}">
                <a16:creationId xmlns:a16="http://schemas.microsoft.com/office/drawing/2014/main" id="{AC9C0558-C0CC-4958-B979-C03E6A4624DE}"/>
              </a:ext>
            </a:extLst>
          </p:cNvPr>
          <p:cNvSpPr/>
          <p:nvPr/>
        </p:nvSpPr>
        <p:spPr>
          <a:xfrm>
            <a:off x="1647801" y="3421473"/>
            <a:ext cx="912509" cy="510066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. . .</a:t>
            </a:r>
            <a:endParaRPr lang="en-IN" sz="1200" dirty="0"/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F4613915-4278-449D-B98C-2BDD24844051}"/>
              </a:ext>
            </a:extLst>
          </p:cNvPr>
          <p:cNvSpPr/>
          <p:nvPr/>
        </p:nvSpPr>
        <p:spPr>
          <a:xfrm>
            <a:off x="1647804" y="47159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1</a:t>
            </a:r>
            <a:endParaRPr lang="en-IN" sz="1200" dirty="0"/>
          </a:p>
        </p:txBody>
      </p: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AEC8A763-2961-43FF-985C-8D66DBDD1D38}"/>
              </a:ext>
            </a:extLst>
          </p:cNvPr>
          <p:cNvSpPr/>
          <p:nvPr/>
        </p:nvSpPr>
        <p:spPr>
          <a:xfrm>
            <a:off x="1647803" y="789699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N" sz="1200" dirty="0"/>
          </a:p>
        </p:txBody>
      </p:sp>
      <p:sp>
        <p:nvSpPr>
          <p:cNvPr id="66" name="Flowchart: Predefined Process 65">
            <a:extLst>
              <a:ext uri="{FF2B5EF4-FFF2-40B4-BE49-F238E27FC236}">
                <a16:creationId xmlns:a16="http://schemas.microsoft.com/office/drawing/2014/main" id="{A0EC10BD-5F30-4263-BC26-44FA708FB5B3}"/>
              </a:ext>
            </a:extLst>
          </p:cNvPr>
          <p:cNvSpPr/>
          <p:nvPr/>
        </p:nvSpPr>
        <p:spPr>
          <a:xfrm>
            <a:off x="1647811" y="161488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endParaRPr lang="en-IN" sz="1200" dirty="0"/>
          </a:p>
        </p:txBody>
      </p:sp>
      <p:sp>
        <p:nvSpPr>
          <p:cNvPr id="67" name="Flowchart: Predefined Process 66">
            <a:extLst>
              <a:ext uri="{FF2B5EF4-FFF2-40B4-BE49-F238E27FC236}">
                <a16:creationId xmlns:a16="http://schemas.microsoft.com/office/drawing/2014/main" id="{1EAF8ABE-4EB2-401E-92A2-5736F039A804}"/>
              </a:ext>
            </a:extLst>
          </p:cNvPr>
          <p:cNvSpPr/>
          <p:nvPr/>
        </p:nvSpPr>
        <p:spPr>
          <a:xfrm>
            <a:off x="1647805" y="155737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68" name="Flowchart: Predefined Process 67">
            <a:extLst>
              <a:ext uri="{FF2B5EF4-FFF2-40B4-BE49-F238E27FC236}">
                <a16:creationId xmlns:a16="http://schemas.microsoft.com/office/drawing/2014/main" id="{55C1846E-5DAF-402F-9D8E-46A81FC819EE}"/>
              </a:ext>
            </a:extLst>
          </p:cNvPr>
          <p:cNvSpPr/>
          <p:nvPr/>
        </p:nvSpPr>
        <p:spPr>
          <a:xfrm>
            <a:off x="1647804" y="1875472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IN" sz="1200" dirty="0"/>
          </a:p>
        </p:txBody>
      </p: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8018CCD5-7622-44EB-B140-293E1C9837D9}"/>
              </a:ext>
            </a:extLst>
          </p:cNvPr>
          <p:cNvSpPr/>
          <p:nvPr/>
        </p:nvSpPr>
        <p:spPr>
          <a:xfrm>
            <a:off x="1647809" y="124459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70" name="Flowchart: Predefined Process 69">
            <a:extLst>
              <a:ext uri="{FF2B5EF4-FFF2-40B4-BE49-F238E27FC236}">
                <a16:creationId xmlns:a16="http://schemas.microsoft.com/office/drawing/2014/main" id="{FE30416C-1E60-47E4-BEB3-7221F5C80A45}"/>
              </a:ext>
            </a:extLst>
          </p:cNvPr>
          <p:cNvSpPr/>
          <p:nvPr/>
        </p:nvSpPr>
        <p:spPr>
          <a:xfrm>
            <a:off x="1647808" y="2651137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71" name="Flowchart: Predefined Process 70">
            <a:extLst>
              <a:ext uri="{FF2B5EF4-FFF2-40B4-BE49-F238E27FC236}">
                <a16:creationId xmlns:a16="http://schemas.microsoft.com/office/drawing/2014/main" id="{B69024B2-E1B5-4710-AB67-8847DC2AFCD3}"/>
              </a:ext>
            </a:extLst>
          </p:cNvPr>
          <p:cNvSpPr/>
          <p:nvPr/>
        </p:nvSpPr>
        <p:spPr>
          <a:xfrm>
            <a:off x="1647807" y="2969239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endParaRPr lang="en-IN" sz="1200" dirty="0"/>
          </a:p>
        </p:txBody>
      </p:sp>
      <p:sp>
        <p:nvSpPr>
          <p:cNvPr id="72" name="Flowchart: Predefined Process 71">
            <a:extLst>
              <a:ext uri="{FF2B5EF4-FFF2-40B4-BE49-F238E27FC236}">
                <a16:creationId xmlns:a16="http://schemas.microsoft.com/office/drawing/2014/main" id="{2ED76703-F148-481B-9ABC-79FC7C97A98C}"/>
              </a:ext>
            </a:extLst>
          </p:cNvPr>
          <p:cNvSpPr/>
          <p:nvPr/>
        </p:nvSpPr>
        <p:spPr>
          <a:xfrm>
            <a:off x="1647808" y="2327706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N" sz="1200" dirty="0"/>
          </a:p>
        </p:txBody>
      </p:sp>
      <p:sp>
        <p:nvSpPr>
          <p:cNvPr id="73" name="Flowchart: Predefined Process 72">
            <a:extLst>
              <a:ext uri="{FF2B5EF4-FFF2-40B4-BE49-F238E27FC236}">
                <a16:creationId xmlns:a16="http://schemas.microsoft.com/office/drawing/2014/main" id="{1B4C23E7-0673-47E6-B5ED-C6BD3C549DD7}"/>
              </a:ext>
            </a:extLst>
          </p:cNvPr>
          <p:cNvSpPr/>
          <p:nvPr/>
        </p:nvSpPr>
        <p:spPr>
          <a:xfrm>
            <a:off x="1647802" y="4381108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3T+1</a:t>
            </a:r>
            <a:endParaRPr lang="en-IN" sz="1200" dirty="0"/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DBA73754-D3CF-42A5-940A-D7869C4FE508}"/>
              </a:ext>
            </a:extLst>
          </p:cNvPr>
          <p:cNvSpPr/>
          <p:nvPr/>
        </p:nvSpPr>
        <p:spPr>
          <a:xfrm>
            <a:off x="1647801" y="4699210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3T+2</a:t>
            </a:r>
            <a:endParaRPr lang="en-IN" sz="1200" dirty="0"/>
          </a:p>
        </p:txBody>
      </p:sp>
      <p:sp>
        <p:nvSpPr>
          <p:cNvPr id="76" name="Flowchart: Predefined Process 75">
            <a:extLst>
              <a:ext uri="{FF2B5EF4-FFF2-40B4-BE49-F238E27FC236}">
                <a16:creationId xmlns:a16="http://schemas.microsoft.com/office/drawing/2014/main" id="{FC4EB596-567A-4EC8-9E31-F311F037A95C}"/>
              </a:ext>
            </a:extLst>
          </p:cNvPr>
          <p:cNvSpPr/>
          <p:nvPr/>
        </p:nvSpPr>
        <p:spPr>
          <a:xfrm>
            <a:off x="1647803" y="4063006"/>
            <a:ext cx="912509" cy="318102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3T</a:t>
            </a:r>
            <a:endParaRPr lang="en-IN" sz="1200" dirty="0"/>
          </a:p>
        </p:txBody>
      </p:sp>
      <p:sp>
        <p:nvSpPr>
          <p:cNvPr id="77" name="Flowchart: Predefined Process 76">
            <a:extLst>
              <a:ext uri="{FF2B5EF4-FFF2-40B4-BE49-F238E27FC236}">
                <a16:creationId xmlns:a16="http://schemas.microsoft.com/office/drawing/2014/main" id="{C719B6A6-E88D-4D93-976E-51849BB2F2A2}"/>
              </a:ext>
            </a:extLst>
          </p:cNvPr>
          <p:cNvSpPr/>
          <p:nvPr/>
        </p:nvSpPr>
        <p:spPr>
          <a:xfrm>
            <a:off x="1647798" y="6398326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3T+7</a:t>
            </a:r>
            <a:endParaRPr lang="en-IN" sz="1600" dirty="0"/>
          </a:p>
        </p:txBody>
      </p: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94E82F33-BF1D-42BA-9F7D-2228110AB4C8}"/>
              </a:ext>
            </a:extLst>
          </p:cNvPr>
          <p:cNvSpPr/>
          <p:nvPr/>
        </p:nvSpPr>
        <p:spPr>
          <a:xfrm>
            <a:off x="1647799" y="6082356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3T+6</a:t>
            </a:r>
            <a:endParaRPr lang="en-IN" sz="1600" dirty="0"/>
          </a:p>
        </p:txBody>
      </p:sp>
      <p:sp>
        <p:nvSpPr>
          <p:cNvPr id="82" name="Flowchart: Predefined Process 81">
            <a:extLst>
              <a:ext uri="{FF2B5EF4-FFF2-40B4-BE49-F238E27FC236}">
                <a16:creationId xmlns:a16="http://schemas.microsoft.com/office/drawing/2014/main" id="{6262C160-AFF5-4261-8533-20F625CF95CE}"/>
              </a:ext>
            </a:extLst>
          </p:cNvPr>
          <p:cNvSpPr/>
          <p:nvPr/>
        </p:nvSpPr>
        <p:spPr>
          <a:xfrm>
            <a:off x="1647800" y="5773460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3T+5</a:t>
            </a:r>
            <a:endParaRPr lang="en-IN" sz="1600" dirty="0"/>
          </a:p>
        </p:txBody>
      </p:sp>
      <p:sp>
        <p:nvSpPr>
          <p:cNvPr id="83" name="Flowchart: Predefined Process 82">
            <a:extLst>
              <a:ext uri="{FF2B5EF4-FFF2-40B4-BE49-F238E27FC236}">
                <a16:creationId xmlns:a16="http://schemas.microsoft.com/office/drawing/2014/main" id="{56072494-CB17-4C28-9038-B6DD9827C4C1}"/>
              </a:ext>
            </a:extLst>
          </p:cNvPr>
          <p:cNvSpPr/>
          <p:nvPr/>
        </p:nvSpPr>
        <p:spPr>
          <a:xfrm>
            <a:off x="1647800" y="5146115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3T+3</a:t>
            </a:r>
            <a:endParaRPr lang="en-IN" sz="1600" dirty="0"/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30C1AFE7-425C-4A6C-AEB5-1569A51907D6}"/>
              </a:ext>
            </a:extLst>
          </p:cNvPr>
          <p:cNvSpPr/>
          <p:nvPr/>
        </p:nvSpPr>
        <p:spPr>
          <a:xfrm>
            <a:off x="1647800" y="5455011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3T+4</a:t>
            </a:r>
            <a:endParaRPr lang="en-IN" sz="16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62DD41-E048-406E-AD64-83DF30E53BEC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 flipV="1">
            <a:off x="2560320" y="318614"/>
            <a:ext cx="1415030" cy="19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FDA83B0-E258-4DEF-985E-2ECEC3196955}"/>
              </a:ext>
            </a:extLst>
          </p:cNvPr>
          <p:cNvSpPr txBox="1"/>
          <p:nvPr/>
        </p:nvSpPr>
        <p:spPr>
          <a:xfrm>
            <a:off x="2474620" y="5751307"/>
            <a:ext cx="392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Energy Spent in Data Processing (J/MB)</a:t>
            </a:r>
            <a:endParaRPr lang="en-IN" sz="16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A96AAB4-A513-4103-878E-D63783B6DF18}"/>
              </a:ext>
            </a:extLst>
          </p:cNvPr>
          <p:cNvSpPr txBox="1"/>
          <p:nvPr/>
        </p:nvSpPr>
        <p:spPr>
          <a:xfrm>
            <a:off x="2474825" y="6386403"/>
            <a:ext cx="333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 Parent Edge  </a:t>
            </a:r>
            <a:r>
              <a:rPr lang="az-Cyrl-AZ" sz="1600" dirty="0"/>
              <a:t>Є</a:t>
            </a:r>
            <a:r>
              <a:rPr lang="en-US" sz="1600" dirty="0"/>
              <a:t> </a:t>
            </a:r>
            <a:r>
              <a:rPr lang="en-US" sz="1600"/>
              <a:t>{ 1, </a:t>
            </a:r>
            <a:r>
              <a:rPr lang="en-US" sz="1600" dirty="0"/>
              <a:t>2 … E }</a:t>
            </a:r>
            <a:endParaRPr lang="en-IN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9FD5A59-3B9F-4254-BA0A-DEEBB9955B9D}"/>
              </a:ext>
            </a:extLst>
          </p:cNvPr>
          <p:cNvSpPr txBox="1"/>
          <p:nvPr/>
        </p:nvSpPr>
        <p:spPr>
          <a:xfrm>
            <a:off x="2474620" y="6072529"/>
            <a:ext cx="333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Bandwidth to Parent Edge (MB/S)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2A44D2-C7F3-47B9-8C28-182FC0C52442}"/>
              </a:ext>
            </a:extLst>
          </p:cNvPr>
          <p:cNvSpPr txBox="1"/>
          <p:nvPr/>
        </p:nvSpPr>
        <p:spPr>
          <a:xfrm>
            <a:off x="2474620" y="5465131"/>
            <a:ext cx="3768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Computation Power (MC/S) </a:t>
            </a:r>
            <a:endParaRPr lang="en-IN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B1260C7-440E-4B21-8B6C-98F2833148D1}"/>
              </a:ext>
            </a:extLst>
          </p:cNvPr>
          <p:cNvSpPr txBox="1"/>
          <p:nvPr/>
        </p:nvSpPr>
        <p:spPr>
          <a:xfrm>
            <a:off x="2474620" y="5145842"/>
            <a:ext cx="3768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Energy Spent in Task Processing (J/MC) </a:t>
            </a:r>
            <a:endParaRPr lang="en-IN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C04C914-CAA2-434B-9F1B-70B0140E8F0F}"/>
              </a:ext>
            </a:extLst>
          </p:cNvPr>
          <p:cNvGrpSpPr/>
          <p:nvPr/>
        </p:nvGrpSpPr>
        <p:grpSpPr>
          <a:xfrm>
            <a:off x="2452466" y="1602923"/>
            <a:ext cx="5447950" cy="1731925"/>
            <a:chOff x="2452466" y="5034662"/>
            <a:chExt cx="3923029" cy="173192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879D57C-6E96-41BE-9797-B0D121D21F5B}"/>
                </a:ext>
              </a:extLst>
            </p:cNvPr>
            <p:cNvSpPr txBox="1"/>
            <p:nvPr/>
          </p:nvSpPr>
          <p:spPr>
            <a:xfrm>
              <a:off x="2452466" y="5779480"/>
              <a:ext cx="392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 V(t):	Size of Task</a:t>
              </a:r>
              <a:endParaRPr lang="en-I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7A6EEE-ADBF-467C-8DEB-36307F220256}"/>
                </a:ext>
              </a:extLst>
            </p:cNvPr>
            <p:cNvSpPr txBox="1"/>
            <p:nvPr/>
          </p:nvSpPr>
          <p:spPr>
            <a:xfrm>
              <a:off x="2452467" y="5034662"/>
              <a:ext cx="3333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</a:t>
              </a:r>
              <a:r>
                <a:rPr lang="en-US" sz="160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(t-1):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	Size of input data</a:t>
              </a:r>
              <a:endParaRPr lang="en-I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3A4D7AB-26EC-440A-AF7F-E435707153E3}"/>
                </a:ext>
              </a:extLst>
            </p:cNvPr>
            <p:cNvSpPr txBox="1"/>
            <p:nvPr/>
          </p:nvSpPr>
          <p:spPr>
            <a:xfrm>
              <a:off x="2452466" y="5350635"/>
              <a:ext cx="3333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 </a:t>
              </a:r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</a:t>
              </a:r>
              <a:r>
                <a:rPr lang="en-US" sz="160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(t-1):</a:t>
              </a:r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	Location of input data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5845C0B-588D-4CA1-8810-EFE0CA356774}"/>
                </a:ext>
              </a:extLst>
            </p:cNvPr>
            <p:cNvSpPr txBox="1"/>
            <p:nvPr/>
          </p:nvSpPr>
          <p:spPr>
            <a:xfrm>
              <a:off x="2452466" y="6098970"/>
              <a:ext cx="3768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 </a:t>
              </a:r>
              <a:r>
                <a:rPr 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D(t):	Size of output data </a:t>
              </a:r>
              <a:endParaRPr lang="en-I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701D98-9AD9-44AA-BDC1-EC538AC4A69A}"/>
                </a:ext>
              </a:extLst>
            </p:cNvPr>
            <p:cNvSpPr txBox="1"/>
            <p:nvPr/>
          </p:nvSpPr>
          <p:spPr>
            <a:xfrm>
              <a:off x="2455516" y="6428033"/>
              <a:ext cx="3768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Wingdings" panose="05000000000000000000" pitchFamily="2" charset="2"/>
                </a:rPr>
                <a:t>~~~~ L(t):	</a:t>
              </a:r>
              <a:r>
                <a:rPr lang="en-US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 of output data</a:t>
              </a:r>
              <a:endParaRPr lang="en-IN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0" name="Flowchart: Predefined Process 189">
            <a:extLst>
              <a:ext uri="{FF2B5EF4-FFF2-40B4-BE49-F238E27FC236}">
                <a16:creationId xmlns:a16="http://schemas.microsoft.com/office/drawing/2014/main" id="{3C4D018E-0CF3-47FA-BBB3-ADDE9D43CA0E}"/>
              </a:ext>
            </a:extLst>
          </p:cNvPr>
          <p:cNvSpPr/>
          <p:nvPr/>
        </p:nvSpPr>
        <p:spPr>
          <a:xfrm>
            <a:off x="6243629" y="6413189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-1</a:t>
            </a:r>
            <a:endParaRPr lang="en-IN" sz="1600" dirty="0"/>
          </a:p>
        </p:txBody>
      </p:sp>
      <p:sp>
        <p:nvSpPr>
          <p:cNvPr id="191" name="Flowchart: Predefined Process 190">
            <a:extLst>
              <a:ext uri="{FF2B5EF4-FFF2-40B4-BE49-F238E27FC236}">
                <a16:creationId xmlns:a16="http://schemas.microsoft.com/office/drawing/2014/main" id="{D8009BB7-AA70-43CD-83C6-2A9E5728146A}"/>
              </a:ext>
            </a:extLst>
          </p:cNvPr>
          <p:cNvSpPr/>
          <p:nvPr/>
        </p:nvSpPr>
        <p:spPr>
          <a:xfrm>
            <a:off x="6243630" y="6097219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-2</a:t>
            </a:r>
            <a:endParaRPr lang="en-IN" sz="1600" dirty="0"/>
          </a:p>
        </p:txBody>
      </p:sp>
      <p:sp>
        <p:nvSpPr>
          <p:cNvPr id="192" name="Flowchart: Predefined Process 191">
            <a:extLst>
              <a:ext uri="{FF2B5EF4-FFF2-40B4-BE49-F238E27FC236}">
                <a16:creationId xmlns:a16="http://schemas.microsoft.com/office/drawing/2014/main" id="{F7033658-DF17-4DEA-BEF5-178065028464}"/>
              </a:ext>
            </a:extLst>
          </p:cNvPr>
          <p:cNvSpPr/>
          <p:nvPr/>
        </p:nvSpPr>
        <p:spPr>
          <a:xfrm>
            <a:off x="6243631" y="5788323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-3</a:t>
            </a:r>
            <a:endParaRPr lang="en-IN" sz="1600" dirty="0"/>
          </a:p>
        </p:txBody>
      </p:sp>
      <p:sp>
        <p:nvSpPr>
          <p:cNvPr id="193" name="Flowchart: Predefined Process 192">
            <a:extLst>
              <a:ext uri="{FF2B5EF4-FFF2-40B4-BE49-F238E27FC236}">
                <a16:creationId xmlns:a16="http://schemas.microsoft.com/office/drawing/2014/main" id="{E4AF9F13-92C8-46D7-883D-DDE3DB2D9876}"/>
              </a:ext>
            </a:extLst>
          </p:cNvPr>
          <p:cNvSpPr/>
          <p:nvPr/>
        </p:nvSpPr>
        <p:spPr>
          <a:xfrm>
            <a:off x="6243631" y="5160978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-5</a:t>
            </a:r>
            <a:endParaRPr lang="en-IN" sz="1600" dirty="0"/>
          </a:p>
        </p:txBody>
      </p:sp>
      <p:sp>
        <p:nvSpPr>
          <p:cNvPr id="194" name="Flowchart: Predefined Process 193">
            <a:extLst>
              <a:ext uri="{FF2B5EF4-FFF2-40B4-BE49-F238E27FC236}">
                <a16:creationId xmlns:a16="http://schemas.microsoft.com/office/drawing/2014/main" id="{963EDC44-9B15-446A-BF80-C009D3BDACA2}"/>
              </a:ext>
            </a:extLst>
          </p:cNvPr>
          <p:cNvSpPr/>
          <p:nvPr/>
        </p:nvSpPr>
        <p:spPr>
          <a:xfrm>
            <a:off x="6243631" y="5469874"/>
            <a:ext cx="912509" cy="319315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-4</a:t>
            </a:r>
            <a:endParaRPr lang="en-IN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9760FF4-FF08-4FEA-8353-9F20298D9F71}"/>
              </a:ext>
            </a:extLst>
          </p:cNvPr>
          <p:cNvSpPr txBox="1"/>
          <p:nvPr/>
        </p:nvSpPr>
        <p:spPr>
          <a:xfrm>
            <a:off x="7455257" y="5151358"/>
            <a:ext cx="204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Nos IoT meta-data = 5</a:t>
            </a:r>
            <a:endParaRPr lang="en-IN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D210D02-2F2D-4DBF-BE81-CB767D070B1D}"/>
              </a:ext>
            </a:extLst>
          </p:cNvPr>
          <p:cNvSpPr txBox="1"/>
          <p:nvPr/>
        </p:nvSpPr>
        <p:spPr>
          <a:xfrm>
            <a:off x="9497568" y="119091"/>
            <a:ext cx="246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State Vector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817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1753</Words>
  <Application>Microsoft Office PowerPoint</Application>
  <PresentationFormat>Widescreen</PresentationFormat>
  <Paragraphs>359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36</cp:revision>
  <dcterms:created xsi:type="dcterms:W3CDTF">2021-07-31T14:44:23Z</dcterms:created>
  <dcterms:modified xsi:type="dcterms:W3CDTF">2021-11-26T04:33:03Z</dcterms:modified>
</cp:coreProperties>
</file>