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6E35A0-68B1-48A0-9E05-D46F1580D125}">
  <a:tblStyle styleId="{136E35A0-68B1-48A0-9E05-D46F1580D12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d95376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d95376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dd95376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d95376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v/s local classifer</a:t>
            </a:r>
            <a:endParaRPr/>
          </a:p>
          <a:p>
            <a:pPr indent="0" lvl="0" marL="0" rtl="0" algn="l">
              <a:spcBef>
                <a:spcPts val="0"/>
              </a:spcBef>
              <a:spcAft>
                <a:spcPts val="0"/>
              </a:spcAft>
              <a:buNone/>
            </a:pPr>
            <a:r>
              <a:rPr lang="en"/>
              <a:t>Mix local classifier with patient -specefic beats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d95376c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d95376c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Inter-patient variablility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ad9bb01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ad9bb01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ad9bb01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d9bb01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dd95376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d95376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dd95376c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d95376c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ad9bb01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ad9bb01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ad9bb01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ad9bb01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ad9bb01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ad9bb01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ad9bb016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ad9bb016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d95376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d95376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ad9bb016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ad9bb016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d9bb01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d9bb01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ad9bb016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ad9bb016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ad9bb01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d9bb01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ad9bb01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ad9bb01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ad9bb016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ad9bb016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ad9bb016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ad9bb016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ad9bb016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d9bb016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d9bb016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d9bb016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ad9bb016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ad9bb016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dd95376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d95376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of voltage/vs time - measures potential diff accross electrodes</a:t>
            </a:r>
            <a:endParaRPr/>
          </a:p>
          <a:p>
            <a:pPr indent="0" lvl="0" marL="0" rtl="0" algn="l">
              <a:spcBef>
                <a:spcPts val="0"/>
              </a:spcBef>
              <a:spcAft>
                <a:spcPts val="0"/>
              </a:spcAft>
              <a:buNone/>
            </a:pPr>
            <a:r>
              <a:rPr lang="en"/>
              <a:t>Traditional 12 lead ecg , 6 limb v/s precodial leads - complete view</a:t>
            </a:r>
            <a:endParaRPr/>
          </a:p>
          <a:p>
            <a:pPr indent="0" lvl="0" marL="0" rtl="0" algn="l">
              <a:spcBef>
                <a:spcPts val="0"/>
              </a:spcBef>
              <a:spcAft>
                <a:spcPts val="0"/>
              </a:spcAft>
              <a:buNone/>
            </a:pPr>
            <a:r>
              <a:rPr lang="en"/>
              <a:t>Various abnormalities - Lead2 for rhythm related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ad9bb016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ad9bb016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67ce7e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67ce7e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67ce7e4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67ce7e4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ad9bb016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ad9bb016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67ce7e4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67ce7e4d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ad9bb016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ad9bb016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67ce7e4d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67ce7e4d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dd95376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dd95376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Cardiac cycle = </a:t>
            </a:r>
            <a:r>
              <a:rPr lang="en">
                <a:solidFill>
                  <a:schemeClr val="dk1"/>
                </a:solidFill>
              </a:rPr>
              <a:t>3 manin events A-dep - V-dep V-rep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Dep = cell becomes +vly charged Rep = opposite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Dep wave towards +ve electrode is +ve deflection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dd95376c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d95376c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Arrhythmia  = </a:t>
            </a:r>
            <a:r>
              <a:rPr i="1" lang="en" sz="1200">
                <a:solidFill>
                  <a:schemeClr val="dk1"/>
                </a:solidFill>
                <a:latin typeface="Merriweather"/>
                <a:ea typeface="Merriweather"/>
                <a:cs typeface="Merriweather"/>
                <a:sym typeface="Merriweather"/>
              </a:rPr>
              <a:t>any disturbance in the rate, regularity, site of origin or conduction of the cardiac electrical impulse.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dd95376c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d95376c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dd95376c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dd95376c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dd95376c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dd95376c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67ce7e4d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7ce7e4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labels used by pysionet to annotate their database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physionet.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4250"/>
            <a:ext cx="8520600" cy="1492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3000">
                <a:latin typeface="Merriweather"/>
                <a:ea typeface="Merriweather"/>
                <a:cs typeface="Merriweather"/>
                <a:sym typeface="Merriweather"/>
              </a:rPr>
              <a:t>CS575 - Mini Project</a:t>
            </a:r>
            <a:endParaRPr sz="4500">
              <a:latin typeface="Merriweather"/>
              <a:ea typeface="Merriweather"/>
              <a:cs typeface="Merriweather"/>
              <a:sym typeface="Merriweather"/>
            </a:endParaRPr>
          </a:p>
        </p:txBody>
      </p:sp>
      <p:sp>
        <p:nvSpPr>
          <p:cNvPr id="55" name="Google Shape;55;p13"/>
          <p:cNvSpPr txBox="1"/>
          <p:nvPr>
            <p:ph idx="1" type="subTitle"/>
          </p:nvPr>
        </p:nvSpPr>
        <p:spPr>
          <a:xfrm>
            <a:off x="311700" y="2492275"/>
            <a:ext cx="8520600" cy="1321800"/>
          </a:xfrm>
          <a:prstGeom prst="rect">
            <a:avLst/>
          </a:prstGeom>
        </p:spPr>
        <p:txBody>
          <a:bodyPr anchorCtr="0" anchor="t" bIns="91425" lIns="91425" spcFirstLastPara="1" rIns="91425" wrap="square" tIns="91425">
            <a:noAutofit/>
          </a:bodyPr>
          <a:lstStyle/>
          <a:p>
            <a:pPr indent="0" lvl="0" marL="0" rtl="0" algn="ctr">
              <a:lnSpc>
                <a:spcPct val="50000"/>
              </a:lnSpc>
              <a:spcBef>
                <a:spcPts val="1200"/>
              </a:spcBef>
              <a:spcAft>
                <a:spcPts val="0"/>
              </a:spcAft>
              <a:buClr>
                <a:schemeClr val="dk1"/>
              </a:buClr>
              <a:buSzPts val="1100"/>
              <a:buFont typeface="Arial"/>
              <a:buNone/>
            </a:pPr>
            <a:r>
              <a:rPr lang="en" sz="1600">
                <a:solidFill>
                  <a:schemeClr val="dk1"/>
                </a:solidFill>
                <a:latin typeface="Cambria"/>
                <a:ea typeface="Cambria"/>
                <a:cs typeface="Cambria"/>
                <a:sym typeface="Cambria"/>
              </a:rPr>
              <a:t>Presented by</a:t>
            </a:r>
            <a:endParaRPr sz="1600">
              <a:solidFill>
                <a:schemeClr val="dk1"/>
              </a:solidFill>
              <a:latin typeface="Cambria"/>
              <a:ea typeface="Cambria"/>
              <a:cs typeface="Cambria"/>
              <a:sym typeface="Cambria"/>
            </a:endParaRPr>
          </a:p>
          <a:p>
            <a:pPr indent="0" lvl="0" marL="0" rtl="0" algn="ctr">
              <a:lnSpc>
                <a:spcPct val="50000"/>
              </a:lnSpc>
              <a:spcBef>
                <a:spcPts val="1200"/>
              </a:spcBef>
              <a:spcAft>
                <a:spcPts val="0"/>
              </a:spcAft>
              <a:buClr>
                <a:schemeClr val="dk1"/>
              </a:buClr>
              <a:buSzPts val="1100"/>
              <a:buFont typeface="Arial"/>
              <a:buNone/>
            </a:pPr>
            <a:r>
              <a:rPr b="1" lang="en" sz="1600">
                <a:solidFill>
                  <a:schemeClr val="dk1"/>
                </a:solidFill>
                <a:latin typeface="Cambria"/>
                <a:ea typeface="Cambria"/>
                <a:cs typeface="Cambria"/>
                <a:sym typeface="Cambria"/>
              </a:rPr>
              <a:t>Nelson Sharma</a:t>
            </a:r>
            <a:endParaRPr b="1" sz="1600">
              <a:solidFill>
                <a:schemeClr val="dk1"/>
              </a:solidFill>
              <a:latin typeface="Cambria"/>
              <a:ea typeface="Cambria"/>
              <a:cs typeface="Cambria"/>
              <a:sym typeface="Cambria"/>
            </a:endParaRPr>
          </a:p>
          <a:p>
            <a:pPr indent="0" lvl="0" marL="0" rtl="0" algn="ctr">
              <a:lnSpc>
                <a:spcPct val="50000"/>
              </a:lnSpc>
              <a:spcBef>
                <a:spcPts val="1200"/>
              </a:spcBef>
              <a:spcAft>
                <a:spcPts val="0"/>
              </a:spcAft>
              <a:buClr>
                <a:schemeClr val="dk1"/>
              </a:buClr>
              <a:buSzPts val="1100"/>
              <a:buFont typeface="Arial"/>
              <a:buNone/>
            </a:pPr>
            <a:r>
              <a:rPr lang="en" sz="1600">
                <a:solidFill>
                  <a:schemeClr val="dk1"/>
                </a:solidFill>
                <a:latin typeface="Cambria"/>
                <a:ea typeface="Cambria"/>
                <a:cs typeface="Cambria"/>
                <a:sym typeface="Cambria"/>
              </a:rPr>
              <a:t>Roll No. - 2121CS07</a:t>
            </a:r>
            <a:endParaRPr sz="1600">
              <a:solidFill>
                <a:schemeClr val="dk1"/>
              </a:solidFill>
              <a:latin typeface="Cambria"/>
              <a:ea typeface="Cambria"/>
              <a:cs typeface="Cambria"/>
              <a:sym typeface="Cambria"/>
            </a:endParaRPr>
          </a:p>
          <a:p>
            <a:pPr indent="0" lvl="0" marL="0" rtl="0" algn="ctr">
              <a:lnSpc>
                <a:spcPct val="50000"/>
              </a:lnSpc>
              <a:spcBef>
                <a:spcPts val="1200"/>
              </a:spcBef>
              <a:spcAft>
                <a:spcPts val="0"/>
              </a:spcAft>
              <a:buClr>
                <a:schemeClr val="dk1"/>
              </a:buClr>
              <a:buSzPts val="1100"/>
              <a:buFont typeface="Arial"/>
              <a:buNone/>
            </a:pPr>
            <a:r>
              <a:rPr lang="en" sz="1600">
                <a:solidFill>
                  <a:schemeClr val="dk1"/>
                </a:solidFill>
                <a:latin typeface="Cambria"/>
                <a:ea typeface="Cambria"/>
                <a:cs typeface="Cambria"/>
                <a:sym typeface="Cambria"/>
              </a:rPr>
              <a:t>PhD CSE, IIT Patna</a:t>
            </a:r>
            <a:endParaRPr sz="1600">
              <a:solidFill>
                <a:schemeClr val="dk1"/>
              </a:solidFill>
              <a:latin typeface="Cambria"/>
              <a:ea typeface="Cambria"/>
              <a:cs typeface="Cambria"/>
              <a:sym typeface="Cambria"/>
            </a:endParaRPr>
          </a:p>
          <a:p>
            <a:pPr indent="0" lvl="0" marL="0" rtl="0" algn="ctr">
              <a:lnSpc>
                <a:spcPct val="50000"/>
              </a:lnSpc>
              <a:spcBef>
                <a:spcPts val="12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sz="1400">
              <a:solidFill>
                <a:srgbClr val="434343"/>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116150" y="1049700"/>
            <a:ext cx="9027900" cy="37449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595959"/>
                </a:solidFill>
                <a:latin typeface="Merriweather"/>
                <a:ea typeface="Merriweather"/>
                <a:cs typeface="Merriweather"/>
                <a:sym typeface="Merriweather"/>
              </a:rPr>
              <a:t>Patient-Specific Approach* : Variation in ECG waveform </a:t>
            </a:r>
            <a:endParaRPr sz="2400">
              <a:solidFill>
                <a:srgbClr val="595959"/>
              </a:solidFill>
              <a:latin typeface="Merriweather"/>
              <a:ea typeface="Merriweather"/>
              <a:cs typeface="Merriweather"/>
              <a:sym typeface="Merriweather"/>
            </a:endParaRPr>
          </a:p>
          <a:p>
            <a:pPr indent="0" lvl="0" marL="0" rtl="0" algn="l">
              <a:lnSpc>
                <a:spcPct val="115000"/>
              </a:lnSpc>
              <a:spcBef>
                <a:spcPts val="1600"/>
              </a:spcBef>
              <a:spcAft>
                <a:spcPts val="0"/>
              </a:spcAft>
              <a:buNone/>
            </a:pPr>
            <a:r>
              <a:rPr lang="en" sz="1800">
                <a:solidFill>
                  <a:srgbClr val="595959"/>
                </a:solidFill>
                <a:latin typeface="Merriweather"/>
                <a:ea typeface="Merriweather"/>
                <a:cs typeface="Merriweather"/>
                <a:sym typeface="Merriweather"/>
              </a:rPr>
              <a:t>	Physical Condition: Age, Weight, Metabolism Rate</a:t>
            </a:r>
            <a:endParaRPr sz="1800">
              <a:solidFill>
                <a:srgbClr val="595959"/>
              </a:solidFill>
              <a:latin typeface="Merriweather"/>
              <a:ea typeface="Merriweather"/>
              <a:cs typeface="Merriweather"/>
              <a:sym typeface="Merriweather"/>
            </a:endParaRPr>
          </a:p>
          <a:p>
            <a:pPr indent="0" lvl="0" marL="0" rtl="0" algn="l">
              <a:lnSpc>
                <a:spcPct val="115000"/>
              </a:lnSpc>
              <a:spcBef>
                <a:spcPts val="1600"/>
              </a:spcBef>
              <a:spcAft>
                <a:spcPts val="0"/>
              </a:spcAft>
              <a:buNone/>
            </a:pPr>
            <a:r>
              <a:rPr lang="en" sz="1800">
                <a:solidFill>
                  <a:srgbClr val="595959"/>
                </a:solidFill>
                <a:latin typeface="Merriweather"/>
                <a:ea typeface="Merriweather"/>
                <a:cs typeface="Merriweather"/>
                <a:sym typeface="Merriweather"/>
              </a:rPr>
              <a:t>	Prescribed Medication</a:t>
            </a:r>
            <a:endParaRPr sz="1800">
              <a:solidFill>
                <a:srgbClr val="595959"/>
              </a:solidFill>
              <a:latin typeface="Merriweather"/>
              <a:ea typeface="Merriweather"/>
              <a:cs typeface="Merriweather"/>
              <a:sym typeface="Merriweather"/>
            </a:endParaRPr>
          </a:p>
          <a:p>
            <a:pPr indent="457200" lvl="0" marL="0" rtl="0" algn="l">
              <a:lnSpc>
                <a:spcPct val="115000"/>
              </a:lnSpc>
              <a:spcBef>
                <a:spcPts val="1600"/>
              </a:spcBef>
              <a:spcAft>
                <a:spcPts val="0"/>
              </a:spcAft>
              <a:buNone/>
            </a:pPr>
            <a:r>
              <a:rPr lang="en" sz="1800">
                <a:solidFill>
                  <a:srgbClr val="595959"/>
                </a:solidFill>
                <a:latin typeface="Merriweather"/>
                <a:ea typeface="Merriweather"/>
                <a:cs typeface="Merriweather"/>
                <a:sym typeface="Merriweather"/>
              </a:rPr>
              <a:t>Heart Condition:	Injury, Enlargement, Artificial Pacemakers</a:t>
            </a:r>
            <a:endParaRPr sz="1800">
              <a:solidFill>
                <a:srgbClr val="595959"/>
              </a:solidFill>
              <a:latin typeface="Merriweather"/>
              <a:ea typeface="Merriweather"/>
              <a:cs typeface="Merriweather"/>
              <a:sym typeface="Merriweather"/>
            </a:endParaRPr>
          </a:p>
          <a:p>
            <a:pPr indent="0" lvl="0" marL="0" rtl="0" algn="l">
              <a:lnSpc>
                <a:spcPct val="115000"/>
              </a:lnSpc>
              <a:spcBef>
                <a:spcPts val="1600"/>
              </a:spcBef>
              <a:spcAft>
                <a:spcPts val="1600"/>
              </a:spcAft>
              <a:buNone/>
            </a:pPr>
            <a:r>
              <a:rPr lang="en" sz="1800">
                <a:solidFill>
                  <a:srgbClr val="595959"/>
                </a:solidFill>
                <a:latin typeface="Merriweather"/>
                <a:ea typeface="Merriweather"/>
                <a:cs typeface="Merriweather"/>
                <a:sym typeface="Merriweather"/>
              </a:rPr>
              <a:t>	Imbalance of Regulatory ions (Ca, K, Na)</a:t>
            </a:r>
            <a:br>
              <a:rPr lang="en" sz="1800">
                <a:solidFill>
                  <a:srgbClr val="595959"/>
                </a:solidFill>
                <a:latin typeface="Merriweather"/>
                <a:ea typeface="Merriweather"/>
                <a:cs typeface="Merriweather"/>
                <a:sym typeface="Merriweather"/>
              </a:rPr>
            </a:br>
            <a:br>
              <a:rPr lang="en" sz="1800">
                <a:solidFill>
                  <a:srgbClr val="595959"/>
                </a:solidFill>
                <a:latin typeface="Merriweather"/>
                <a:ea typeface="Merriweather"/>
                <a:cs typeface="Merriweather"/>
                <a:sym typeface="Merriweather"/>
              </a:rPr>
            </a:br>
            <a:r>
              <a:rPr lang="en" sz="1200">
                <a:solidFill>
                  <a:srgbClr val="A64D79"/>
                </a:solidFill>
                <a:latin typeface="Merriweather"/>
                <a:ea typeface="Merriweather"/>
                <a:cs typeface="Merriweather"/>
                <a:sym typeface="Merriweather"/>
              </a:rPr>
              <a:t>[*] Serkan Kiranyaz, Turker Ince and Moncef Gabbouj “Real-Time Patient-Specific ECG Classification by 1-D Convolutional Neural Networks”, IEEE TRANSACTIONS ON BIOMEDICAL ENGINEERING, VOL. 00, NO.00, pp. 0018-9294, (2015)</a:t>
            </a:r>
            <a:endParaRPr sz="1200">
              <a:solidFill>
                <a:srgbClr val="A64D79"/>
              </a:solidFill>
              <a:latin typeface="Merriweather"/>
              <a:ea typeface="Merriweather"/>
              <a:cs typeface="Merriweather"/>
              <a:sym typeface="Merriweather"/>
            </a:endParaRPr>
          </a:p>
        </p:txBody>
      </p:sp>
      <p:sp>
        <p:nvSpPr>
          <p:cNvPr id="149" name="Google Shape;149;p22"/>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Inter-patient variability</a:t>
            </a:r>
            <a:endParaRPr sz="2800">
              <a:solidFill>
                <a:srgbClr val="0000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152400" y="64693"/>
            <a:ext cx="8448675" cy="1695450"/>
          </a:xfrm>
          <a:prstGeom prst="rect">
            <a:avLst/>
          </a:prstGeom>
          <a:noFill/>
          <a:ln>
            <a:noFill/>
          </a:ln>
        </p:spPr>
      </p:pic>
      <p:pic>
        <p:nvPicPr>
          <p:cNvPr id="155" name="Google Shape;155;p23"/>
          <p:cNvPicPr preferRelativeResize="0"/>
          <p:nvPr/>
        </p:nvPicPr>
        <p:blipFill>
          <a:blip r:embed="rId4">
            <a:alphaModFix/>
          </a:blip>
          <a:stretch>
            <a:fillRect/>
          </a:stretch>
        </p:blipFill>
        <p:spPr>
          <a:xfrm>
            <a:off x="161925" y="1771650"/>
            <a:ext cx="8429625" cy="1676400"/>
          </a:xfrm>
          <a:prstGeom prst="rect">
            <a:avLst/>
          </a:prstGeom>
          <a:noFill/>
          <a:ln>
            <a:noFill/>
          </a:ln>
        </p:spPr>
      </p:pic>
      <p:pic>
        <p:nvPicPr>
          <p:cNvPr id="156" name="Google Shape;156;p23"/>
          <p:cNvPicPr preferRelativeResize="0"/>
          <p:nvPr/>
        </p:nvPicPr>
        <p:blipFill>
          <a:blip r:embed="rId5">
            <a:alphaModFix/>
          </a:blip>
          <a:stretch>
            <a:fillRect/>
          </a:stretch>
        </p:blipFill>
        <p:spPr>
          <a:xfrm>
            <a:off x="152388" y="3457563"/>
            <a:ext cx="8448675" cy="168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311700" y="1380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Beat Representation - Fixed Length</a:t>
            </a:r>
            <a:endParaRPr sz="2800">
              <a:solidFill>
                <a:srgbClr val="0000FF"/>
              </a:solidFill>
              <a:latin typeface="Merriweather"/>
              <a:ea typeface="Merriweather"/>
              <a:cs typeface="Merriweather"/>
              <a:sym typeface="Merriweather"/>
            </a:endParaRPr>
          </a:p>
        </p:txBody>
      </p:sp>
      <p:pic>
        <p:nvPicPr>
          <p:cNvPr id="162" name="Google Shape;162;p24"/>
          <p:cNvPicPr preferRelativeResize="0"/>
          <p:nvPr/>
        </p:nvPicPr>
        <p:blipFill>
          <a:blip r:embed="rId3">
            <a:alphaModFix/>
          </a:blip>
          <a:stretch>
            <a:fillRect/>
          </a:stretch>
        </p:blipFill>
        <p:spPr>
          <a:xfrm>
            <a:off x="2009600" y="1162050"/>
            <a:ext cx="2266950" cy="2819400"/>
          </a:xfrm>
          <a:prstGeom prst="rect">
            <a:avLst/>
          </a:prstGeom>
          <a:noFill/>
          <a:ln>
            <a:noFill/>
          </a:ln>
        </p:spPr>
      </p:pic>
      <p:pic>
        <p:nvPicPr>
          <p:cNvPr id="163" name="Google Shape;163;p24"/>
          <p:cNvPicPr preferRelativeResize="0"/>
          <p:nvPr/>
        </p:nvPicPr>
        <p:blipFill>
          <a:blip r:embed="rId4">
            <a:alphaModFix/>
          </a:blip>
          <a:stretch>
            <a:fillRect/>
          </a:stretch>
        </p:blipFill>
        <p:spPr>
          <a:xfrm>
            <a:off x="4921175" y="1162050"/>
            <a:ext cx="2266950" cy="28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311700" y="1380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Beat Representation - Variable Length</a:t>
            </a:r>
            <a:endParaRPr sz="2800">
              <a:solidFill>
                <a:srgbClr val="0000FF"/>
              </a:solidFill>
              <a:latin typeface="Merriweather"/>
              <a:ea typeface="Merriweather"/>
              <a:cs typeface="Merriweather"/>
              <a:sym typeface="Merriweather"/>
            </a:endParaRPr>
          </a:p>
        </p:txBody>
      </p:sp>
      <p:pic>
        <p:nvPicPr>
          <p:cNvPr id="169" name="Google Shape;169;p25"/>
          <p:cNvPicPr preferRelativeResize="0"/>
          <p:nvPr/>
        </p:nvPicPr>
        <p:blipFill>
          <a:blip r:embed="rId3">
            <a:alphaModFix/>
          </a:blip>
          <a:stretch>
            <a:fillRect/>
          </a:stretch>
        </p:blipFill>
        <p:spPr>
          <a:xfrm>
            <a:off x="1813950" y="1162050"/>
            <a:ext cx="2543175" cy="2819400"/>
          </a:xfrm>
          <a:prstGeom prst="rect">
            <a:avLst/>
          </a:prstGeom>
          <a:noFill/>
          <a:ln>
            <a:noFill/>
          </a:ln>
        </p:spPr>
      </p:pic>
      <p:pic>
        <p:nvPicPr>
          <p:cNvPr id="170" name="Google Shape;170;p25"/>
          <p:cNvPicPr preferRelativeResize="0"/>
          <p:nvPr/>
        </p:nvPicPr>
        <p:blipFill>
          <a:blip r:embed="rId4">
            <a:alphaModFix/>
          </a:blip>
          <a:stretch>
            <a:fillRect/>
          </a:stretch>
        </p:blipFill>
        <p:spPr>
          <a:xfrm>
            <a:off x="4652575" y="1162050"/>
            <a:ext cx="3295650" cy="281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General Approach</a:t>
            </a:r>
            <a:endParaRPr sz="2800">
              <a:solidFill>
                <a:srgbClr val="0000FF"/>
              </a:solidFill>
              <a:latin typeface="Merriweather"/>
              <a:ea typeface="Merriweather"/>
              <a:cs typeface="Merriweather"/>
              <a:sym typeface="Merriweather"/>
            </a:endParaRPr>
          </a:p>
        </p:txBody>
      </p:sp>
      <p:sp>
        <p:nvSpPr>
          <p:cNvPr id="176" name="Google Shape;176;p26"/>
          <p:cNvSpPr/>
          <p:nvPr/>
        </p:nvSpPr>
        <p:spPr>
          <a:xfrm>
            <a:off x="2507725" y="877500"/>
            <a:ext cx="1952400" cy="3999300"/>
          </a:xfrm>
          <a:prstGeom prst="flowChartAlternateProcess">
            <a:avLst/>
          </a:prstGeom>
          <a:solidFill>
            <a:srgbClr val="FFE599"/>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177" name="Google Shape;177;p26"/>
          <p:cNvSpPr/>
          <p:nvPr/>
        </p:nvSpPr>
        <p:spPr>
          <a:xfrm>
            <a:off x="4992100" y="877500"/>
            <a:ext cx="1952400" cy="3999300"/>
          </a:xfrm>
          <a:prstGeom prst="flowChartAlternateProcess">
            <a:avLst/>
          </a:prstGeom>
          <a:solidFill>
            <a:srgbClr val="A4C2F4"/>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endParaRPr/>
          </a:p>
        </p:txBody>
      </p:sp>
      <p:pic>
        <p:nvPicPr>
          <p:cNvPr id="178" name="Google Shape;178;p26"/>
          <p:cNvPicPr preferRelativeResize="0"/>
          <p:nvPr/>
        </p:nvPicPr>
        <p:blipFill>
          <a:blip r:embed="rId3">
            <a:alphaModFix/>
          </a:blip>
          <a:stretch>
            <a:fillRect/>
          </a:stretch>
        </p:blipFill>
        <p:spPr>
          <a:xfrm>
            <a:off x="521775" y="2554875"/>
            <a:ext cx="1453974" cy="643358"/>
          </a:xfrm>
          <a:prstGeom prst="rect">
            <a:avLst/>
          </a:prstGeom>
          <a:noFill/>
          <a:ln>
            <a:noFill/>
          </a:ln>
        </p:spPr>
      </p:pic>
      <p:cxnSp>
        <p:nvCxnSpPr>
          <p:cNvPr id="179" name="Google Shape;179;p26"/>
          <p:cNvCxnSpPr>
            <a:stCxn id="178" idx="3"/>
            <a:endCxn id="176" idx="1"/>
          </p:cNvCxnSpPr>
          <p:nvPr/>
        </p:nvCxnSpPr>
        <p:spPr>
          <a:xfrm>
            <a:off x="1975749" y="2876554"/>
            <a:ext cx="531900" cy="600"/>
          </a:xfrm>
          <a:prstGeom prst="straightConnector1">
            <a:avLst/>
          </a:prstGeom>
          <a:noFill/>
          <a:ln cap="flat" cmpd="sng" w="9525">
            <a:solidFill>
              <a:srgbClr val="595959"/>
            </a:solidFill>
            <a:prstDash val="solid"/>
            <a:round/>
            <a:headEnd len="med" w="med" type="none"/>
            <a:tailEnd len="med" w="med" type="triangle"/>
          </a:ln>
        </p:spPr>
      </p:cxnSp>
      <p:cxnSp>
        <p:nvCxnSpPr>
          <p:cNvPr id="180" name="Google Shape;180;p26"/>
          <p:cNvCxnSpPr>
            <a:stCxn id="176" idx="3"/>
            <a:endCxn id="181" idx="4"/>
          </p:cNvCxnSpPr>
          <p:nvPr/>
        </p:nvCxnSpPr>
        <p:spPr>
          <a:xfrm flipH="1" rot="10800000">
            <a:off x="4460125" y="2148150"/>
            <a:ext cx="618300" cy="729000"/>
          </a:xfrm>
          <a:prstGeom prst="straightConnector1">
            <a:avLst/>
          </a:prstGeom>
          <a:noFill/>
          <a:ln cap="flat" cmpd="sng" w="9525">
            <a:solidFill>
              <a:srgbClr val="595959"/>
            </a:solidFill>
            <a:prstDash val="solid"/>
            <a:round/>
            <a:headEnd len="med" w="med" type="none"/>
            <a:tailEnd len="med" w="med" type="triangle"/>
          </a:ln>
        </p:spPr>
      </p:cxnSp>
      <p:sp>
        <p:nvSpPr>
          <p:cNvPr id="182" name="Google Shape;182;p26"/>
          <p:cNvSpPr/>
          <p:nvPr/>
        </p:nvSpPr>
        <p:spPr>
          <a:xfrm>
            <a:off x="7661200" y="2056863"/>
            <a:ext cx="420000" cy="395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83" name="Google Shape;183;p26"/>
          <p:cNvSpPr/>
          <p:nvPr/>
        </p:nvSpPr>
        <p:spPr>
          <a:xfrm>
            <a:off x="7661200" y="2678725"/>
            <a:ext cx="420000" cy="395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184" name="Google Shape;184;p26"/>
          <p:cNvSpPr/>
          <p:nvPr/>
        </p:nvSpPr>
        <p:spPr>
          <a:xfrm>
            <a:off x="7661200" y="3300700"/>
            <a:ext cx="420000" cy="395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85" name="Google Shape;185;p26"/>
          <p:cNvSpPr/>
          <p:nvPr/>
        </p:nvSpPr>
        <p:spPr>
          <a:xfrm>
            <a:off x="7661200" y="3922675"/>
            <a:ext cx="420000" cy="395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endParaRPr/>
          </a:p>
        </p:txBody>
      </p:sp>
      <p:cxnSp>
        <p:nvCxnSpPr>
          <p:cNvPr id="186" name="Google Shape;186;p26"/>
          <p:cNvCxnSpPr>
            <a:stCxn id="177" idx="3"/>
            <a:endCxn id="182" idx="2"/>
          </p:cNvCxnSpPr>
          <p:nvPr/>
        </p:nvCxnSpPr>
        <p:spPr>
          <a:xfrm flipH="1" rot="10800000">
            <a:off x="6944500" y="2254650"/>
            <a:ext cx="716700" cy="622500"/>
          </a:xfrm>
          <a:prstGeom prst="straightConnector1">
            <a:avLst/>
          </a:prstGeom>
          <a:noFill/>
          <a:ln cap="flat" cmpd="sng" w="9525">
            <a:solidFill>
              <a:srgbClr val="595959"/>
            </a:solidFill>
            <a:prstDash val="solid"/>
            <a:round/>
            <a:headEnd len="med" w="med" type="none"/>
            <a:tailEnd len="med" w="med" type="triangle"/>
          </a:ln>
        </p:spPr>
      </p:cxnSp>
      <p:cxnSp>
        <p:nvCxnSpPr>
          <p:cNvPr id="187" name="Google Shape;187;p26"/>
          <p:cNvCxnSpPr>
            <a:stCxn id="177" idx="3"/>
            <a:endCxn id="183" idx="2"/>
          </p:cNvCxnSpPr>
          <p:nvPr/>
        </p:nvCxnSpPr>
        <p:spPr>
          <a:xfrm flipH="1" rot="10800000">
            <a:off x="6944500" y="2876550"/>
            <a:ext cx="716700" cy="600"/>
          </a:xfrm>
          <a:prstGeom prst="straightConnector1">
            <a:avLst/>
          </a:prstGeom>
          <a:noFill/>
          <a:ln cap="flat" cmpd="sng" w="9525">
            <a:solidFill>
              <a:srgbClr val="595959"/>
            </a:solidFill>
            <a:prstDash val="solid"/>
            <a:round/>
            <a:headEnd len="med" w="med" type="none"/>
            <a:tailEnd len="med" w="med" type="triangle"/>
          </a:ln>
        </p:spPr>
      </p:cxnSp>
      <p:cxnSp>
        <p:nvCxnSpPr>
          <p:cNvPr id="188" name="Google Shape;188;p26"/>
          <p:cNvCxnSpPr>
            <a:stCxn id="177" idx="3"/>
            <a:endCxn id="184" idx="2"/>
          </p:cNvCxnSpPr>
          <p:nvPr/>
        </p:nvCxnSpPr>
        <p:spPr>
          <a:xfrm>
            <a:off x="6944500" y="2877150"/>
            <a:ext cx="716700" cy="621300"/>
          </a:xfrm>
          <a:prstGeom prst="straightConnector1">
            <a:avLst/>
          </a:prstGeom>
          <a:noFill/>
          <a:ln cap="flat" cmpd="sng" w="9525">
            <a:solidFill>
              <a:srgbClr val="595959"/>
            </a:solidFill>
            <a:prstDash val="solid"/>
            <a:round/>
            <a:headEnd len="med" w="med" type="none"/>
            <a:tailEnd len="med" w="med" type="triangle"/>
          </a:ln>
        </p:spPr>
      </p:cxnSp>
      <p:cxnSp>
        <p:nvCxnSpPr>
          <p:cNvPr id="189" name="Google Shape;189;p26"/>
          <p:cNvCxnSpPr>
            <a:stCxn id="177" idx="3"/>
            <a:endCxn id="185" idx="2"/>
          </p:cNvCxnSpPr>
          <p:nvPr/>
        </p:nvCxnSpPr>
        <p:spPr>
          <a:xfrm>
            <a:off x="6944500" y="2877150"/>
            <a:ext cx="716700" cy="1243200"/>
          </a:xfrm>
          <a:prstGeom prst="straightConnector1">
            <a:avLst/>
          </a:prstGeom>
          <a:noFill/>
          <a:ln cap="flat" cmpd="sng" w="9525">
            <a:solidFill>
              <a:srgbClr val="595959"/>
            </a:solidFill>
            <a:prstDash val="solid"/>
            <a:round/>
            <a:headEnd len="med" w="med" type="none"/>
            <a:tailEnd len="med" w="med" type="triangle"/>
          </a:ln>
        </p:spPr>
      </p:cxnSp>
      <p:sp>
        <p:nvSpPr>
          <p:cNvPr id="190" name="Google Shape;190;p26"/>
          <p:cNvSpPr/>
          <p:nvPr/>
        </p:nvSpPr>
        <p:spPr>
          <a:xfrm>
            <a:off x="2593975" y="1552800"/>
            <a:ext cx="1779900" cy="444900"/>
          </a:xfrm>
          <a:prstGeom prst="bevel">
            <a:avLst>
              <a:gd fmla="val 12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Noise Removal</a:t>
            </a:r>
            <a:endParaRPr/>
          </a:p>
        </p:txBody>
      </p:sp>
      <p:sp>
        <p:nvSpPr>
          <p:cNvPr id="191" name="Google Shape;191;p26"/>
          <p:cNvSpPr/>
          <p:nvPr/>
        </p:nvSpPr>
        <p:spPr>
          <a:xfrm>
            <a:off x="2593925" y="2583563"/>
            <a:ext cx="1779900" cy="444900"/>
          </a:xfrm>
          <a:prstGeom prst="bevel">
            <a:avLst>
              <a:gd fmla="val 12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Peak Detection</a:t>
            </a:r>
            <a:endParaRPr/>
          </a:p>
        </p:txBody>
      </p:sp>
      <p:sp>
        <p:nvSpPr>
          <p:cNvPr id="192" name="Google Shape;192;p26"/>
          <p:cNvSpPr/>
          <p:nvPr/>
        </p:nvSpPr>
        <p:spPr>
          <a:xfrm>
            <a:off x="2581925" y="3514425"/>
            <a:ext cx="1779900" cy="1031700"/>
          </a:xfrm>
          <a:prstGeom prst="bevel">
            <a:avLst>
              <a:gd fmla="val 12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a:t>
            </a:r>
            <a:r>
              <a:rPr lang="en">
                <a:solidFill>
                  <a:schemeClr val="dk1"/>
                </a:solidFill>
              </a:rPr>
              <a:t>Extraction </a:t>
            </a:r>
            <a:r>
              <a:rPr lang="en"/>
              <a:t>and Selection</a:t>
            </a:r>
            <a:endParaRPr/>
          </a:p>
        </p:txBody>
      </p:sp>
      <p:cxnSp>
        <p:nvCxnSpPr>
          <p:cNvPr id="193" name="Google Shape;193;p26"/>
          <p:cNvCxnSpPr>
            <a:stCxn id="190" idx="2"/>
            <a:endCxn id="191" idx="6"/>
          </p:cNvCxnSpPr>
          <p:nvPr/>
        </p:nvCxnSpPr>
        <p:spPr>
          <a:xfrm>
            <a:off x="3483925" y="1997700"/>
            <a:ext cx="0" cy="585900"/>
          </a:xfrm>
          <a:prstGeom prst="straightConnector1">
            <a:avLst/>
          </a:prstGeom>
          <a:noFill/>
          <a:ln cap="flat" cmpd="sng" w="9525">
            <a:solidFill>
              <a:srgbClr val="595959"/>
            </a:solidFill>
            <a:prstDash val="solid"/>
            <a:round/>
            <a:headEnd len="med" w="med" type="none"/>
            <a:tailEnd len="med" w="med" type="triangle"/>
          </a:ln>
        </p:spPr>
      </p:cxnSp>
      <p:cxnSp>
        <p:nvCxnSpPr>
          <p:cNvPr id="194" name="Google Shape;194;p26"/>
          <p:cNvCxnSpPr>
            <a:stCxn id="191" idx="2"/>
            <a:endCxn id="192" idx="6"/>
          </p:cNvCxnSpPr>
          <p:nvPr/>
        </p:nvCxnSpPr>
        <p:spPr>
          <a:xfrm flipH="1">
            <a:off x="3471875" y="3028463"/>
            <a:ext cx="12000" cy="486000"/>
          </a:xfrm>
          <a:prstGeom prst="straightConnector1">
            <a:avLst/>
          </a:prstGeom>
          <a:noFill/>
          <a:ln cap="flat" cmpd="sng" w="9525">
            <a:solidFill>
              <a:srgbClr val="595959"/>
            </a:solidFill>
            <a:prstDash val="solid"/>
            <a:round/>
            <a:headEnd len="med" w="med" type="none"/>
            <a:tailEnd len="med" w="med" type="triangle"/>
          </a:ln>
        </p:spPr>
      </p:cxnSp>
      <p:sp>
        <p:nvSpPr>
          <p:cNvPr id="181" name="Google Shape;181;p26"/>
          <p:cNvSpPr/>
          <p:nvPr/>
        </p:nvSpPr>
        <p:spPr>
          <a:xfrm>
            <a:off x="5078350" y="1552800"/>
            <a:ext cx="1779900" cy="1190400"/>
          </a:xfrm>
          <a:prstGeom prst="bevel">
            <a:avLst>
              <a:gd fmla="val 7289"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Analytical or </a:t>
            </a:r>
            <a:r>
              <a:rPr lang="en"/>
              <a:t>Statistical Method</a:t>
            </a:r>
            <a:endParaRPr/>
          </a:p>
        </p:txBody>
      </p:sp>
      <p:sp>
        <p:nvSpPr>
          <p:cNvPr id="195" name="Google Shape;195;p26"/>
          <p:cNvSpPr/>
          <p:nvPr/>
        </p:nvSpPr>
        <p:spPr>
          <a:xfrm>
            <a:off x="5078350" y="2969775"/>
            <a:ext cx="1779900" cy="1394100"/>
          </a:xfrm>
          <a:prstGeom prst="bevel">
            <a:avLst>
              <a:gd fmla="val 7109"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Networks</a:t>
            </a:r>
            <a:endParaRPr/>
          </a:p>
        </p:txBody>
      </p:sp>
      <p:cxnSp>
        <p:nvCxnSpPr>
          <p:cNvPr id="196" name="Google Shape;196;p26"/>
          <p:cNvCxnSpPr>
            <a:endCxn id="195" idx="4"/>
          </p:cNvCxnSpPr>
          <p:nvPr/>
        </p:nvCxnSpPr>
        <p:spPr>
          <a:xfrm>
            <a:off x="4460650" y="2887425"/>
            <a:ext cx="617700" cy="779400"/>
          </a:xfrm>
          <a:prstGeom prst="straightConnector1">
            <a:avLst/>
          </a:prstGeom>
          <a:noFill/>
          <a:ln cap="flat" cmpd="sng" w="9525">
            <a:solidFill>
              <a:srgbClr val="595959"/>
            </a:solidFill>
            <a:prstDash val="solid"/>
            <a:round/>
            <a:headEnd len="med" w="med" type="none"/>
            <a:tailEnd len="med" w="med" type="triangle"/>
          </a:ln>
        </p:spPr>
      </p:cxnSp>
      <p:sp>
        <p:nvSpPr>
          <p:cNvPr id="197" name="Google Shape;197;p26"/>
          <p:cNvSpPr/>
          <p:nvPr/>
        </p:nvSpPr>
        <p:spPr>
          <a:xfrm>
            <a:off x="7661200" y="1435013"/>
            <a:ext cx="420000" cy="395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198" name="Google Shape;198;p26"/>
          <p:cNvCxnSpPr>
            <a:stCxn id="177" idx="3"/>
            <a:endCxn id="197" idx="2"/>
          </p:cNvCxnSpPr>
          <p:nvPr/>
        </p:nvCxnSpPr>
        <p:spPr>
          <a:xfrm flipH="1" rot="10800000">
            <a:off x="6944500" y="1632750"/>
            <a:ext cx="716700" cy="124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Supervised </a:t>
            </a:r>
            <a:r>
              <a:rPr lang="en" sz="2800">
                <a:solidFill>
                  <a:srgbClr val="0000FF"/>
                </a:solidFill>
                <a:latin typeface="Merriweather"/>
                <a:ea typeface="Merriweather"/>
                <a:cs typeface="Merriweather"/>
                <a:sym typeface="Merriweather"/>
              </a:rPr>
              <a:t>Linear </a:t>
            </a:r>
            <a:r>
              <a:rPr lang="en" sz="2800">
                <a:solidFill>
                  <a:srgbClr val="0000FF"/>
                </a:solidFill>
                <a:latin typeface="Merriweather"/>
                <a:ea typeface="Merriweather"/>
                <a:cs typeface="Merriweather"/>
                <a:sym typeface="Merriweather"/>
              </a:rPr>
              <a:t>Model</a:t>
            </a:r>
            <a:endParaRPr sz="2800">
              <a:solidFill>
                <a:srgbClr val="0000FF"/>
              </a:solidFill>
              <a:latin typeface="Merriweather"/>
              <a:ea typeface="Merriweather"/>
              <a:cs typeface="Merriweather"/>
              <a:sym typeface="Merriweather"/>
            </a:endParaRPr>
          </a:p>
        </p:txBody>
      </p:sp>
      <p:sp>
        <p:nvSpPr>
          <p:cNvPr id="204" name="Google Shape;204;p27"/>
          <p:cNvSpPr txBox="1"/>
          <p:nvPr/>
        </p:nvSpPr>
        <p:spPr>
          <a:xfrm>
            <a:off x="311700" y="1049700"/>
            <a:ext cx="8520600" cy="9513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Font typeface="Merriweather"/>
              <a:buChar char="●"/>
            </a:pPr>
            <a:r>
              <a:rPr lang="en" sz="2200">
                <a:solidFill>
                  <a:schemeClr val="dk2"/>
                </a:solidFill>
                <a:latin typeface="Merriweather"/>
                <a:ea typeface="Merriweather"/>
                <a:cs typeface="Merriweather"/>
                <a:sym typeface="Merriweather"/>
              </a:rPr>
              <a:t>ARIMA to estimate parameters for each beat</a:t>
            </a:r>
            <a:endParaRPr sz="2200">
              <a:solidFill>
                <a:schemeClr val="dk2"/>
              </a:solidFill>
              <a:latin typeface="Merriweather"/>
              <a:ea typeface="Merriweather"/>
              <a:cs typeface="Merriweather"/>
              <a:sym typeface="Merriweather"/>
            </a:endParaRPr>
          </a:p>
          <a:p>
            <a:pPr indent="-368300" lvl="0" marL="457200" rtl="0" algn="l">
              <a:lnSpc>
                <a:spcPct val="115000"/>
              </a:lnSpc>
              <a:spcBef>
                <a:spcPts val="0"/>
              </a:spcBef>
              <a:spcAft>
                <a:spcPts val="0"/>
              </a:spcAft>
              <a:buClr>
                <a:schemeClr val="dk2"/>
              </a:buClr>
              <a:buSzPts val="2200"/>
              <a:buFont typeface="Merriweather"/>
              <a:buChar char="●"/>
            </a:pPr>
            <a:r>
              <a:rPr lang="en" sz="2200">
                <a:solidFill>
                  <a:schemeClr val="dk2"/>
                </a:solidFill>
                <a:latin typeface="Merriweather"/>
                <a:ea typeface="Merriweather"/>
                <a:cs typeface="Merriweather"/>
                <a:sym typeface="Merriweather"/>
              </a:rPr>
              <a:t>LDA on learnt parameter</a:t>
            </a:r>
            <a:endParaRPr sz="2200">
              <a:solidFill>
                <a:schemeClr val="dk2"/>
              </a:solidFill>
              <a:latin typeface="Merriweather"/>
              <a:ea typeface="Merriweather"/>
              <a:cs typeface="Merriweather"/>
              <a:sym typeface="Merriweather"/>
            </a:endParaRPr>
          </a:p>
        </p:txBody>
      </p:sp>
      <p:pic>
        <p:nvPicPr>
          <p:cNvPr id="205" name="Google Shape;205;p27"/>
          <p:cNvPicPr preferRelativeResize="0"/>
          <p:nvPr/>
        </p:nvPicPr>
        <p:blipFill>
          <a:blip r:embed="rId3">
            <a:alphaModFix/>
          </a:blip>
          <a:stretch>
            <a:fillRect/>
          </a:stretch>
        </p:blipFill>
        <p:spPr>
          <a:xfrm>
            <a:off x="1474488" y="3245500"/>
            <a:ext cx="1453974" cy="643358"/>
          </a:xfrm>
          <a:prstGeom prst="rect">
            <a:avLst/>
          </a:prstGeom>
          <a:noFill/>
          <a:ln>
            <a:noFill/>
          </a:ln>
        </p:spPr>
      </p:pic>
      <p:sp>
        <p:nvSpPr>
          <p:cNvPr id="206" name="Google Shape;206;p27"/>
          <p:cNvSpPr/>
          <p:nvPr/>
        </p:nvSpPr>
        <p:spPr>
          <a:xfrm>
            <a:off x="3567863" y="2320550"/>
            <a:ext cx="1518300" cy="2469600"/>
          </a:xfrm>
          <a:prstGeom prst="flowChartAlternateProcess">
            <a:avLst/>
          </a:prstGeom>
          <a:solidFill>
            <a:schemeClr val="lt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ARIMA Model</a:t>
            </a:r>
            <a:endParaRPr/>
          </a:p>
        </p:txBody>
      </p:sp>
      <p:sp>
        <p:nvSpPr>
          <p:cNvPr id="207" name="Google Shape;207;p27"/>
          <p:cNvSpPr/>
          <p:nvPr/>
        </p:nvSpPr>
        <p:spPr>
          <a:xfrm>
            <a:off x="5222470" y="2320550"/>
            <a:ext cx="1518300" cy="2469600"/>
          </a:xfrm>
          <a:prstGeom prst="flowChartAlternateProcess">
            <a:avLst/>
          </a:prstGeom>
          <a:solidFill>
            <a:schemeClr val="lt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LDA</a:t>
            </a:r>
            <a:endParaRPr/>
          </a:p>
        </p:txBody>
      </p:sp>
      <p:sp>
        <p:nvSpPr>
          <p:cNvPr id="208" name="Google Shape;208;p27"/>
          <p:cNvSpPr/>
          <p:nvPr/>
        </p:nvSpPr>
        <p:spPr>
          <a:xfrm>
            <a:off x="4010796" y="2912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4010796" y="3349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4010772" y="3786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010796" y="4223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706325" y="2912575"/>
            <a:ext cx="591000" cy="1620000"/>
          </a:xfrm>
          <a:prstGeom prst="frame">
            <a:avLst>
              <a:gd fmla="val 41764" name="adj1"/>
            </a:avLst>
          </a:prstGeom>
          <a:solidFill>
            <a:srgbClr val="3D85C6"/>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249513" y="3835788"/>
            <a:ext cx="420000" cy="3954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14" name="Google Shape;214;p27"/>
          <p:cNvSpPr/>
          <p:nvPr/>
        </p:nvSpPr>
        <p:spPr>
          <a:xfrm>
            <a:off x="7249513" y="3213938"/>
            <a:ext cx="420000" cy="395400"/>
          </a:xfrm>
          <a:prstGeom prst="ellipse">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215" name="Google Shape;215;p27"/>
          <p:cNvCxnSpPr>
            <a:stCxn id="208" idx="3"/>
          </p:cNvCxnSpPr>
          <p:nvPr/>
        </p:nvCxnSpPr>
        <p:spPr>
          <a:xfrm flipH="1" rot="10800000">
            <a:off x="4601772" y="3055975"/>
            <a:ext cx="1123200" cy="111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7"/>
          <p:cNvCxnSpPr>
            <a:stCxn id="209" idx="3"/>
          </p:cNvCxnSpPr>
          <p:nvPr/>
        </p:nvCxnSpPr>
        <p:spPr>
          <a:xfrm flipH="1" rot="10800000">
            <a:off x="4601772" y="3485775"/>
            <a:ext cx="1109700" cy="183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7"/>
          <p:cNvCxnSpPr/>
          <p:nvPr/>
        </p:nvCxnSpPr>
        <p:spPr>
          <a:xfrm flipH="1" rot="10800000">
            <a:off x="4601750" y="3931925"/>
            <a:ext cx="1109700" cy="183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7"/>
          <p:cNvCxnSpPr/>
          <p:nvPr/>
        </p:nvCxnSpPr>
        <p:spPr>
          <a:xfrm flipH="1" rot="10800000">
            <a:off x="4601750" y="4378075"/>
            <a:ext cx="1109700" cy="183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7"/>
          <p:cNvCxnSpPr>
            <a:stCxn id="212" idx="3"/>
            <a:endCxn id="214" idx="2"/>
          </p:cNvCxnSpPr>
          <p:nvPr/>
        </p:nvCxnSpPr>
        <p:spPr>
          <a:xfrm flipH="1" rot="10800000">
            <a:off x="6297325" y="3411775"/>
            <a:ext cx="952200" cy="3108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7"/>
          <p:cNvCxnSpPr>
            <a:stCxn id="212" idx="3"/>
            <a:endCxn id="213" idx="2"/>
          </p:cNvCxnSpPr>
          <p:nvPr/>
        </p:nvCxnSpPr>
        <p:spPr>
          <a:xfrm>
            <a:off x="6297325" y="3722575"/>
            <a:ext cx="952200" cy="3108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7"/>
          <p:cNvCxnSpPr>
            <a:stCxn id="205" idx="3"/>
            <a:endCxn id="206" idx="1"/>
          </p:cNvCxnSpPr>
          <p:nvPr/>
        </p:nvCxnSpPr>
        <p:spPr>
          <a:xfrm flipH="1" rot="10800000">
            <a:off x="2928462" y="3555479"/>
            <a:ext cx="639300" cy="117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7"/>
          <p:cNvSpPr txBox="1"/>
          <p:nvPr/>
        </p:nvSpPr>
        <p:spPr>
          <a:xfrm>
            <a:off x="1289225" y="3888900"/>
            <a:ext cx="19689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Variable Length Beat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Use Variable Length Beats</a:t>
            </a:r>
            <a:endParaRPr sz="2800">
              <a:solidFill>
                <a:srgbClr val="0000FF"/>
              </a:solidFill>
              <a:latin typeface="Merriweather"/>
              <a:ea typeface="Merriweather"/>
              <a:cs typeface="Merriweather"/>
              <a:sym typeface="Merriweather"/>
            </a:endParaRPr>
          </a:p>
        </p:txBody>
      </p:sp>
      <p:pic>
        <p:nvPicPr>
          <p:cNvPr id="228" name="Google Shape;228;p28"/>
          <p:cNvPicPr preferRelativeResize="0"/>
          <p:nvPr/>
        </p:nvPicPr>
        <p:blipFill>
          <a:blip r:embed="rId3">
            <a:alphaModFix/>
          </a:blip>
          <a:stretch>
            <a:fillRect/>
          </a:stretch>
        </p:blipFill>
        <p:spPr>
          <a:xfrm>
            <a:off x="4231725" y="1162050"/>
            <a:ext cx="4600575" cy="2819400"/>
          </a:xfrm>
          <a:prstGeom prst="rect">
            <a:avLst/>
          </a:prstGeom>
          <a:noFill/>
          <a:ln>
            <a:noFill/>
          </a:ln>
        </p:spPr>
      </p:pic>
      <p:pic>
        <p:nvPicPr>
          <p:cNvPr id="229" name="Google Shape;229;p28"/>
          <p:cNvPicPr preferRelativeResize="0"/>
          <p:nvPr/>
        </p:nvPicPr>
        <p:blipFill>
          <a:blip r:embed="rId4">
            <a:alphaModFix/>
          </a:blip>
          <a:stretch>
            <a:fillRect/>
          </a:stretch>
        </p:blipFill>
        <p:spPr>
          <a:xfrm>
            <a:off x="726513" y="1162050"/>
            <a:ext cx="3505200" cy="281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ACF and PACF</a:t>
            </a:r>
            <a:endParaRPr sz="2800">
              <a:solidFill>
                <a:srgbClr val="0000FF"/>
              </a:solidFill>
              <a:latin typeface="Merriweather"/>
              <a:ea typeface="Merriweather"/>
              <a:cs typeface="Merriweather"/>
              <a:sym typeface="Merriweather"/>
            </a:endParaRPr>
          </a:p>
        </p:txBody>
      </p:sp>
      <p:pic>
        <p:nvPicPr>
          <p:cNvPr id="235" name="Google Shape;235;p29"/>
          <p:cNvPicPr preferRelativeResize="0"/>
          <p:nvPr/>
        </p:nvPicPr>
        <p:blipFill>
          <a:blip r:embed="rId3">
            <a:alphaModFix/>
          </a:blip>
          <a:stretch>
            <a:fillRect/>
          </a:stretch>
        </p:blipFill>
        <p:spPr>
          <a:xfrm>
            <a:off x="152400" y="1435900"/>
            <a:ext cx="4419599" cy="2271699"/>
          </a:xfrm>
          <a:prstGeom prst="rect">
            <a:avLst/>
          </a:prstGeom>
          <a:noFill/>
          <a:ln>
            <a:noFill/>
          </a:ln>
        </p:spPr>
      </p:pic>
      <p:pic>
        <p:nvPicPr>
          <p:cNvPr id="236" name="Google Shape;236;p29"/>
          <p:cNvPicPr preferRelativeResize="0"/>
          <p:nvPr/>
        </p:nvPicPr>
        <p:blipFill>
          <a:blip r:embed="rId4">
            <a:alphaModFix/>
          </a:blip>
          <a:stretch>
            <a:fillRect/>
          </a:stretch>
        </p:blipFill>
        <p:spPr>
          <a:xfrm>
            <a:off x="4724399" y="1435900"/>
            <a:ext cx="4267201" cy="21933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Differencing</a:t>
            </a:r>
            <a:endParaRPr sz="2800">
              <a:solidFill>
                <a:srgbClr val="0000FF"/>
              </a:solidFill>
              <a:latin typeface="Merriweather"/>
              <a:ea typeface="Merriweather"/>
              <a:cs typeface="Merriweather"/>
              <a:sym typeface="Merriweather"/>
            </a:endParaRPr>
          </a:p>
        </p:txBody>
      </p:sp>
      <p:pic>
        <p:nvPicPr>
          <p:cNvPr id="242" name="Google Shape;242;p30"/>
          <p:cNvPicPr preferRelativeResize="0"/>
          <p:nvPr/>
        </p:nvPicPr>
        <p:blipFill>
          <a:blip r:embed="rId3">
            <a:alphaModFix/>
          </a:blip>
          <a:stretch>
            <a:fillRect/>
          </a:stretch>
        </p:blipFill>
        <p:spPr>
          <a:xfrm>
            <a:off x="152400" y="1435900"/>
            <a:ext cx="4419599" cy="2271699"/>
          </a:xfrm>
          <a:prstGeom prst="rect">
            <a:avLst/>
          </a:prstGeom>
          <a:noFill/>
          <a:ln>
            <a:noFill/>
          </a:ln>
        </p:spPr>
      </p:pic>
      <p:pic>
        <p:nvPicPr>
          <p:cNvPr id="243" name="Google Shape;243;p30"/>
          <p:cNvPicPr preferRelativeResize="0"/>
          <p:nvPr/>
        </p:nvPicPr>
        <p:blipFill>
          <a:blip r:embed="rId4">
            <a:alphaModFix/>
          </a:blip>
          <a:stretch>
            <a:fillRect/>
          </a:stretch>
        </p:blipFill>
        <p:spPr>
          <a:xfrm>
            <a:off x="4724399" y="1435900"/>
            <a:ext cx="4267201" cy="21933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Result</a:t>
            </a:r>
            <a:endParaRPr sz="2800">
              <a:solidFill>
                <a:srgbClr val="0000FF"/>
              </a:solidFill>
              <a:latin typeface="Merriweather"/>
              <a:ea typeface="Merriweather"/>
              <a:cs typeface="Merriweather"/>
              <a:sym typeface="Merriweather"/>
            </a:endParaRPr>
          </a:p>
        </p:txBody>
      </p:sp>
      <p:pic>
        <p:nvPicPr>
          <p:cNvPr id="249" name="Google Shape;249;p31"/>
          <p:cNvPicPr preferRelativeResize="0"/>
          <p:nvPr/>
        </p:nvPicPr>
        <p:blipFill>
          <a:blip r:embed="rId3">
            <a:alphaModFix/>
          </a:blip>
          <a:stretch>
            <a:fillRect/>
          </a:stretch>
        </p:blipFill>
        <p:spPr>
          <a:xfrm>
            <a:off x="928225" y="895975"/>
            <a:ext cx="7287550" cy="405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751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Merriweather"/>
                <a:ea typeface="Merriweather"/>
                <a:cs typeface="Merriweather"/>
                <a:sym typeface="Merriweather"/>
              </a:rPr>
              <a:t>OBJECTIVE</a:t>
            </a:r>
            <a:endParaRPr>
              <a:solidFill>
                <a:srgbClr val="0000FF"/>
              </a:solidFill>
              <a:latin typeface="Merriweather"/>
              <a:ea typeface="Merriweather"/>
              <a:cs typeface="Merriweather"/>
              <a:sym typeface="Merriweather"/>
            </a:endParaRPr>
          </a:p>
        </p:txBody>
      </p:sp>
      <p:sp>
        <p:nvSpPr>
          <p:cNvPr id="61" name="Google Shape;61;p14"/>
          <p:cNvSpPr txBox="1"/>
          <p:nvPr/>
        </p:nvSpPr>
        <p:spPr>
          <a:xfrm>
            <a:off x="311700" y="1908175"/>
            <a:ext cx="8520600" cy="15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Merriweather"/>
                <a:ea typeface="Merriweather"/>
                <a:cs typeface="Merriweather"/>
                <a:sym typeface="Merriweather"/>
              </a:rPr>
              <a:t>Detection of </a:t>
            </a:r>
            <a:r>
              <a:rPr lang="en" sz="2400">
                <a:latin typeface="Merriweather"/>
                <a:ea typeface="Merriweather"/>
                <a:cs typeface="Merriweather"/>
                <a:sym typeface="Merriweather"/>
              </a:rPr>
              <a:t>Premature Ventricular Contractions (PVCs) in ECG waveforms</a:t>
            </a:r>
            <a:endParaRPr sz="2400">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Predictions</a:t>
            </a:r>
            <a:endParaRPr sz="2800">
              <a:solidFill>
                <a:srgbClr val="0000FF"/>
              </a:solidFill>
              <a:latin typeface="Merriweather"/>
              <a:ea typeface="Merriweather"/>
              <a:cs typeface="Merriweather"/>
              <a:sym typeface="Merriweather"/>
            </a:endParaRPr>
          </a:p>
        </p:txBody>
      </p:sp>
      <p:pic>
        <p:nvPicPr>
          <p:cNvPr id="255" name="Google Shape;255;p32"/>
          <p:cNvPicPr preferRelativeResize="0"/>
          <p:nvPr/>
        </p:nvPicPr>
        <p:blipFill>
          <a:blip r:embed="rId3">
            <a:alphaModFix/>
          </a:blip>
          <a:stretch>
            <a:fillRect/>
          </a:stretch>
        </p:blipFill>
        <p:spPr>
          <a:xfrm>
            <a:off x="155850" y="934300"/>
            <a:ext cx="8832299" cy="32749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#1 - </a:t>
            </a:r>
            <a:r>
              <a:rPr lang="en" sz="2800">
                <a:solidFill>
                  <a:srgbClr val="0000FF"/>
                </a:solidFill>
                <a:latin typeface="Merriweather"/>
                <a:ea typeface="Merriweather"/>
                <a:cs typeface="Merriweather"/>
                <a:sym typeface="Merriweather"/>
              </a:rPr>
              <a:t>Predictions</a:t>
            </a:r>
            <a:endParaRPr sz="2800">
              <a:solidFill>
                <a:srgbClr val="0000FF"/>
              </a:solidFill>
              <a:latin typeface="Merriweather"/>
              <a:ea typeface="Merriweather"/>
              <a:cs typeface="Merriweather"/>
              <a:sym typeface="Merriweather"/>
            </a:endParaRPr>
          </a:p>
        </p:txBody>
      </p:sp>
      <p:pic>
        <p:nvPicPr>
          <p:cNvPr id="261" name="Google Shape;261;p33"/>
          <p:cNvPicPr preferRelativeResize="0"/>
          <p:nvPr/>
        </p:nvPicPr>
        <p:blipFill>
          <a:blip r:embed="rId3">
            <a:alphaModFix/>
          </a:blip>
          <a:stretch>
            <a:fillRect/>
          </a:stretch>
        </p:blipFill>
        <p:spPr>
          <a:xfrm>
            <a:off x="171200" y="1177858"/>
            <a:ext cx="8801600" cy="306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0" y="88588"/>
            <a:ext cx="4514850" cy="2514600"/>
          </a:xfrm>
          <a:prstGeom prst="rect">
            <a:avLst/>
          </a:prstGeom>
          <a:noFill/>
          <a:ln>
            <a:noFill/>
          </a:ln>
        </p:spPr>
      </p:pic>
      <p:pic>
        <p:nvPicPr>
          <p:cNvPr id="267" name="Google Shape;267;p34"/>
          <p:cNvPicPr preferRelativeResize="0"/>
          <p:nvPr/>
        </p:nvPicPr>
        <p:blipFill>
          <a:blip r:embed="rId4">
            <a:alphaModFix/>
          </a:blip>
          <a:stretch>
            <a:fillRect/>
          </a:stretch>
        </p:blipFill>
        <p:spPr>
          <a:xfrm>
            <a:off x="4742097" y="120050"/>
            <a:ext cx="4401916" cy="2451700"/>
          </a:xfrm>
          <a:prstGeom prst="rect">
            <a:avLst/>
          </a:prstGeom>
          <a:noFill/>
          <a:ln>
            <a:noFill/>
          </a:ln>
        </p:spPr>
      </p:pic>
      <p:pic>
        <p:nvPicPr>
          <p:cNvPr id="268" name="Google Shape;268;p34"/>
          <p:cNvPicPr preferRelativeResize="0"/>
          <p:nvPr/>
        </p:nvPicPr>
        <p:blipFill>
          <a:blip r:embed="rId5">
            <a:alphaModFix/>
          </a:blip>
          <a:stretch>
            <a:fillRect/>
          </a:stretch>
        </p:blipFill>
        <p:spPr>
          <a:xfrm>
            <a:off x="4685613" y="2576475"/>
            <a:ext cx="4514850" cy="2514600"/>
          </a:xfrm>
          <a:prstGeom prst="rect">
            <a:avLst/>
          </a:prstGeom>
          <a:noFill/>
          <a:ln>
            <a:noFill/>
          </a:ln>
        </p:spPr>
      </p:pic>
      <p:pic>
        <p:nvPicPr>
          <p:cNvPr id="269" name="Google Shape;269;p34"/>
          <p:cNvPicPr preferRelativeResize="0"/>
          <p:nvPr/>
        </p:nvPicPr>
        <p:blipFill>
          <a:blip r:embed="rId6">
            <a:alphaModFix/>
          </a:blip>
          <a:stretch>
            <a:fillRect/>
          </a:stretch>
        </p:blipFill>
        <p:spPr>
          <a:xfrm>
            <a:off x="0" y="2576463"/>
            <a:ext cx="4514850" cy="251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0000FF"/>
                </a:solidFill>
                <a:latin typeface="Merriweather"/>
                <a:ea typeface="Merriweather"/>
                <a:cs typeface="Merriweather"/>
                <a:sym typeface="Merriweather"/>
              </a:rPr>
              <a:t>Method #2 - Semi - Supervised Encoder Model</a:t>
            </a:r>
            <a:endParaRPr sz="2800">
              <a:solidFill>
                <a:srgbClr val="0000FF"/>
              </a:solidFill>
              <a:latin typeface="Merriweather"/>
              <a:ea typeface="Merriweather"/>
              <a:cs typeface="Merriweather"/>
              <a:sym typeface="Merriweather"/>
            </a:endParaRPr>
          </a:p>
          <a:p>
            <a:pPr indent="0" lvl="0" marL="0" rtl="0" algn="ctr">
              <a:spcBef>
                <a:spcPts val="0"/>
              </a:spcBef>
              <a:spcAft>
                <a:spcPts val="0"/>
              </a:spcAft>
              <a:buNone/>
            </a:pPr>
            <a:r>
              <a:t/>
            </a:r>
            <a:endParaRPr sz="2800">
              <a:solidFill>
                <a:srgbClr val="0000FF"/>
              </a:solidFill>
              <a:latin typeface="Merriweather"/>
              <a:ea typeface="Merriweather"/>
              <a:cs typeface="Merriweather"/>
              <a:sym typeface="Merriweather"/>
            </a:endParaRPr>
          </a:p>
        </p:txBody>
      </p:sp>
      <p:sp>
        <p:nvSpPr>
          <p:cNvPr id="275" name="Google Shape;275;p35"/>
          <p:cNvSpPr txBox="1"/>
          <p:nvPr/>
        </p:nvSpPr>
        <p:spPr>
          <a:xfrm>
            <a:off x="311700" y="1049700"/>
            <a:ext cx="8520600" cy="9513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Font typeface="Merriweather"/>
              <a:buChar char="●"/>
            </a:pPr>
            <a:r>
              <a:rPr lang="en" sz="2200">
                <a:solidFill>
                  <a:schemeClr val="dk2"/>
                </a:solidFill>
                <a:latin typeface="Merriweather"/>
                <a:ea typeface="Merriweather"/>
                <a:cs typeface="Merriweather"/>
                <a:sym typeface="Merriweather"/>
              </a:rPr>
              <a:t>LSTM Encoder-Decoder learn Normal Beats (64 Cells)</a:t>
            </a:r>
            <a:endParaRPr sz="2200">
              <a:solidFill>
                <a:schemeClr val="dk2"/>
              </a:solidFill>
              <a:latin typeface="Merriweather"/>
              <a:ea typeface="Merriweather"/>
              <a:cs typeface="Merriweather"/>
              <a:sym typeface="Merriweather"/>
            </a:endParaRPr>
          </a:p>
          <a:p>
            <a:pPr indent="-368300" lvl="0" marL="457200" rtl="0" algn="l">
              <a:lnSpc>
                <a:spcPct val="115000"/>
              </a:lnSpc>
              <a:spcBef>
                <a:spcPts val="0"/>
              </a:spcBef>
              <a:spcAft>
                <a:spcPts val="0"/>
              </a:spcAft>
              <a:buClr>
                <a:schemeClr val="dk2"/>
              </a:buClr>
              <a:buSzPts val="2200"/>
              <a:buFont typeface="Merriweather"/>
              <a:buChar char="●"/>
            </a:pPr>
            <a:r>
              <a:rPr lang="en" sz="2200">
                <a:solidFill>
                  <a:schemeClr val="dk2"/>
                </a:solidFill>
                <a:latin typeface="Merriweather"/>
                <a:ea typeface="Merriweather"/>
                <a:cs typeface="Merriweather"/>
                <a:sym typeface="Merriweather"/>
              </a:rPr>
              <a:t>Threshold on Reconstruction error for classification</a:t>
            </a:r>
            <a:endParaRPr sz="2200">
              <a:solidFill>
                <a:schemeClr val="dk2"/>
              </a:solidFill>
              <a:latin typeface="Merriweather"/>
              <a:ea typeface="Merriweather"/>
              <a:cs typeface="Merriweather"/>
              <a:sym typeface="Merriweather"/>
            </a:endParaRPr>
          </a:p>
        </p:txBody>
      </p:sp>
      <p:pic>
        <p:nvPicPr>
          <p:cNvPr id="276" name="Google Shape;276;p35"/>
          <p:cNvPicPr preferRelativeResize="0"/>
          <p:nvPr/>
        </p:nvPicPr>
        <p:blipFill>
          <a:blip r:embed="rId3">
            <a:alphaModFix/>
          </a:blip>
          <a:stretch>
            <a:fillRect/>
          </a:stretch>
        </p:blipFill>
        <p:spPr>
          <a:xfrm>
            <a:off x="158388" y="3245500"/>
            <a:ext cx="1453974" cy="643358"/>
          </a:xfrm>
          <a:prstGeom prst="rect">
            <a:avLst/>
          </a:prstGeom>
          <a:noFill/>
          <a:ln>
            <a:noFill/>
          </a:ln>
        </p:spPr>
      </p:pic>
      <p:sp>
        <p:nvSpPr>
          <p:cNvPr id="277" name="Google Shape;277;p35"/>
          <p:cNvSpPr/>
          <p:nvPr/>
        </p:nvSpPr>
        <p:spPr>
          <a:xfrm>
            <a:off x="2129976" y="2320550"/>
            <a:ext cx="1640100" cy="2469600"/>
          </a:xfrm>
          <a:prstGeom prst="flowChartAlternateProcess">
            <a:avLst/>
          </a:prstGeom>
          <a:solidFill>
            <a:schemeClr val="lt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LSTM Encoder</a:t>
            </a:r>
            <a:endParaRPr/>
          </a:p>
        </p:txBody>
      </p:sp>
      <p:sp>
        <p:nvSpPr>
          <p:cNvPr id="278" name="Google Shape;278;p35"/>
          <p:cNvSpPr/>
          <p:nvPr/>
        </p:nvSpPr>
        <p:spPr>
          <a:xfrm>
            <a:off x="5316125" y="2320550"/>
            <a:ext cx="1640100" cy="2469600"/>
          </a:xfrm>
          <a:prstGeom prst="flowChartAlternateProcess">
            <a:avLst/>
          </a:prstGeom>
          <a:solidFill>
            <a:schemeClr val="lt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LSTM Decoder</a:t>
            </a:r>
            <a:endParaRPr/>
          </a:p>
        </p:txBody>
      </p:sp>
      <p:sp>
        <p:nvSpPr>
          <p:cNvPr id="279" name="Google Shape;279;p35"/>
          <p:cNvSpPr/>
          <p:nvPr/>
        </p:nvSpPr>
        <p:spPr>
          <a:xfrm>
            <a:off x="4133938" y="2757175"/>
            <a:ext cx="591000" cy="1620000"/>
          </a:xfrm>
          <a:prstGeom prst="frame">
            <a:avLst>
              <a:gd fmla="val 41764" name="adj1"/>
            </a:avLst>
          </a:prstGeom>
          <a:solidFill>
            <a:srgbClr val="C27BA0"/>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5"/>
          <p:cNvCxnSpPr>
            <a:stCxn id="276" idx="3"/>
            <a:endCxn id="277" idx="1"/>
          </p:cNvCxnSpPr>
          <p:nvPr/>
        </p:nvCxnSpPr>
        <p:spPr>
          <a:xfrm flipH="1" rot="10800000">
            <a:off x="1612362" y="3555479"/>
            <a:ext cx="517500" cy="117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35"/>
          <p:cNvSpPr txBox="1"/>
          <p:nvPr/>
        </p:nvSpPr>
        <p:spPr>
          <a:xfrm>
            <a:off x="65325" y="3888850"/>
            <a:ext cx="1640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Fixed </a:t>
            </a:r>
            <a:r>
              <a:rPr lang="en"/>
              <a:t>Length Beat</a:t>
            </a:r>
            <a:endParaRPr/>
          </a:p>
        </p:txBody>
      </p:sp>
      <p:grpSp>
        <p:nvGrpSpPr>
          <p:cNvPr id="282" name="Google Shape;282;p35"/>
          <p:cNvGrpSpPr/>
          <p:nvPr/>
        </p:nvGrpSpPr>
        <p:grpSpPr>
          <a:xfrm>
            <a:off x="2668460" y="2909575"/>
            <a:ext cx="591000" cy="1620000"/>
            <a:chOff x="3124422" y="2912625"/>
            <a:chExt cx="591000" cy="1620000"/>
          </a:xfrm>
        </p:grpSpPr>
        <p:sp>
          <p:nvSpPr>
            <p:cNvPr id="283" name="Google Shape;283;p35"/>
            <p:cNvSpPr/>
            <p:nvPr/>
          </p:nvSpPr>
          <p:spPr>
            <a:xfrm>
              <a:off x="3124446" y="2912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3124446" y="3349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3124422" y="3786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3124446" y="4223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35"/>
            <p:cNvCxnSpPr>
              <a:stCxn id="283" idx="0"/>
              <a:endCxn id="284" idx="0"/>
            </p:cNvCxnSpPr>
            <p:nvPr/>
          </p:nvCxnSpPr>
          <p:spPr>
            <a:xfrm>
              <a:off x="3419934" y="2912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35"/>
            <p:cNvCxnSpPr>
              <a:stCxn id="284" idx="0"/>
              <a:endCxn id="285" idx="0"/>
            </p:cNvCxnSpPr>
            <p:nvPr/>
          </p:nvCxnSpPr>
          <p:spPr>
            <a:xfrm>
              <a:off x="3419934" y="3349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35"/>
            <p:cNvCxnSpPr>
              <a:stCxn id="285" idx="0"/>
              <a:endCxn id="286" idx="0"/>
            </p:cNvCxnSpPr>
            <p:nvPr/>
          </p:nvCxnSpPr>
          <p:spPr>
            <a:xfrm>
              <a:off x="3419910" y="3786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35"/>
            <p:cNvCxnSpPr>
              <a:stCxn id="286" idx="0"/>
              <a:endCxn id="286" idx="2"/>
            </p:cNvCxnSpPr>
            <p:nvPr/>
          </p:nvCxnSpPr>
          <p:spPr>
            <a:xfrm>
              <a:off x="3419934" y="4223625"/>
              <a:ext cx="0" cy="309000"/>
            </a:xfrm>
            <a:prstGeom prst="straightConnector1">
              <a:avLst/>
            </a:prstGeom>
            <a:noFill/>
            <a:ln cap="flat" cmpd="sng" w="9525">
              <a:solidFill>
                <a:schemeClr val="dk2"/>
              </a:solidFill>
              <a:prstDash val="solid"/>
              <a:round/>
              <a:headEnd len="med" w="med" type="none"/>
              <a:tailEnd len="med" w="med" type="triangle"/>
            </a:ln>
          </p:spPr>
        </p:cxnSp>
      </p:grpSp>
      <p:cxnSp>
        <p:nvCxnSpPr>
          <p:cNvPr id="291" name="Google Shape;291;p35"/>
          <p:cNvCxnSpPr>
            <a:stCxn id="277" idx="3"/>
            <a:endCxn id="279" idx="1"/>
          </p:cNvCxnSpPr>
          <p:nvPr/>
        </p:nvCxnSpPr>
        <p:spPr>
          <a:xfrm>
            <a:off x="3770076" y="3555350"/>
            <a:ext cx="363900" cy="117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35"/>
          <p:cNvCxnSpPr>
            <a:stCxn id="279" idx="3"/>
            <a:endCxn id="278" idx="1"/>
          </p:cNvCxnSpPr>
          <p:nvPr/>
        </p:nvCxnSpPr>
        <p:spPr>
          <a:xfrm flipH="1" rot="10800000">
            <a:off x="4724938" y="3555475"/>
            <a:ext cx="591300" cy="11700"/>
          </a:xfrm>
          <a:prstGeom prst="straightConnector1">
            <a:avLst/>
          </a:prstGeom>
          <a:noFill/>
          <a:ln cap="flat" cmpd="sng" w="9525">
            <a:solidFill>
              <a:schemeClr val="dk2"/>
            </a:solidFill>
            <a:prstDash val="solid"/>
            <a:round/>
            <a:headEnd len="med" w="med" type="none"/>
            <a:tailEnd len="med" w="med" type="triangle"/>
          </a:ln>
        </p:spPr>
      </p:cxnSp>
      <p:grpSp>
        <p:nvGrpSpPr>
          <p:cNvPr id="293" name="Google Shape;293;p35"/>
          <p:cNvGrpSpPr/>
          <p:nvPr/>
        </p:nvGrpSpPr>
        <p:grpSpPr>
          <a:xfrm flipH="1" rot="10800000">
            <a:off x="5840622" y="2909575"/>
            <a:ext cx="591000" cy="1620000"/>
            <a:chOff x="3124422" y="2912625"/>
            <a:chExt cx="591000" cy="1620000"/>
          </a:xfrm>
        </p:grpSpPr>
        <p:sp>
          <p:nvSpPr>
            <p:cNvPr id="294" name="Google Shape;294;p35"/>
            <p:cNvSpPr/>
            <p:nvPr/>
          </p:nvSpPr>
          <p:spPr>
            <a:xfrm>
              <a:off x="3124446" y="2912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3124446" y="3349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3124422" y="3786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3124446" y="4223625"/>
              <a:ext cx="590976" cy="308900"/>
            </a:xfrm>
            <a:prstGeom prst="flowChartPredefined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35"/>
            <p:cNvCxnSpPr>
              <a:stCxn id="294" idx="0"/>
              <a:endCxn id="295" idx="0"/>
            </p:cNvCxnSpPr>
            <p:nvPr/>
          </p:nvCxnSpPr>
          <p:spPr>
            <a:xfrm>
              <a:off x="3419934" y="2912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35"/>
            <p:cNvCxnSpPr>
              <a:stCxn id="295" idx="0"/>
              <a:endCxn id="296" idx="0"/>
            </p:cNvCxnSpPr>
            <p:nvPr/>
          </p:nvCxnSpPr>
          <p:spPr>
            <a:xfrm>
              <a:off x="3419934" y="3349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35"/>
            <p:cNvCxnSpPr>
              <a:stCxn id="296" idx="0"/>
              <a:endCxn id="297" idx="0"/>
            </p:cNvCxnSpPr>
            <p:nvPr/>
          </p:nvCxnSpPr>
          <p:spPr>
            <a:xfrm>
              <a:off x="3419910" y="3786625"/>
              <a:ext cx="0" cy="4371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5"/>
            <p:cNvCxnSpPr>
              <a:stCxn id="297" idx="0"/>
              <a:endCxn id="297" idx="2"/>
            </p:cNvCxnSpPr>
            <p:nvPr/>
          </p:nvCxnSpPr>
          <p:spPr>
            <a:xfrm>
              <a:off x="3419934" y="4223625"/>
              <a:ext cx="0" cy="309000"/>
            </a:xfrm>
            <a:prstGeom prst="straightConnector1">
              <a:avLst/>
            </a:prstGeom>
            <a:noFill/>
            <a:ln cap="flat" cmpd="sng" w="9525">
              <a:solidFill>
                <a:schemeClr val="dk2"/>
              </a:solidFill>
              <a:prstDash val="solid"/>
              <a:round/>
              <a:headEnd len="med" w="med" type="none"/>
              <a:tailEnd len="med" w="med" type="triangle"/>
            </a:ln>
          </p:spPr>
        </p:cxnSp>
      </p:grpSp>
      <p:sp>
        <p:nvSpPr>
          <p:cNvPr id="302" name="Google Shape;302;p35"/>
          <p:cNvSpPr txBox="1"/>
          <p:nvPr/>
        </p:nvSpPr>
        <p:spPr>
          <a:xfrm>
            <a:off x="3690525" y="4529575"/>
            <a:ext cx="17190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Intermediate</a:t>
            </a:r>
            <a:endParaRPr/>
          </a:p>
          <a:p>
            <a:pPr indent="0" lvl="0" marL="0" rtl="0" algn="ctr">
              <a:spcBef>
                <a:spcPts val="0"/>
              </a:spcBef>
              <a:spcAft>
                <a:spcPts val="0"/>
              </a:spcAft>
              <a:buNone/>
            </a:pPr>
            <a:r>
              <a:rPr lang="en"/>
              <a:t>Representation</a:t>
            </a:r>
            <a:endParaRPr/>
          </a:p>
        </p:txBody>
      </p:sp>
      <p:sp>
        <p:nvSpPr>
          <p:cNvPr id="303" name="Google Shape;303;p35"/>
          <p:cNvSpPr/>
          <p:nvPr/>
        </p:nvSpPr>
        <p:spPr>
          <a:xfrm>
            <a:off x="7251813" y="3233600"/>
            <a:ext cx="619200" cy="6435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35"/>
          <p:cNvCxnSpPr>
            <a:stCxn id="278" idx="3"/>
            <a:endCxn id="303" idx="2"/>
          </p:cNvCxnSpPr>
          <p:nvPr/>
        </p:nvCxnSpPr>
        <p:spPr>
          <a:xfrm>
            <a:off x="6956225" y="3555350"/>
            <a:ext cx="295500" cy="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35"/>
          <p:cNvSpPr txBox="1"/>
          <p:nvPr/>
        </p:nvSpPr>
        <p:spPr>
          <a:xfrm>
            <a:off x="6701925" y="3979550"/>
            <a:ext cx="17190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MAE</a:t>
            </a:r>
            <a:endParaRPr/>
          </a:p>
          <a:p>
            <a:pPr indent="0" lvl="0" marL="0" rtl="0" algn="ctr">
              <a:spcBef>
                <a:spcPts val="0"/>
              </a:spcBef>
              <a:spcAft>
                <a:spcPts val="0"/>
              </a:spcAft>
              <a:buNone/>
            </a:pPr>
            <a:r>
              <a:rPr lang="en"/>
              <a:t>Threshold</a:t>
            </a:r>
            <a:endParaRPr/>
          </a:p>
        </p:txBody>
      </p:sp>
      <p:sp>
        <p:nvSpPr>
          <p:cNvPr id="306" name="Google Shape;306;p35"/>
          <p:cNvSpPr/>
          <p:nvPr/>
        </p:nvSpPr>
        <p:spPr>
          <a:xfrm>
            <a:off x="8255213" y="3877088"/>
            <a:ext cx="420000" cy="3954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07" name="Google Shape;307;p35"/>
          <p:cNvSpPr/>
          <p:nvPr/>
        </p:nvSpPr>
        <p:spPr>
          <a:xfrm>
            <a:off x="8255213" y="2909563"/>
            <a:ext cx="420000" cy="395400"/>
          </a:xfrm>
          <a:prstGeom prst="ellipse">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308" name="Google Shape;308;p35"/>
          <p:cNvCxnSpPr>
            <a:stCxn id="303" idx="7"/>
            <a:endCxn id="307" idx="2"/>
          </p:cNvCxnSpPr>
          <p:nvPr/>
        </p:nvCxnSpPr>
        <p:spPr>
          <a:xfrm flipH="1" rot="10800000">
            <a:off x="7780333" y="3107338"/>
            <a:ext cx="474900" cy="2205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35"/>
          <p:cNvCxnSpPr>
            <a:stCxn id="303" idx="5"/>
            <a:endCxn id="306" idx="2"/>
          </p:cNvCxnSpPr>
          <p:nvPr/>
        </p:nvCxnSpPr>
        <p:spPr>
          <a:xfrm>
            <a:off x="7780333" y="3782862"/>
            <a:ext cx="474900" cy="2919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5"/>
          <p:cNvCxnSpPr>
            <a:stCxn id="303" idx="6"/>
          </p:cNvCxnSpPr>
          <p:nvPr/>
        </p:nvCxnSpPr>
        <p:spPr>
          <a:xfrm flipH="1" rot="10800000">
            <a:off x="7871013" y="3545450"/>
            <a:ext cx="9657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#2 - </a:t>
            </a:r>
            <a:r>
              <a:rPr lang="en" sz="2800">
                <a:solidFill>
                  <a:srgbClr val="0000FF"/>
                </a:solidFill>
                <a:latin typeface="Merriweather"/>
                <a:ea typeface="Merriweather"/>
                <a:cs typeface="Merriweather"/>
                <a:sym typeface="Merriweather"/>
              </a:rPr>
              <a:t>Use Fixed Length Beats</a:t>
            </a:r>
            <a:endParaRPr sz="2800">
              <a:solidFill>
                <a:srgbClr val="0000FF"/>
              </a:solidFill>
              <a:latin typeface="Merriweather"/>
              <a:ea typeface="Merriweather"/>
              <a:cs typeface="Merriweather"/>
              <a:sym typeface="Merriweather"/>
            </a:endParaRPr>
          </a:p>
        </p:txBody>
      </p:sp>
      <p:pic>
        <p:nvPicPr>
          <p:cNvPr id="316" name="Google Shape;316;p36"/>
          <p:cNvPicPr preferRelativeResize="0"/>
          <p:nvPr/>
        </p:nvPicPr>
        <p:blipFill>
          <a:blip r:embed="rId3">
            <a:alphaModFix/>
          </a:blip>
          <a:stretch>
            <a:fillRect/>
          </a:stretch>
        </p:blipFill>
        <p:spPr>
          <a:xfrm>
            <a:off x="1387900" y="1162050"/>
            <a:ext cx="2266950" cy="2819400"/>
          </a:xfrm>
          <a:prstGeom prst="rect">
            <a:avLst/>
          </a:prstGeom>
          <a:noFill/>
          <a:ln>
            <a:noFill/>
          </a:ln>
        </p:spPr>
      </p:pic>
      <p:pic>
        <p:nvPicPr>
          <p:cNvPr id="317" name="Google Shape;317;p36"/>
          <p:cNvPicPr preferRelativeResize="0"/>
          <p:nvPr/>
        </p:nvPicPr>
        <p:blipFill>
          <a:blip r:embed="rId4">
            <a:alphaModFix/>
          </a:blip>
          <a:stretch>
            <a:fillRect/>
          </a:stretch>
        </p:blipFill>
        <p:spPr>
          <a:xfrm>
            <a:off x="5485950" y="1162050"/>
            <a:ext cx="2266950" cy="281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#2 - Reconstruction</a:t>
            </a:r>
            <a:endParaRPr sz="2800">
              <a:solidFill>
                <a:srgbClr val="0000FF"/>
              </a:solidFill>
              <a:latin typeface="Merriweather"/>
              <a:ea typeface="Merriweather"/>
              <a:cs typeface="Merriweather"/>
              <a:sym typeface="Merriweather"/>
            </a:endParaRPr>
          </a:p>
        </p:txBody>
      </p:sp>
      <p:pic>
        <p:nvPicPr>
          <p:cNvPr id="323" name="Google Shape;323;p37"/>
          <p:cNvPicPr preferRelativeResize="0"/>
          <p:nvPr/>
        </p:nvPicPr>
        <p:blipFill>
          <a:blip r:embed="rId3">
            <a:alphaModFix/>
          </a:blip>
          <a:stretch>
            <a:fillRect/>
          </a:stretch>
        </p:blipFill>
        <p:spPr>
          <a:xfrm>
            <a:off x="957586" y="869125"/>
            <a:ext cx="7228824" cy="3643800"/>
          </a:xfrm>
          <a:prstGeom prst="rect">
            <a:avLst/>
          </a:prstGeom>
          <a:noFill/>
          <a:ln>
            <a:noFill/>
          </a:ln>
        </p:spPr>
      </p:pic>
      <p:sp>
        <p:nvSpPr>
          <p:cNvPr id="324" name="Google Shape;324;p37"/>
          <p:cNvSpPr txBox="1"/>
          <p:nvPr/>
        </p:nvSpPr>
        <p:spPr>
          <a:xfrm>
            <a:off x="3071988" y="4651900"/>
            <a:ext cx="30000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MAE: 0.9320333448865205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#2 - Reconstruction Error (MAE)</a:t>
            </a:r>
            <a:endParaRPr sz="2800">
              <a:solidFill>
                <a:srgbClr val="0000FF"/>
              </a:solidFill>
              <a:latin typeface="Merriweather"/>
              <a:ea typeface="Merriweather"/>
              <a:cs typeface="Merriweather"/>
              <a:sym typeface="Merriweather"/>
            </a:endParaRPr>
          </a:p>
        </p:txBody>
      </p:sp>
      <p:pic>
        <p:nvPicPr>
          <p:cNvPr id="330" name="Google Shape;330;p38"/>
          <p:cNvPicPr preferRelativeResize="0"/>
          <p:nvPr/>
        </p:nvPicPr>
        <p:blipFill>
          <a:blip r:embed="rId3">
            <a:alphaModFix/>
          </a:blip>
          <a:stretch>
            <a:fillRect/>
          </a:stretch>
        </p:blipFill>
        <p:spPr>
          <a:xfrm>
            <a:off x="0" y="1371600"/>
            <a:ext cx="4686300" cy="2400300"/>
          </a:xfrm>
          <a:prstGeom prst="rect">
            <a:avLst/>
          </a:prstGeom>
          <a:noFill/>
          <a:ln>
            <a:noFill/>
          </a:ln>
        </p:spPr>
      </p:pic>
      <p:pic>
        <p:nvPicPr>
          <p:cNvPr id="331" name="Google Shape;331;p38"/>
          <p:cNvPicPr preferRelativeResize="0"/>
          <p:nvPr/>
        </p:nvPicPr>
        <p:blipFill>
          <a:blip r:embed="rId4">
            <a:alphaModFix/>
          </a:blip>
          <a:stretch>
            <a:fillRect/>
          </a:stretch>
        </p:blipFill>
        <p:spPr>
          <a:xfrm>
            <a:off x="4617000" y="1407130"/>
            <a:ext cx="4526999" cy="2329245"/>
          </a:xfrm>
          <a:prstGeom prst="rect">
            <a:avLst/>
          </a:prstGeom>
          <a:noFill/>
          <a:ln>
            <a:noFill/>
          </a:ln>
        </p:spPr>
      </p:pic>
      <p:sp>
        <p:nvSpPr>
          <p:cNvPr id="332" name="Google Shape;332;p38"/>
          <p:cNvSpPr txBox="1"/>
          <p:nvPr/>
        </p:nvSpPr>
        <p:spPr>
          <a:xfrm>
            <a:off x="843150" y="3881125"/>
            <a:ext cx="30000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MAE: 6.676851023021376</a:t>
            </a:r>
            <a:endParaRPr/>
          </a:p>
        </p:txBody>
      </p:sp>
      <p:sp>
        <p:nvSpPr>
          <p:cNvPr id="333" name="Google Shape;333;p38"/>
          <p:cNvSpPr txBox="1"/>
          <p:nvPr/>
        </p:nvSpPr>
        <p:spPr>
          <a:xfrm>
            <a:off x="5380500" y="3881125"/>
            <a:ext cx="30000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MAE: 42.20973327757446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nvSpPr>
        <p:spPr>
          <a:xfrm>
            <a:off x="311700" y="1574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Method #2 - MAE Threshold</a:t>
            </a:r>
            <a:endParaRPr sz="2800">
              <a:solidFill>
                <a:srgbClr val="0000FF"/>
              </a:solidFill>
              <a:latin typeface="Merriweather"/>
              <a:ea typeface="Merriweather"/>
              <a:cs typeface="Merriweather"/>
              <a:sym typeface="Merriweather"/>
            </a:endParaRPr>
          </a:p>
        </p:txBody>
      </p:sp>
      <p:pic>
        <p:nvPicPr>
          <p:cNvPr id="339" name="Google Shape;339;p39"/>
          <p:cNvPicPr preferRelativeResize="0"/>
          <p:nvPr/>
        </p:nvPicPr>
        <p:blipFill>
          <a:blip r:embed="rId3">
            <a:alphaModFix/>
          </a:blip>
          <a:stretch>
            <a:fillRect/>
          </a:stretch>
        </p:blipFill>
        <p:spPr>
          <a:xfrm>
            <a:off x="76200" y="1077713"/>
            <a:ext cx="8991600" cy="33372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0"/>
          <p:cNvPicPr preferRelativeResize="0"/>
          <p:nvPr/>
        </p:nvPicPr>
        <p:blipFill>
          <a:blip r:embed="rId3">
            <a:alphaModFix/>
          </a:blip>
          <a:stretch>
            <a:fillRect/>
          </a:stretch>
        </p:blipFill>
        <p:spPr>
          <a:xfrm>
            <a:off x="4125450" y="38100"/>
            <a:ext cx="4733925" cy="2647950"/>
          </a:xfrm>
          <a:prstGeom prst="rect">
            <a:avLst/>
          </a:prstGeom>
          <a:noFill/>
          <a:ln>
            <a:noFill/>
          </a:ln>
        </p:spPr>
      </p:pic>
      <p:pic>
        <p:nvPicPr>
          <p:cNvPr id="345" name="Google Shape;345;p40"/>
          <p:cNvPicPr preferRelativeResize="0"/>
          <p:nvPr/>
        </p:nvPicPr>
        <p:blipFill>
          <a:blip r:embed="rId4">
            <a:alphaModFix/>
          </a:blip>
          <a:stretch>
            <a:fillRect/>
          </a:stretch>
        </p:blipFill>
        <p:spPr>
          <a:xfrm>
            <a:off x="2646724" y="2686050"/>
            <a:ext cx="6212652" cy="2419350"/>
          </a:xfrm>
          <a:prstGeom prst="rect">
            <a:avLst/>
          </a:prstGeom>
          <a:noFill/>
          <a:ln>
            <a:noFill/>
          </a:ln>
        </p:spPr>
      </p:pic>
      <p:sp>
        <p:nvSpPr>
          <p:cNvPr id="346" name="Google Shape;346;p40"/>
          <p:cNvSpPr txBox="1"/>
          <p:nvPr/>
        </p:nvSpPr>
        <p:spPr>
          <a:xfrm>
            <a:off x="187650" y="147725"/>
            <a:ext cx="34275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00FF"/>
                </a:solidFill>
                <a:latin typeface="Merriweather"/>
                <a:ea typeface="Merriweather"/>
                <a:cs typeface="Merriweather"/>
                <a:sym typeface="Merriweather"/>
              </a:rPr>
              <a:t>MAE Thresholding based on Probability Distribution</a:t>
            </a:r>
            <a:endParaRPr b="1" sz="1800">
              <a:solidFill>
                <a:srgbClr val="0000FF"/>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1"/>
          <p:cNvPicPr preferRelativeResize="0"/>
          <p:nvPr/>
        </p:nvPicPr>
        <p:blipFill>
          <a:blip r:embed="rId3">
            <a:alphaModFix/>
          </a:blip>
          <a:stretch>
            <a:fillRect/>
          </a:stretch>
        </p:blipFill>
        <p:spPr>
          <a:xfrm>
            <a:off x="2357425" y="123825"/>
            <a:ext cx="4429159" cy="2447925"/>
          </a:xfrm>
          <a:prstGeom prst="rect">
            <a:avLst/>
          </a:prstGeom>
          <a:noFill/>
          <a:ln>
            <a:noFill/>
          </a:ln>
        </p:spPr>
      </p:pic>
      <p:pic>
        <p:nvPicPr>
          <p:cNvPr id="352" name="Google Shape;352;p41"/>
          <p:cNvPicPr preferRelativeResize="0"/>
          <p:nvPr/>
        </p:nvPicPr>
        <p:blipFill>
          <a:blip r:embed="rId4">
            <a:alphaModFix/>
          </a:blip>
          <a:stretch>
            <a:fillRect/>
          </a:stretch>
        </p:blipFill>
        <p:spPr>
          <a:xfrm>
            <a:off x="1661350" y="2737584"/>
            <a:ext cx="5821304"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700975" y="86675"/>
            <a:ext cx="636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Introduction: </a:t>
            </a:r>
            <a:r>
              <a:rPr lang="en" sz="2800">
                <a:solidFill>
                  <a:srgbClr val="0000FF"/>
                </a:solidFill>
                <a:latin typeface="Merriweather"/>
                <a:ea typeface="Merriweather"/>
                <a:cs typeface="Merriweather"/>
                <a:sym typeface="Merriweather"/>
              </a:rPr>
              <a:t>ECG Waveform</a:t>
            </a:r>
            <a:endParaRPr sz="2800">
              <a:solidFill>
                <a:srgbClr val="0000FF"/>
              </a:solidFill>
              <a:latin typeface="Merriweather"/>
              <a:ea typeface="Merriweather"/>
              <a:cs typeface="Merriweather"/>
              <a:sym typeface="Merriweather"/>
            </a:endParaRPr>
          </a:p>
        </p:txBody>
      </p:sp>
      <p:pic>
        <p:nvPicPr>
          <p:cNvPr id="67" name="Google Shape;67;p15"/>
          <p:cNvPicPr preferRelativeResize="0"/>
          <p:nvPr/>
        </p:nvPicPr>
        <p:blipFill>
          <a:blip r:embed="rId3">
            <a:alphaModFix/>
          </a:blip>
          <a:stretch>
            <a:fillRect/>
          </a:stretch>
        </p:blipFill>
        <p:spPr>
          <a:xfrm>
            <a:off x="2700975" y="2059750"/>
            <a:ext cx="6443025" cy="3083750"/>
          </a:xfrm>
          <a:prstGeom prst="rect">
            <a:avLst/>
          </a:prstGeom>
          <a:noFill/>
          <a:ln>
            <a:noFill/>
          </a:ln>
        </p:spPr>
      </p:pic>
      <p:pic>
        <p:nvPicPr>
          <p:cNvPr id="68" name="Google Shape;68;p15"/>
          <p:cNvPicPr preferRelativeResize="0"/>
          <p:nvPr/>
        </p:nvPicPr>
        <p:blipFill>
          <a:blip r:embed="rId4">
            <a:alphaModFix/>
          </a:blip>
          <a:stretch>
            <a:fillRect/>
          </a:stretch>
        </p:blipFill>
        <p:spPr>
          <a:xfrm>
            <a:off x="-360320" y="659368"/>
            <a:ext cx="3384900" cy="2652908"/>
          </a:xfrm>
          <a:prstGeom prst="rect">
            <a:avLst/>
          </a:prstGeom>
          <a:noFill/>
          <a:ln>
            <a:noFill/>
          </a:ln>
        </p:spPr>
      </p:pic>
      <p:sp>
        <p:nvSpPr>
          <p:cNvPr id="69" name="Google Shape;69;p15"/>
          <p:cNvSpPr txBox="1"/>
          <p:nvPr/>
        </p:nvSpPr>
        <p:spPr>
          <a:xfrm>
            <a:off x="544025" y="3417875"/>
            <a:ext cx="15762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Merriweather"/>
                <a:ea typeface="Merriweather"/>
                <a:cs typeface="Merriweather"/>
                <a:sym typeface="Merriweather"/>
              </a:rPr>
              <a:t>Lead placement</a:t>
            </a:r>
            <a:endParaRPr sz="1200">
              <a:latin typeface="Merriweather"/>
              <a:ea typeface="Merriweather"/>
              <a:cs typeface="Merriweather"/>
              <a:sym typeface="Merriweather"/>
            </a:endParaRPr>
          </a:p>
        </p:txBody>
      </p:sp>
      <p:sp>
        <p:nvSpPr>
          <p:cNvPr id="70" name="Google Shape;70;p15"/>
          <p:cNvSpPr txBox="1"/>
          <p:nvPr/>
        </p:nvSpPr>
        <p:spPr>
          <a:xfrm>
            <a:off x="6065400" y="1692250"/>
            <a:ext cx="30786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Waveforms for different l</a:t>
            </a:r>
            <a:r>
              <a:rPr lang="en" sz="1200">
                <a:solidFill>
                  <a:schemeClr val="dk1"/>
                </a:solidFill>
                <a:latin typeface="Merriweather"/>
                <a:ea typeface="Merriweather"/>
                <a:cs typeface="Merriweather"/>
                <a:sym typeface="Merriweather"/>
              </a:rPr>
              <a:t>eads</a:t>
            </a:r>
            <a:endParaRPr sz="12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2"/>
          <p:cNvPicPr preferRelativeResize="0"/>
          <p:nvPr/>
        </p:nvPicPr>
        <p:blipFill>
          <a:blip r:embed="rId3">
            <a:alphaModFix/>
          </a:blip>
          <a:stretch>
            <a:fillRect/>
          </a:stretch>
        </p:blipFill>
        <p:spPr>
          <a:xfrm>
            <a:off x="2384250" y="206125"/>
            <a:ext cx="4375510" cy="2432784"/>
          </a:xfrm>
          <a:prstGeom prst="rect">
            <a:avLst/>
          </a:prstGeom>
          <a:noFill/>
          <a:ln>
            <a:noFill/>
          </a:ln>
        </p:spPr>
      </p:pic>
      <p:pic>
        <p:nvPicPr>
          <p:cNvPr id="358" name="Google Shape;358;p42"/>
          <p:cNvPicPr preferRelativeResize="0"/>
          <p:nvPr/>
        </p:nvPicPr>
        <p:blipFill>
          <a:blip r:embed="rId4">
            <a:alphaModFix/>
          </a:blip>
          <a:stretch>
            <a:fillRect/>
          </a:stretch>
        </p:blipFill>
        <p:spPr>
          <a:xfrm>
            <a:off x="1747575" y="2804759"/>
            <a:ext cx="5648847" cy="21997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nvSpPr>
        <p:spPr>
          <a:xfrm>
            <a:off x="855225" y="1304525"/>
            <a:ext cx="475200" cy="28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nvSpPr>
        <p:spPr>
          <a:xfrm>
            <a:off x="187650" y="0"/>
            <a:ext cx="8768700" cy="5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00FF"/>
                </a:solidFill>
                <a:latin typeface="Merriweather"/>
                <a:ea typeface="Merriweather"/>
                <a:cs typeface="Merriweather"/>
                <a:sym typeface="Merriweather"/>
              </a:rPr>
              <a:t>Result </a:t>
            </a:r>
            <a:r>
              <a:rPr b="1" lang="en" sz="2000">
                <a:solidFill>
                  <a:srgbClr val="0000FF"/>
                </a:solidFill>
                <a:latin typeface="Merriweather"/>
                <a:ea typeface="Merriweather"/>
                <a:cs typeface="Merriweather"/>
                <a:sym typeface="Merriweather"/>
              </a:rPr>
              <a:t>Comparison</a:t>
            </a:r>
            <a:endParaRPr b="1" sz="2000">
              <a:solidFill>
                <a:srgbClr val="0000FF"/>
              </a:solidFill>
              <a:latin typeface="Merriweather"/>
              <a:ea typeface="Merriweather"/>
              <a:cs typeface="Merriweather"/>
              <a:sym typeface="Merriweather"/>
            </a:endParaRPr>
          </a:p>
        </p:txBody>
      </p:sp>
      <p:graphicFrame>
        <p:nvGraphicFramePr>
          <p:cNvPr id="365" name="Google Shape;365;p43"/>
          <p:cNvGraphicFramePr/>
          <p:nvPr/>
        </p:nvGraphicFramePr>
        <p:xfrm>
          <a:off x="367275" y="676100"/>
          <a:ext cx="3000000" cy="3000000"/>
        </p:xfrm>
        <a:graphic>
          <a:graphicData uri="http://schemas.openxmlformats.org/drawingml/2006/table">
            <a:tbl>
              <a:tblPr>
                <a:noFill/>
                <a:tableStyleId>{136E35A0-68B1-48A0-9E05-D46F1580D125}</a:tableStyleId>
              </a:tblPr>
              <a:tblGrid>
                <a:gridCol w="2818250"/>
                <a:gridCol w="2818250"/>
                <a:gridCol w="2818250"/>
              </a:tblGrid>
              <a:tr h="359450">
                <a:tc>
                  <a:txBody>
                    <a:bodyPr/>
                    <a:lstStyle/>
                    <a:p>
                      <a:pPr indent="0" lvl="0" marL="0" rtl="0" algn="l">
                        <a:spcBef>
                          <a:spcPts val="0"/>
                        </a:spcBef>
                        <a:spcAft>
                          <a:spcPts val="0"/>
                        </a:spcAft>
                        <a:buNone/>
                      </a:pPr>
                      <a:r>
                        <a:rPr lang="en">
                          <a:latin typeface="Calibri"/>
                          <a:ea typeface="Calibri"/>
                          <a:cs typeface="Calibri"/>
                          <a:sym typeface="Calibri"/>
                        </a:rPr>
                        <a:t>Record</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Acc [Linear Model]</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Acc [LSTM Model]</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116</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98.16</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latin typeface="Calibri"/>
                          <a:ea typeface="Calibri"/>
                          <a:cs typeface="Calibri"/>
                          <a:sym typeface="Calibri"/>
                        </a:rPr>
                        <a:t>98.5</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215</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98.78</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latin typeface="Calibri"/>
                          <a:ea typeface="Calibri"/>
                          <a:cs typeface="Calibri"/>
                          <a:sym typeface="Calibri"/>
                        </a:rPr>
                        <a:t>96.5</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210</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96.67</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89.0</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233</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88.73</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88.0</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214</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93.36</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91.5</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228</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98.34</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93.5</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221</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98.98</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98.5</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119</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98.98</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latin typeface="Calibri"/>
                          <a:ea typeface="Calibri"/>
                          <a:cs typeface="Calibri"/>
                          <a:sym typeface="Calibri"/>
                        </a:rPr>
                        <a:t>100</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203</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88.28</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72.0</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lang="en">
                          <a:latin typeface="Calibri"/>
                          <a:ea typeface="Calibri"/>
                          <a:cs typeface="Calibri"/>
                          <a:sym typeface="Calibri"/>
                        </a:rPr>
                        <a:t>106</a:t>
                      </a:r>
                      <a:endParaRPr>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a:latin typeface="Calibri"/>
                          <a:ea typeface="Calibri"/>
                          <a:cs typeface="Calibri"/>
                          <a:sym typeface="Calibri"/>
                        </a:rPr>
                        <a:t>97.98</a:t>
                      </a:r>
                      <a:endParaRPr>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96.0</a:t>
                      </a:r>
                      <a:endParaRPr>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450">
                <a:tc>
                  <a:txBody>
                    <a:bodyPr/>
                    <a:lstStyle/>
                    <a:p>
                      <a:pPr indent="0" lvl="0" marL="0" rtl="0" algn="l">
                        <a:spcBef>
                          <a:spcPts val="0"/>
                        </a:spcBef>
                        <a:spcAft>
                          <a:spcPts val="0"/>
                        </a:spcAft>
                        <a:buNone/>
                      </a:pPr>
                      <a:r>
                        <a:rPr b="1" lang="en">
                          <a:latin typeface="Calibri"/>
                          <a:ea typeface="Calibri"/>
                          <a:cs typeface="Calibri"/>
                          <a:sym typeface="Calibri"/>
                        </a:rPr>
                        <a:t>Average</a:t>
                      </a:r>
                      <a:endParaRPr b="1">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a:latin typeface="Calibri"/>
                          <a:ea typeface="Calibri"/>
                          <a:cs typeface="Calibri"/>
                          <a:sym typeface="Calibri"/>
                        </a:rPr>
                        <a:t>95.826</a:t>
                      </a:r>
                      <a:endParaRPr b="1">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b="1" lang="en">
                          <a:latin typeface="Calibri"/>
                          <a:ea typeface="Calibri"/>
                          <a:cs typeface="Calibri"/>
                          <a:sym typeface="Calibri"/>
                        </a:rPr>
                        <a:t>92.35</a:t>
                      </a:r>
                      <a:endParaRPr b="1">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nvSpPr>
        <p:spPr>
          <a:xfrm>
            <a:off x="229900" y="504900"/>
            <a:ext cx="24717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FF"/>
                </a:solidFill>
                <a:latin typeface="Merriweather"/>
                <a:ea typeface="Merriweather"/>
                <a:cs typeface="Merriweather"/>
                <a:sym typeface="Merriweather"/>
              </a:rPr>
              <a:t>Conclusion</a:t>
            </a:r>
            <a:endParaRPr b="1" sz="2100">
              <a:solidFill>
                <a:srgbClr val="0000FF"/>
              </a:solidFill>
              <a:latin typeface="Merriweather"/>
              <a:ea typeface="Merriweather"/>
              <a:cs typeface="Merriweather"/>
              <a:sym typeface="Merriweather"/>
            </a:endParaRPr>
          </a:p>
        </p:txBody>
      </p:sp>
      <p:sp>
        <p:nvSpPr>
          <p:cNvPr id="371" name="Google Shape;371;p44"/>
          <p:cNvSpPr txBox="1"/>
          <p:nvPr/>
        </p:nvSpPr>
        <p:spPr>
          <a:xfrm>
            <a:off x="364800" y="1173275"/>
            <a:ext cx="8414400" cy="3413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Both Models has similar overall performance</a:t>
            </a:r>
            <a:endParaRPr sz="1600">
              <a:solidFill>
                <a:schemeClr val="dk1"/>
              </a:solidFill>
              <a:latin typeface="Merriweather"/>
              <a:ea typeface="Merriweather"/>
              <a:cs typeface="Merriweather"/>
              <a:sym typeface="Merriweather"/>
            </a:endParaRPr>
          </a:p>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Model performance varies per record - choice of model is flexibl</a:t>
            </a:r>
            <a:r>
              <a:rPr lang="en" sz="1600">
                <a:solidFill>
                  <a:schemeClr val="dk1"/>
                </a:solidFill>
                <a:latin typeface="Merriweather"/>
                <a:ea typeface="Merriweather"/>
                <a:cs typeface="Merriweather"/>
                <a:sym typeface="Merriweather"/>
              </a:rPr>
              <a:t>e </a:t>
            </a:r>
            <a:endParaRPr sz="1600">
              <a:solidFill>
                <a:schemeClr val="dk1"/>
              </a:solidFill>
              <a:latin typeface="Merriweather"/>
              <a:ea typeface="Merriweather"/>
              <a:cs typeface="Merriweather"/>
              <a:sym typeface="Merriweather"/>
            </a:endParaRPr>
          </a:p>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Models capture patient specific information by encoding heart-beats.</a:t>
            </a:r>
            <a:endParaRPr sz="1600">
              <a:solidFill>
                <a:schemeClr val="dk1"/>
              </a:solidFill>
              <a:latin typeface="Merriweather"/>
              <a:ea typeface="Merriweather"/>
              <a:cs typeface="Merriweather"/>
              <a:sym typeface="Merriweather"/>
            </a:endParaRPr>
          </a:p>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Lightweight Models - Real-time monitoring, Active Learning</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dk1"/>
              </a:solidFill>
              <a:latin typeface="Merriweather"/>
              <a:ea typeface="Merriweather"/>
              <a:cs typeface="Merriweather"/>
              <a:sym typeface="Merriweather"/>
            </a:endParaRPr>
          </a:p>
          <a:p>
            <a:pPr indent="457200" lvl="0" marL="0" rtl="0" algn="l">
              <a:spcBef>
                <a:spcPts val="0"/>
              </a:spcBef>
              <a:spcAft>
                <a:spcPts val="0"/>
              </a:spcAft>
              <a:buNone/>
            </a:pPr>
            <a:r>
              <a:rPr b="1" i="1" lang="en" sz="1600">
                <a:solidFill>
                  <a:schemeClr val="dk1"/>
                </a:solidFill>
                <a:latin typeface="Merriweather"/>
                <a:ea typeface="Merriweather"/>
                <a:cs typeface="Merriweather"/>
                <a:sym typeface="Merriweather"/>
              </a:rPr>
              <a:t>Improvements</a:t>
            </a:r>
            <a:endParaRPr b="1" i="1" sz="1600">
              <a:solidFill>
                <a:schemeClr val="dk1"/>
              </a:solidFill>
              <a:latin typeface="Merriweather"/>
              <a:ea typeface="Merriweather"/>
              <a:cs typeface="Merriweather"/>
              <a:sym typeface="Merriweather"/>
            </a:endParaRPr>
          </a:p>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More ways of encoding patient-specific data - personal information, historic medical data</a:t>
            </a:r>
            <a:endParaRPr sz="1600">
              <a:solidFill>
                <a:schemeClr val="dk1"/>
              </a:solidFill>
              <a:latin typeface="Merriweather"/>
              <a:ea typeface="Merriweather"/>
              <a:cs typeface="Merriweather"/>
              <a:sym typeface="Merriweather"/>
            </a:endParaRPr>
          </a:p>
          <a:p>
            <a:pPr indent="-374650" lvl="0" marL="457200" rtl="0" algn="l">
              <a:spcBef>
                <a:spcPts val="0"/>
              </a:spcBef>
              <a:spcAft>
                <a:spcPts val="0"/>
              </a:spcAft>
              <a:buClr>
                <a:schemeClr val="dk1"/>
              </a:buClr>
              <a:buSzPts val="2300"/>
              <a:buFont typeface="Merriweather"/>
              <a:buChar char="●"/>
            </a:pPr>
            <a:r>
              <a:rPr lang="en" sz="1600">
                <a:solidFill>
                  <a:schemeClr val="dk1"/>
                </a:solidFill>
                <a:latin typeface="Merriweather"/>
                <a:ea typeface="Merriweather"/>
                <a:cs typeface="Merriweather"/>
                <a:sym typeface="Merriweather"/>
              </a:rPr>
              <a:t>Robustness to noise in ECG signals</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nvSpPr>
        <p:spPr>
          <a:xfrm>
            <a:off x="130350" y="106675"/>
            <a:ext cx="24717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Merriweather"/>
                <a:ea typeface="Merriweather"/>
                <a:cs typeface="Merriweather"/>
                <a:sym typeface="Merriweather"/>
              </a:rPr>
              <a:t>References</a:t>
            </a:r>
            <a:endParaRPr b="1" sz="1800">
              <a:solidFill>
                <a:srgbClr val="0000FF"/>
              </a:solidFill>
              <a:latin typeface="Merriweather"/>
              <a:ea typeface="Merriweather"/>
              <a:cs typeface="Merriweather"/>
              <a:sym typeface="Merriweather"/>
            </a:endParaRPr>
          </a:p>
        </p:txBody>
      </p:sp>
      <p:sp>
        <p:nvSpPr>
          <p:cNvPr id="382" name="Google Shape;382;p46"/>
          <p:cNvSpPr txBox="1"/>
          <p:nvPr/>
        </p:nvSpPr>
        <p:spPr>
          <a:xfrm>
            <a:off x="130350" y="675525"/>
            <a:ext cx="8947800" cy="44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 Physionet.org [</a:t>
            </a:r>
            <a:r>
              <a:rPr lang="en" sz="1100" u="sng">
                <a:solidFill>
                  <a:srgbClr val="1155CC"/>
                </a:solidFill>
                <a:latin typeface="Calibri"/>
                <a:ea typeface="Calibri"/>
                <a:cs typeface="Calibri"/>
                <a:sym typeface="Calibri"/>
                <a:hlinkClick r:id="rId3">
                  <a:extLst>
                    <a:ext uri="{A12FA001-AC4F-418D-AE19-62706E023703}">
                      <ahyp:hlinkClr val="tx"/>
                    </a:ext>
                  </a:extLst>
                </a:hlinkClick>
              </a:rPr>
              <a:t>https://physionet.org/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[2] Shu Lih Oh, Eddie Y.K. Ng, Ru San Tan, U. Rajendra Acharya "Automated diagnosis of arrhythmia using combination of CNN and LSTM techniques with variable length heart beats", Computers in Biology and Medicine 102 (2018) 278–287 (https://doi.org/10.1016/j.compbiomed.2018.06.002)</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[3] Jen Hong Tan, Yuki Hagiwara, Winnie Pang, Ivy Lim, Shu Lih Oh, Muhammad Adam, San Tan, Ming Chen, U. Rajendra Acharya  "Application of stacked convolutional and long short-term memory network for accurate identification of CAD ECG signals", Computers in Biology and Medicine 94 (2018) 19–26 (https://doi.org/10.1016/j.compbiomed.2017.12.023)</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[4] Patrick Schwab, Gaetano C Scebba, Jia Zhang, Marco Delai, Walter Karlen "Beat by Beat: Classifying Cardiac Arrhythmias with Recurrent Neural Networks", Computing in Cardiology 2017; VOL 44, ISSN: 2325-887X DOI:10.22489/CinC.2017.363-223</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[5] Chenshuang Zhang, Guijin Wang, Jingwei Zhao, Pengfei Gao, Jianping Lin, Huazhong Yang “Patient-specific ECG CLASSIfiCATION BASED ON RECURRENT NEURAL NETWORKS AND CLUSTERING TECHNIQUE” lASTED International Conference Biomedical Engineering  (BioMed 201 7) February  20, 2017  Innsbruck,  Austria</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[6] Pengwei Xie, Guijin Wang, Chenshuang Zhang, Ming Chen, Huazhong Yang, Tingting Lv, Zhenhua Sang, Ping Zhang "Bidirectional Recurrent Neural Network and Convolutional Neural Network (BiRCNN) for ECG Beat Classification", IEEE Transactions 978-1-5386-3646-6 (2018)</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[7] Xue Zhou, Xin Zhu,  Keijiro Nakamura, and Noro Mahito "Premature Ventricular Contraction Detection from Ambulatory ECG Using Recurrent Neural Networks",  IEEE Transactions 978-1-5386-3646-6 (2018)</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[8] YUFA XIA AND YAOQIN XIE "A Novel Wearable Electrocardiogram Classification System Using Convolutional Neural Networks and Active Learning", IEEE Access, VOLUME 7, 2019 pp 2169-3536</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nvSpPr>
        <p:spPr>
          <a:xfrm>
            <a:off x="130350" y="106675"/>
            <a:ext cx="24717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Merriweather"/>
                <a:ea typeface="Merriweather"/>
                <a:cs typeface="Merriweather"/>
                <a:sym typeface="Merriweather"/>
              </a:rPr>
              <a:t>References</a:t>
            </a:r>
            <a:endParaRPr b="1" sz="1800">
              <a:solidFill>
                <a:srgbClr val="0000FF"/>
              </a:solidFill>
              <a:latin typeface="Merriweather"/>
              <a:ea typeface="Merriweather"/>
              <a:cs typeface="Merriweather"/>
              <a:sym typeface="Merriweather"/>
            </a:endParaRPr>
          </a:p>
        </p:txBody>
      </p:sp>
      <p:sp>
        <p:nvSpPr>
          <p:cNvPr id="388" name="Google Shape;388;p47"/>
          <p:cNvSpPr txBox="1"/>
          <p:nvPr/>
        </p:nvSpPr>
        <p:spPr>
          <a:xfrm>
            <a:off x="130350" y="675525"/>
            <a:ext cx="8947800" cy="44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[9] Philip de Chazal,Richard B. Reilly, "A Patient-Adapting Heartbeat Classifier Using ECG Morphology and Heartbeat Interval Features", IEEE TRANSACTIONS ON BIOMEDICAL ENGINEERING, VOL. 53, NO. 12, DECEMBER 2006 pp 0018-9294</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[10] P. Hamilton, “Open source ECG analysis,” Comput. Cardiol., vol. 29, no. 1, pp. 101–104, Sep. 2002.</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[11] Pengfei Li, Yu Wang, Jiangchun He, Lihua Wang, Yu Tian, Tian-shu Zhou, Tianchang Li, and Jing-song Li "High-Performance Personalized Heartbeat Classification Model for Long-Term ECG Signal", IEEE TRANSACTIONS ON BIOMEDICAL ENGINEERING, VOL. 64, NO. 1, JANUARY 2017 0018-9294</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[12] T. Ince, S. Kiranyaz, M. Gabbouj, A generic and robust system for automated patient-specific classification of ECG signals, IEEE Trans.Biomed.Eng. 56 (2009) 1415–1426. doi:10.1109/TBME.2009.2013934.</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[13]  O. T. Inan, L. Giovangrandi, G. T. A. Kovacs, Robust neural-network based classification of premature ventricular contractions using wavelet transform and timing interval features, IEEE Trans.Biomed.Eng. 53 (2006) 2507–2515. doi:10.1109/TBME.2006.880879.</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[14] J. Wiens, J. V. Guttag, Active learning applied to patient-adaptive heartbeat classification, Advances in Neural Information Processing Systems(2010) 2442–2450</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[15] A Patient-Adaptable ECG Beat Classiﬁer Using a Mixture of Experts Approach. Yu Hen Hu, Surekha Palreddy, and Willis J. Tompkins. IEEE TRANSACTIONS ON BIOMEDICAL ENGINEERING, VOL. 44, NO. 9, SEPTEMBER 1997</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[16] A deep learning approach for ECG-based heartbeat classification for arrhythmia detection. G.Sannino, G. De Pietro. Future Generation Computer Systems 86 (2018) 446–455</a:t>
            </a:r>
            <a:endParaRPr sz="11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idx="1" type="subTitle"/>
          </p:nvPr>
        </p:nvSpPr>
        <p:spPr>
          <a:xfrm>
            <a:off x="311700" y="4268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32475" y="2671263"/>
            <a:ext cx="4876800" cy="2276475"/>
          </a:xfrm>
          <a:prstGeom prst="rect">
            <a:avLst/>
          </a:prstGeom>
          <a:noFill/>
          <a:ln>
            <a:noFill/>
          </a:ln>
        </p:spPr>
      </p:pic>
      <p:sp>
        <p:nvSpPr>
          <p:cNvPr id="76" name="Google Shape;76;p16"/>
          <p:cNvSpPr txBox="1"/>
          <p:nvPr/>
        </p:nvSpPr>
        <p:spPr>
          <a:xfrm>
            <a:off x="561975" y="0"/>
            <a:ext cx="34458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0000FF"/>
                </a:solidFill>
                <a:latin typeface="Merriweather"/>
                <a:ea typeface="Merriweather"/>
                <a:cs typeface="Merriweather"/>
                <a:sym typeface="Merriweather"/>
              </a:rPr>
              <a:t>Lead II Waveform</a:t>
            </a:r>
            <a:endParaRPr sz="2500">
              <a:solidFill>
                <a:srgbClr val="0000FF"/>
              </a:solidFill>
            </a:endParaRPr>
          </a:p>
        </p:txBody>
      </p:sp>
      <p:pic>
        <p:nvPicPr>
          <p:cNvPr id="77" name="Google Shape;77;p16"/>
          <p:cNvPicPr preferRelativeResize="0"/>
          <p:nvPr/>
        </p:nvPicPr>
        <p:blipFill>
          <a:blip r:embed="rId4">
            <a:alphaModFix/>
          </a:blip>
          <a:stretch>
            <a:fillRect/>
          </a:stretch>
        </p:blipFill>
        <p:spPr>
          <a:xfrm>
            <a:off x="790575" y="516298"/>
            <a:ext cx="2920933" cy="2154975"/>
          </a:xfrm>
          <a:prstGeom prst="rect">
            <a:avLst/>
          </a:prstGeom>
          <a:noFill/>
          <a:ln>
            <a:noFill/>
          </a:ln>
        </p:spPr>
      </p:pic>
      <p:sp>
        <p:nvSpPr>
          <p:cNvPr id="78" name="Google Shape;78;p16"/>
          <p:cNvSpPr/>
          <p:nvPr/>
        </p:nvSpPr>
        <p:spPr>
          <a:xfrm>
            <a:off x="681750" y="2814175"/>
            <a:ext cx="310800" cy="2301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566975" y="4786700"/>
            <a:ext cx="310800" cy="2991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5">
            <a:alphaModFix/>
          </a:blip>
          <a:stretch>
            <a:fillRect/>
          </a:stretch>
        </p:blipFill>
        <p:spPr>
          <a:xfrm>
            <a:off x="4643444" y="3575"/>
            <a:ext cx="450056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311700" y="72500"/>
            <a:ext cx="8520600" cy="6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Merriweather"/>
                <a:ea typeface="Merriweather"/>
                <a:cs typeface="Merriweather"/>
                <a:sym typeface="Merriweather"/>
              </a:rPr>
              <a:t>Arrhythmia</a:t>
            </a:r>
            <a:r>
              <a:rPr lang="en">
                <a:solidFill>
                  <a:srgbClr val="0000FF"/>
                </a:solidFill>
                <a:latin typeface="Merriweather"/>
                <a:ea typeface="Merriweather"/>
                <a:cs typeface="Merriweather"/>
                <a:sym typeface="Merriweather"/>
              </a:rPr>
              <a:t> Detection using Ectopic Beats</a:t>
            </a:r>
            <a:endParaRPr>
              <a:solidFill>
                <a:srgbClr val="0000FF"/>
              </a:solidFill>
              <a:latin typeface="Merriweather"/>
              <a:ea typeface="Merriweather"/>
              <a:cs typeface="Merriweather"/>
              <a:sym typeface="Merriweather"/>
            </a:endParaRPr>
          </a:p>
        </p:txBody>
      </p:sp>
      <p:sp>
        <p:nvSpPr>
          <p:cNvPr id="86" name="Google Shape;86;p17"/>
          <p:cNvSpPr/>
          <p:nvPr/>
        </p:nvSpPr>
        <p:spPr>
          <a:xfrm>
            <a:off x="4663063" y="3311300"/>
            <a:ext cx="1540500" cy="4833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Premature</a:t>
            </a:r>
            <a:endParaRPr/>
          </a:p>
        </p:txBody>
      </p:sp>
      <p:sp>
        <p:nvSpPr>
          <p:cNvPr id="87" name="Google Shape;87;p17"/>
          <p:cNvSpPr/>
          <p:nvPr/>
        </p:nvSpPr>
        <p:spPr>
          <a:xfrm>
            <a:off x="2939288" y="3311300"/>
            <a:ext cx="1540500" cy="4833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Escape</a:t>
            </a:r>
            <a:endParaRPr/>
          </a:p>
        </p:txBody>
      </p:sp>
      <p:sp>
        <p:nvSpPr>
          <p:cNvPr id="88" name="Google Shape;88;p17"/>
          <p:cNvSpPr/>
          <p:nvPr/>
        </p:nvSpPr>
        <p:spPr>
          <a:xfrm>
            <a:off x="3851413" y="1025375"/>
            <a:ext cx="1540500" cy="4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Origin</a:t>
            </a:r>
            <a:endParaRPr/>
          </a:p>
        </p:txBody>
      </p:sp>
      <p:sp>
        <p:nvSpPr>
          <p:cNvPr id="89" name="Google Shape;89;p17"/>
          <p:cNvSpPr/>
          <p:nvPr/>
        </p:nvSpPr>
        <p:spPr>
          <a:xfrm>
            <a:off x="2945001" y="2245714"/>
            <a:ext cx="1535400" cy="483300"/>
          </a:xfrm>
          <a:prstGeom prst="roundRect">
            <a:avLst>
              <a:gd fmla="val 16667" name="adj"/>
            </a:avLst>
          </a:prstGeom>
          <a:solidFill>
            <a:srgbClr val="FF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Supraventricular</a:t>
            </a:r>
            <a:endParaRPr/>
          </a:p>
        </p:txBody>
      </p:sp>
      <p:sp>
        <p:nvSpPr>
          <p:cNvPr id="90" name="Google Shape;90;p17"/>
          <p:cNvSpPr/>
          <p:nvPr/>
        </p:nvSpPr>
        <p:spPr>
          <a:xfrm>
            <a:off x="4667575" y="2245700"/>
            <a:ext cx="1535400" cy="483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Ventricular</a:t>
            </a:r>
            <a:endParaRPr/>
          </a:p>
        </p:txBody>
      </p:sp>
      <p:cxnSp>
        <p:nvCxnSpPr>
          <p:cNvPr id="91" name="Google Shape;91;p17"/>
          <p:cNvCxnSpPr>
            <a:stCxn id="88" idx="2"/>
            <a:endCxn id="89" idx="0"/>
          </p:cNvCxnSpPr>
          <p:nvPr/>
        </p:nvCxnSpPr>
        <p:spPr>
          <a:xfrm flipH="1">
            <a:off x="3712663" y="1456175"/>
            <a:ext cx="909000" cy="7896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a:stCxn id="88" idx="2"/>
            <a:endCxn id="90" idx="0"/>
          </p:cNvCxnSpPr>
          <p:nvPr/>
        </p:nvCxnSpPr>
        <p:spPr>
          <a:xfrm>
            <a:off x="4621663" y="1456175"/>
            <a:ext cx="813600" cy="7896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7"/>
          <p:cNvSpPr/>
          <p:nvPr/>
        </p:nvSpPr>
        <p:spPr>
          <a:xfrm>
            <a:off x="1220366" y="2245762"/>
            <a:ext cx="1540500" cy="483300"/>
          </a:xfrm>
          <a:prstGeom prst="roundRect">
            <a:avLst>
              <a:gd fmla="val 16667" name="adj"/>
            </a:avLst>
          </a:prstGeom>
          <a:solidFill>
            <a:srgbClr val="BEFF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 Node</a:t>
            </a:r>
            <a:endParaRPr/>
          </a:p>
        </p:txBody>
      </p:sp>
      <p:sp>
        <p:nvSpPr>
          <p:cNvPr id="94" name="Google Shape;94;p17"/>
          <p:cNvSpPr/>
          <p:nvPr/>
        </p:nvSpPr>
        <p:spPr>
          <a:xfrm>
            <a:off x="1220614" y="3311300"/>
            <a:ext cx="1535400" cy="483300"/>
          </a:xfrm>
          <a:prstGeom prst="roundRect">
            <a:avLst>
              <a:gd fmla="val 16667" name="adj"/>
            </a:avLst>
          </a:prstGeom>
          <a:solidFill>
            <a:srgbClr val="BEFF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Regular</a:t>
            </a:r>
            <a:endParaRPr/>
          </a:p>
        </p:txBody>
      </p:sp>
      <p:sp>
        <p:nvSpPr>
          <p:cNvPr id="95" name="Google Shape;95;p17"/>
          <p:cNvSpPr/>
          <p:nvPr/>
        </p:nvSpPr>
        <p:spPr>
          <a:xfrm>
            <a:off x="6390000" y="2245775"/>
            <a:ext cx="1535400" cy="483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Multiple</a:t>
            </a:r>
            <a:endParaRPr/>
          </a:p>
        </p:txBody>
      </p:sp>
      <p:cxnSp>
        <p:nvCxnSpPr>
          <p:cNvPr id="96" name="Google Shape;96;p17"/>
          <p:cNvCxnSpPr>
            <a:stCxn id="88" idx="2"/>
            <a:endCxn id="95" idx="0"/>
          </p:cNvCxnSpPr>
          <p:nvPr/>
        </p:nvCxnSpPr>
        <p:spPr>
          <a:xfrm>
            <a:off x="4621663" y="1456175"/>
            <a:ext cx="2535900" cy="7896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7"/>
          <p:cNvSpPr/>
          <p:nvPr/>
        </p:nvSpPr>
        <p:spPr>
          <a:xfrm>
            <a:off x="6386838" y="3311375"/>
            <a:ext cx="1535400" cy="4833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Fusion</a:t>
            </a:r>
            <a:endParaRPr/>
          </a:p>
        </p:txBody>
      </p:sp>
      <p:cxnSp>
        <p:nvCxnSpPr>
          <p:cNvPr id="98" name="Google Shape;98;p17"/>
          <p:cNvCxnSpPr>
            <a:stCxn id="93" idx="2"/>
            <a:endCxn id="94" idx="0"/>
          </p:cNvCxnSpPr>
          <p:nvPr/>
        </p:nvCxnSpPr>
        <p:spPr>
          <a:xfrm flipH="1">
            <a:off x="1988216" y="2729062"/>
            <a:ext cx="2400" cy="582300"/>
          </a:xfrm>
          <a:prstGeom prst="straightConnector1">
            <a:avLst/>
          </a:prstGeom>
          <a:noFill/>
          <a:ln cap="flat" cmpd="sng" w="9525">
            <a:solidFill>
              <a:srgbClr val="00FF00"/>
            </a:solidFill>
            <a:prstDash val="solid"/>
            <a:round/>
            <a:headEnd len="med" w="med" type="none"/>
            <a:tailEnd len="med" w="med" type="triangle"/>
          </a:ln>
        </p:spPr>
      </p:cxnSp>
      <p:cxnSp>
        <p:nvCxnSpPr>
          <p:cNvPr id="99" name="Google Shape;99;p17"/>
          <p:cNvCxnSpPr>
            <a:stCxn id="88" idx="2"/>
            <a:endCxn id="93" idx="0"/>
          </p:cNvCxnSpPr>
          <p:nvPr/>
        </p:nvCxnSpPr>
        <p:spPr>
          <a:xfrm flipH="1">
            <a:off x="1990663" y="1456175"/>
            <a:ext cx="2631000" cy="7896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a:stCxn id="89" idx="2"/>
            <a:endCxn id="87" idx="0"/>
          </p:cNvCxnSpPr>
          <p:nvPr/>
        </p:nvCxnSpPr>
        <p:spPr>
          <a:xfrm flipH="1">
            <a:off x="3709401" y="2729014"/>
            <a:ext cx="3300" cy="582300"/>
          </a:xfrm>
          <a:prstGeom prst="straightConnector1">
            <a:avLst/>
          </a:prstGeom>
          <a:noFill/>
          <a:ln cap="flat" cmpd="sng" w="9525">
            <a:solidFill>
              <a:srgbClr val="FF0000"/>
            </a:solidFill>
            <a:prstDash val="solid"/>
            <a:round/>
            <a:headEnd len="med" w="med" type="none"/>
            <a:tailEnd len="med" w="med" type="triangle"/>
          </a:ln>
        </p:spPr>
      </p:cxnSp>
      <p:cxnSp>
        <p:nvCxnSpPr>
          <p:cNvPr id="101" name="Google Shape;101;p17"/>
          <p:cNvCxnSpPr>
            <a:stCxn id="89" idx="2"/>
            <a:endCxn id="86" idx="0"/>
          </p:cNvCxnSpPr>
          <p:nvPr/>
        </p:nvCxnSpPr>
        <p:spPr>
          <a:xfrm>
            <a:off x="3712701" y="2729014"/>
            <a:ext cx="1720500" cy="582300"/>
          </a:xfrm>
          <a:prstGeom prst="straightConnector1">
            <a:avLst/>
          </a:prstGeom>
          <a:noFill/>
          <a:ln cap="flat" cmpd="sng" w="9525">
            <a:solidFill>
              <a:srgbClr val="FF0000"/>
            </a:solidFill>
            <a:prstDash val="solid"/>
            <a:round/>
            <a:headEnd len="med" w="med" type="none"/>
            <a:tailEnd len="med" w="med" type="triangle"/>
          </a:ln>
        </p:spPr>
      </p:cxnSp>
      <p:cxnSp>
        <p:nvCxnSpPr>
          <p:cNvPr id="102" name="Google Shape;102;p17"/>
          <p:cNvCxnSpPr>
            <a:stCxn id="90" idx="2"/>
            <a:endCxn id="87" idx="0"/>
          </p:cNvCxnSpPr>
          <p:nvPr/>
        </p:nvCxnSpPr>
        <p:spPr>
          <a:xfrm flipH="1">
            <a:off x="3709675" y="2729000"/>
            <a:ext cx="1725600" cy="582300"/>
          </a:xfrm>
          <a:prstGeom prst="straightConnector1">
            <a:avLst/>
          </a:prstGeom>
          <a:noFill/>
          <a:ln cap="flat" cmpd="sng" w="9525">
            <a:solidFill>
              <a:srgbClr val="4A86E8"/>
            </a:solidFill>
            <a:prstDash val="solid"/>
            <a:round/>
            <a:headEnd len="med" w="med" type="none"/>
            <a:tailEnd len="med" w="med" type="triangle"/>
          </a:ln>
        </p:spPr>
      </p:cxnSp>
      <p:cxnSp>
        <p:nvCxnSpPr>
          <p:cNvPr id="103" name="Google Shape;103;p17"/>
          <p:cNvCxnSpPr>
            <a:stCxn id="90" idx="2"/>
            <a:endCxn id="86" idx="0"/>
          </p:cNvCxnSpPr>
          <p:nvPr/>
        </p:nvCxnSpPr>
        <p:spPr>
          <a:xfrm flipH="1">
            <a:off x="5433175" y="2729000"/>
            <a:ext cx="2100" cy="582300"/>
          </a:xfrm>
          <a:prstGeom prst="straightConnector1">
            <a:avLst/>
          </a:prstGeom>
          <a:noFill/>
          <a:ln cap="flat" cmpd="sng" w="9525">
            <a:solidFill>
              <a:srgbClr val="4A86E8"/>
            </a:solidFill>
            <a:prstDash val="solid"/>
            <a:round/>
            <a:headEnd len="med" w="med" type="none"/>
            <a:tailEnd len="med" w="med" type="triangle"/>
          </a:ln>
        </p:spPr>
      </p:cxnSp>
      <p:cxnSp>
        <p:nvCxnSpPr>
          <p:cNvPr id="104" name="Google Shape;104;p17"/>
          <p:cNvCxnSpPr>
            <a:stCxn id="95" idx="2"/>
            <a:endCxn id="97" idx="0"/>
          </p:cNvCxnSpPr>
          <p:nvPr/>
        </p:nvCxnSpPr>
        <p:spPr>
          <a:xfrm flipH="1">
            <a:off x="7154400" y="2729075"/>
            <a:ext cx="3300" cy="582300"/>
          </a:xfrm>
          <a:prstGeom prst="straightConnector1">
            <a:avLst/>
          </a:prstGeom>
          <a:noFill/>
          <a:ln cap="flat" cmpd="sng" w="9525">
            <a:solidFill>
              <a:srgbClr val="F1C232"/>
            </a:solidFill>
            <a:prstDash val="solid"/>
            <a:round/>
            <a:headEnd len="med" w="med" type="none"/>
            <a:tailEnd len="med" w="med" type="triangle"/>
          </a:ln>
        </p:spPr>
      </p:cxnSp>
      <p:sp>
        <p:nvSpPr>
          <p:cNvPr id="105" name="Google Shape;105;p17"/>
          <p:cNvSpPr/>
          <p:nvPr/>
        </p:nvSpPr>
        <p:spPr>
          <a:xfrm>
            <a:off x="2939288" y="4255975"/>
            <a:ext cx="1540500" cy="4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Regularity</a:t>
            </a:r>
            <a:endParaRPr>
              <a:latin typeface="Merriweather"/>
              <a:ea typeface="Merriweather"/>
              <a:cs typeface="Merriweather"/>
              <a:sym typeface="Merriweather"/>
            </a:endParaRPr>
          </a:p>
        </p:txBody>
      </p:sp>
      <p:cxnSp>
        <p:nvCxnSpPr>
          <p:cNvPr id="106" name="Google Shape;106;p17"/>
          <p:cNvCxnSpPr>
            <a:stCxn id="105" idx="0"/>
            <a:endCxn id="86" idx="2"/>
          </p:cNvCxnSpPr>
          <p:nvPr/>
        </p:nvCxnSpPr>
        <p:spPr>
          <a:xfrm flipH="1" rot="10800000">
            <a:off x="3709538" y="3794575"/>
            <a:ext cx="1723800" cy="4614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7"/>
          <p:cNvCxnSpPr>
            <a:stCxn id="105" idx="0"/>
            <a:endCxn id="87" idx="2"/>
          </p:cNvCxnSpPr>
          <p:nvPr/>
        </p:nvCxnSpPr>
        <p:spPr>
          <a:xfrm rot="10800000">
            <a:off x="3709538" y="3794575"/>
            <a:ext cx="0" cy="461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a:stCxn id="105" idx="0"/>
            <a:endCxn id="94" idx="2"/>
          </p:cNvCxnSpPr>
          <p:nvPr/>
        </p:nvCxnSpPr>
        <p:spPr>
          <a:xfrm rot="10800000">
            <a:off x="1988438" y="3794575"/>
            <a:ext cx="1721100" cy="4614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7"/>
          <p:cNvSpPr/>
          <p:nvPr/>
        </p:nvSpPr>
        <p:spPr>
          <a:xfrm>
            <a:off x="6384288" y="4255975"/>
            <a:ext cx="1540500" cy="4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Conduction</a:t>
            </a:r>
            <a:endParaRPr>
              <a:latin typeface="Merriweather"/>
              <a:ea typeface="Merriweather"/>
              <a:cs typeface="Merriweather"/>
              <a:sym typeface="Merriweather"/>
            </a:endParaRPr>
          </a:p>
        </p:txBody>
      </p:sp>
      <p:cxnSp>
        <p:nvCxnSpPr>
          <p:cNvPr id="110" name="Google Shape;110;p17"/>
          <p:cNvCxnSpPr>
            <a:stCxn id="109" idx="0"/>
            <a:endCxn id="97" idx="2"/>
          </p:cNvCxnSpPr>
          <p:nvPr/>
        </p:nvCxnSpPr>
        <p:spPr>
          <a:xfrm rot="10800000">
            <a:off x="7154538" y="3794575"/>
            <a:ext cx="0" cy="46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subTitle"/>
          </p:nvPr>
        </p:nvSpPr>
        <p:spPr>
          <a:xfrm>
            <a:off x="311700" y="-3700"/>
            <a:ext cx="8520600" cy="6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Merriweather"/>
                <a:ea typeface="Merriweather"/>
                <a:cs typeface="Merriweather"/>
                <a:sym typeface="Merriweather"/>
              </a:rPr>
              <a:t>Arrhythmia Detection using Ectopic Beats</a:t>
            </a:r>
            <a:endParaRPr>
              <a:solidFill>
                <a:srgbClr val="0000FF"/>
              </a:solidFill>
              <a:latin typeface="Merriweather"/>
              <a:ea typeface="Merriweather"/>
              <a:cs typeface="Merriweather"/>
              <a:sym typeface="Merriweather"/>
            </a:endParaRPr>
          </a:p>
        </p:txBody>
      </p:sp>
      <p:pic>
        <p:nvPicPr>
          <p:cNvPr id="116" name="Google Shape;116;p18"/>
          <p:cNvPicPr preferRelativeResize="0"/>
          <p:nvPr/>
        </p:nvPicPr>
        <p:blipFill>
          <a:blip r:embed="rId3">
            <a:alphaModFix/>
          </a:blip>
          <a:stretch>
            <a:fillRect/>
          </a:stretch>
        </p:blipFill>
        <p:spPr>
          <a:xfrm>
            <a:off x="402675" y="725150"/>
            <a:ext cx="8429625" cy="1676400"/>
          </a:xfrm>
          <a:prstGeom prst="rect">
            <a:avLst/>
          </a:prstGeom>
          <a:noFill/>
          <a:ln>
            <a:noFill/>
          </a:ln>
        </p:spPr>
      </p:pic>
      <p:sp>
        <p:nvSpPr>
          <p:cNvPr id="117" name="Google Shape;117;p18"/>
          <p:cNvSpPr txBox="1"/>
          <p:nvPr/>
        </p:nvSpPr>
        <p:spPr>
          <a:xfrm>
            <a:off x="3048300" y="2346200"/>
            <a:ext cx="3047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Supraventricular Premature beat.</a:t>
            </a:r>
            <a:endParaRPr/>
          </a:p>
        </p:txBody>
      </p:sp>
      <p:sp>
        <p:nvSpPr>
          <p:cNvPr id="118" name="Google Shape;118;p18"/>
          <p:cNvSpPr txBox="1"/>
          <p:nvPr/>
        </p:nvSpPr>
        <p:spPr>
          <a:xfrm>
            <a:off x="439800" y="4614525"/>
            <a:ext cx="37608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Ventricular Premature beat.</a:t>
            </a:r>
            <a:endParaRPr/>
          </a:p>
        </p:txBody>
      </p:sp>
      <p:pic>
        <p:nvPicPr>
          <p:cNvPr id="119" name="Google Shape;119;p18"/>
          <p:cNvPicPr preferRelativeResize="0"/>
          <p:nvPr/>
        </p:nvPicPr>
        <p:blipFill>
          <a:blip r:embed="rId4">
            <a:alphaModFix/>
          </a:blip>
          <a:stretch>
            <a:fillRect/>
          </a:stretch>
        </p:blipFill>
        <p:spPr>
          <a:xfrm>
            <a:off x="110412" y="2884419"/>
            <a:ext cx="4419600" cy="1617575"/>
          </a:xfrm>
          <a:prstGeom prst="rect">
            <a:avLst/>
          </a:prstGeom>
          <a:noFill/>
          <a:ln>
            <a:noFill/>
          </a:ln>
        </p:spPr>
      </p:pic>
      <p:pic>
        <p:nvPicPr>
          <p:cNvPr id="120" name="Google Shape;120;p18"/>
          <p:cNvPicPr preferRelativeResize="0"/>
          <p:nvPr/>
        </p:nvPicPr>
        <p:blipFill>
          <a:blip r:embed="rId5">
            <a:alphaModFix/>
          </a:blip>
          <a:stretch>
            <a:fillRect/>
          </a:stretch>
        </p:blipFill>
        <p:spPr>
          <a:xfrm>
            <a:off x="4658701" y="2885015"/>
            <a:ext cx="4285399" cy="1556700"/>
          </a:xfrm>
          <a:prstGeom prst="rect">
            <a:avLst/>
          </a:prstGeom>
          <a:noFill/>
          <a:ln>
            <a:noFill/>
          </a:ln>
        </p:spPr>
      </p:pic>
      <p:sp>
        <p:nvSpPr>
          <p:cNvPr id="121" name="Google Shape;121;p18"/>
          <p:cNvSpPr txBox="1"/>
          <p:nvPr/>
        </p:nvSpPr>
        <p:spPr>
          <a:xfrm>
            <a:off x="4921000" y="4614525"/>
            <a:ext cx="37608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Fusion beat.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3116400" y="4341100"/>
            <a:ext cx="2911200" cy="2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Supraventricular Escape beats</a:t>
            </a:r>
            <a:endParaRPr/>
          </a:p>
        </p:txBody>
      </p:sp>
      <p:pic>
        <p:nvPicPr>
          <p:cNvPr id="127" name="Google Shape;127;p19"/>
          <p:cNvPicPr preferRelativeResize="0"/>
          <p:nvPr/>
        </p:nvPicPr>
        <p:blipFill>
          <a:blip r:embed="rId3">
            <a:alphaModFix/>
          </a:blip>
          <a:stretch>
            <a:fillRect/>
          </a:stretch>
        </p:blipFill>
        <p:spPr>
          <a:xfrm>
            <a:off x="876300" y="365025"/>
            <a:ext cx="7391400" cy="1676400"/>
          </a:xfrm>
          <a:prstGeom prst="rect">
            <a:avLst/>
          </a:prstGeom>
          <a:noFill/>
          <a:ln>
            <a:noFill/>
          </a:ln>
        </p:spPr>
      </p:pic>
      <p:pic>
        <p:nvPicPr>
          <p:cNvPr id="128" name="Google Shape;128;p19"/>
          <p:cNvPicPr preferRelativeResize="0"/>
          <p:nvPr/>
        </p:nvPicPr>
        <p:blipFill>
          <a:blip r:embed="rId4">
            <a:alphaModFix/>
          </a:blip>
          <a:stretch>
            <a:fillRect/>
          </a:stretch>
        </p:blipFill>
        <p:spPr>
          <a:xfrm>
            <a:off x="1114425" y="2476675"/>
            <a:ext cx="6915150" cy="179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311700" y="1380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FF"/>
                </a:solidFill>
                <a:latin typeface="Merriweather"/>
                <a:ea typeface="Merriweather"/>
                <a:cs typeface="Merriweather"/>
                <a:sym typeface="Merriweather"/>
              </a:rPr>
              <a:t>ECG Data</a:t>
            </a:r>
            <a:endParaRPr sz="2800">
              <a:solidFill>
                <a:srgbClr val="0000FF"/>
              </a:solidFill>
              <a:latin typeface="Merriweather"/>
              <a:ea typeface="Merriweather"/>
              <a:cs typeface="Merriweather"/>
              <a:sym typeface="Merriweather"/>
            </a:endParaRPr>
          </a:p>
        </p:txBody>
      </p:sp>
      <p:sp>
        <p:nvSpPr>
          <p:cNvPr id="134" name="Google Shape;134;p20"/>
          <p:cNvSpPr txBox="1"/>
          <p:nvPr/>
        </p:nvSpPr>
        <p:spPr>
          <a:xfrm>
            <a:off x="-311600" y="1334775"/>
            <a:ext cx="9344400" cy="3072300"/>
          </a:xfrm>
          <a:prstGeom prst="rect">
            <a:avLst/>
          </a:prstGeom>
          <a:noFill/>
          <a:ln>
            <a:noFill/>
          </a:ln>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Font typeface="Merriweather"/>
              <a:buChar char="●"/>
            </a:pPr>
            <a:r>
              <a:rPr b="1" lang="en" sz="1600">
                <a:solidFill>
                  <a:schemeClr val="dk1"/>
                </a:solidFill>
                <a:latin typeface="Merriweather"/>
                <a:ea typeface="Merriweather"/>
                <a:cs typeface="Merriweather"/>
                <a:sym typeface="Merriweather"/>
              </a:rPr>
              <a:t>MIT-BIH Arrhythmia Database</a:t>
            </a:r>
            <a:r>
              <a:rPr lang="en" sz="1600">
                <a:solidFill>
                  <a:schemeClr val="dk1"/>
                </a:solidFill>
                <a:latin typeface="Merriweather"/>
                <a:ea typeface="Merriweather"/>
                <a:cs typeface="Merriweather"/>
                <a:sym typeface="Merriweather"/>
              </a:rPr>
              <a:t> [mitdb] - contains 48 records of 2-channel ECG data of 30 minutes duration each, sampled at 360 HZ</a:t>
            </a:r>
            <a:br>
              <a:rPr lang="en" sz="1600">
                <a:solidFill>
                  <a:schemeClr val="dk1"/>
                </a:solidFill>
                <a:latin typeface="Merriweather"/>
                <a:ea typeface="Merriweather"/>
                <a:cs typeface="Merriweather"/>
                <a:sym typeface="Merriweather"/>
              </a:rPr>
            </a:br>
            <a:endParaRPr sz="1600">
              <a:solidFill>
                <a:schemeClr val="dk1"/>
              </a:solidFill>
              <a:latin typeface="Merriweather"/>
              <a:ea typeface="Merriweather"/>
              <a:cs typeface="Merriweather"/>
              <a:sym typeface="Merriweather"/>
            </a:endParaRPr>
          </a:p>
          <a:p>
            <a:pPr indent="0" lvl="0" marL="914400" rtl="0" algn="l">
              <a:lnSpc>
                <a:spcPct val="115000"/>
              </a:lnSpc>
              <a:spcBef>
                <a:spcPts val="0"/>
              </a:spcBef>
              <a:spcAft>
                <a:spcPts val="0"/>
              </a:spcAft>
              <a:buNone/>
            </a:pPr>
            <a:br>
              <a:rPr lang="en" sz="1600">
                <a:solidFill>
                  <a:schemeClr val="dk1"/>
                </a:solidFill>
                <a:latin typeface="Merriweather"/>
                <a:ea typeface="Merriweather"/>
                <a:cs typeface="Merriweather"/>
                <a:sym typeface="Merriweather"/>
              </a:rPr>
            </a:br>
            <a:r>
              <a:rPr lang="en" sz="1600">
                <a:solidFill>
                  <a:schemeClr val="dk1"/>
                </a:solidFill>
                <a:latin typeface="Merriweather"/>
                <a:ea typeface="Merriweather"/>
                <a:cs typeface="Merriweather"/>
                <a:sym typeface="Merriweather"/>
              </a:rPr>
              <a:t>&gt; Data is a</a:t>
            </a:r>
            <a:r>
              <a:rPr lang="en" sz="1600">
                <a:solidFill>
                  <a:schemeClr val="dk1"/>
                </a:solidFill>
                <a:latin typeface="Merriweather"/>
                <a:ea typeface="Merriweather"/>
                <a:cs typeface="Merriweather"/>
                <a:sym typeface="Merriweather"/>
              </a:rPr>
              <a:t>nnotated with timing information and beat labels by experts.</a:t>
            </a:r>
            <a:br>
              <a:rPr lang="en" sz="1600">
                <a:solidFill>
                  <a:schemeClr val="dk1"/>
                </a:solidFill>
                <a:latin typeface="Merriweather"/>
                <a:ea typeface="Merriweather"/>
                <a:cs typeface="Merriweather"/>
                <a:sym typeface="Merriweather"/>
              </a:rPr>
            </a:br>
            <a:r>
              <a:rPr lang="en" sz="1600">
                <a:solidFill>
                  <a:schemeClr val="dk1"/>
                </a:solidFill>
                <a:latin typeface="Merriweather"/>
                <a:ea typeface="Merriweather"/>
                <a:cs typeface="Merriweather"/>
                <a:sym typeface="Merriweather"/>
              </a:rPr>
              <a:t>&gt; Pre-Processing: Removed Baseline Wander and Resampled at 128Hz</a:t>
            </a:r>
            <a:br>
              <a:rPr lang="en" sz="1600">
                <a:solidFill>
                  <a:schemeClr val="dk1"/>
                </a:solidFill>
                <a:latin typeface="Merriweather"/>
                <a:ea typeface="Merriweather"/>
                <a:cs typeface="Merriweather"/>
                <a:sym typeface="Merriweather"/>
              </a:rPr>
            </a:br>
            <a:br>
              <a:rPr lang="en" sz="1600">
                <a:solidFill>
                  <a:schemeClr val="dk1"/>
                </a:solidFill>
                <a:latin typeface="Merriweather"/>
                <a:ea typeface="Merriweather"/>
                <a:cs typeface="Merriweather"/>
                <a:sym typeface="Merriweather"/>
              </a:rPr>
            </a:br>
            <a:endParaRPr sz="16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152400" y="152400"/>
            <a:ext cx="4351738" cy="4838700"/>
          </a:xfrm>
          <a:prstGeom prst="rect">
            <a:avLst/>
          </a:prstGeom>
          <a:noFill/>
          <a:ln>
            <a:noFill/>
          </a:ln>
        </p:spPr>
      </p:pic>
      <p:sp>
        <p:nvSpPr>
          <p:cNvPr id="140" name="Google Shape;140;p21"/>
          <p:cNvSpPr txBox="1"/>
          <p:nvPr>
            <p:ph idx="1" type="subTitle"/>
          </p:nvPr>
        </p:nvSpPr>
        <p:spPr>
          <a:xfrm>
            <a:off x="4864650" y="152400"/>
            <a:ext cx="4143300" cy="13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Merriweather"/>
                <a:ea typeface="Merriweather"/>
                <a:cs typeface="Merriweather"/>
                <a:sym typeface="Merriweather"/>
              </a:rPr>
              <a:t>Standard PhysioNet Beat-</a:t>
            </a:r>
            <a:r>
              <a:rPr lang="en">
                <a:solidFill>
                  <a:srgbClr val="0000FF"/>
                </a:solidFill>
                <a:latin typeface="Merriweather"/>
                <a:ea typeface="Merriweather"/>
                <a:cs typeface="Merriweather"/>
                <a:sym typeface="Merriweather"/>
              </a:rPr>
              <a:t>Annotations</a:t>
            </a:r>
            <a:endParaRPr>
              <a:solidFill>
                <a:srgbClr val="0000FF"/>
              </a:solidFill>
              <a:latin typeface="Merriweather"/>
              <a:ea typeface="Merriweather"/>
              <a:cs typeface="Merriweather"/>
              <a:sym typeface="Merriweather"/>
            </a:endParaRPr>
          </a:p>
        </p:txBody>
      </p:sp>
      <p:cxnSp>
        <p:nvCxnSpPr>
          <p:cNvPr id="141" name="Google Shape;141;p21"/>
          <p:cNvCxnSpPr/>
          <p:nvPr/>
        </p:nvCxnSpPr>
        <p:spPr>
          <a:xfrm>
            <a:off x="4482500" y="175575"/>
            <a:ext cx="10200" cy="4812900"/>
          </a:xfrm>
          <a:prstGeom prst="straightConnector1">
            <a:avLst/>
          </a:prstGeom>
          <a:noFill/>
          <a:ln cap="flat" cmpd="sng" w="9525">
            <a:solidFill>
              <a:schemeClr val="dk2"/>
            </a:solidFill>
            <a:prstDash val="solid"/>
            <a:round/>
            <a:headEnd len="med" w="med" type="none"/>
            <a:tailEnd len="med" w="med" type="none"/>
          </a:ln>
        </p:spPr>
      </p:cxnSp>
      <p:pic>
        <p:nvPicPr>
          <p:cNvPr id="142" name="Google Shape;142;p21"/>
          <p:cNvPicPr preferRelativeResize="0"/>
          <p:nvPr/>
        </p:nvPicPr>
        <p:blipFill>
          <a:blip r:embed="rId4">
            <a:alphaModFix/>
          </a:blip>
          <a:stretch>
            <a:fillRect/>
          </a:stretch>
        </p:blipFill>
        <p:spPr>
          <a:xfrm>
            <a:off x="5945688" y="3007275"/>
            <a:ext cx="1981200" cy="1981200"/>
          </a:xfrm>
          <a:prstGeom prst="rect">
            <a:avLst/>
          </a:prstGeom>
          <a:noFill/>
          <a:ln>
            <a:noFill/>
          </a:ln>
        </p:spPr>
      </p:pic>
      <p:cxnSp>
        <p:nvCxnSpPr>
          <p:cNvPr id="143" name="Google Shape;143;p21"/>
          <p:cNvCxnSpPr/>
          <p:nvPr/>
        </p:nvCxnSpPr>
        <p:spPr>
          <a:xfrm>
            <a:off x="7921825" y="3026200"/>
            <a:ext cx="20700" cy="195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