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6" r:id="rId3"/>
    <p:sldId id="287" r:id="rId4"/>
    <p:sldId id="288" r:id="rId5"/>
    <p:sldId id="266" r:id="rId6"/>
    <p:sldId id="274" r:id="rId7"/>
    <p:sldId id="275" r:id="rId8"/>
    <p:sldId id="265" r:id="rId9"/>
    <p:sldId id="256" r:id="rId10"/>
    <p:sldId id="276" r:id="rId11"/>
    <p:sldId id="267" r:id="rId12"/>
    <p:sldId id="271" r:id="rId13"/>
    <p:sldId id="289" r:id="rId14"/>
    <p:sldId id="290" r:id="rId15"/>
    <p:sldId id="285" r:id="rId16"/>
    <p:sldId id="283" r:id="rId17"/>
    <p:sldId id="284" r:id="rId18"/>
    <p:sldId id="282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EFC"/>
    <a:srgbClr val="FD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E331-5DD8-4F78-945E-F6632C69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08F29-FF0D-4027-AF45-19D34A36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E0B4-B27E-4E28-BB73-BA766AC8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93A5-9AD4-416B-9019-0862F196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59B2-11D1-4D26-99FF-75A1C9B0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4931-A28B-440B-8D60-D49CDCC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9B67B-8233-4D93-B5D1-71D294FB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97D2-3592-4D20-B851-AF253ECB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5020-A03D-49BD-B2AD-CFE4EA54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0C88-7B60-436C-B100-381D7690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8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AA24-2F36-404D-9D0E-085D23DD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D73F6-2933-420F-B414-E31CFC65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09814-C8BE-4E94-9196-01BF6130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CB65-AA58-47E4-A877-BBA3C54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AFB7-DF8E-49AB-8EE5-1E92C6D5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1EB5-6DE1-41F5-9604-7B368719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D2CC-C102-4634-8917-8867F0E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4BDB-64FD-4038-B8A7-2141CCC5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2678-F331-4AF9-BA48-43F73BB7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C594-4A61-4401-97EE-B4F719EF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4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E7DA-38DB-4B94-8CA0-FE834C6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A87BF-7759-4B3F-88E7-4A72C912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0C48-A386-422B-B37E-B27C698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6C07-55E8-47DE-8C97-B8112426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CDA3-2A22-4B85-9505-42DC0732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1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0B05-1C98-407E-85BE-79EDF6A4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83F7-7D22-48C9-B6AB-3A1035FBA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6B17-6B75-4176-B76F-C2CDF11C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BA0F-7C9D-472A-B524-4C0669D3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D7-48CC-4435-BD8E-B88FD5B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9CB8-A4BF-4B58-A7BB-6A08E667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4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4A78-8A4C-4826-8CAE-D1DB4D73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B97D-4EC1-4952-9025-5F987FED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7E6E-15E4-4E78-95C1-E392EA607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4667F-3045-4752-8A65-5C5338363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8A09D-EA91-4E7C-B25D-258D308F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3B678-2CC7-4BE2-992F-CC4C0EE4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04AA1-82AC-48C5-BF26-95274F46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1243F-A3CF-4DE1-A6CB-12CAC224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0635-986D-46C6-830C-83E95205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09A16-1182-4191-A4EF-08B9A51B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F951-B1D8-4AC1-8FC3-599AF239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963A-409A-474D-87F9-7801DDD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320A7-6F5B-4D18-A809-25E35EA2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78EF4-5746-439C-9098-E8D69AAB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8D5B-D46C-4595-B1AB-AEA79AD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64F-A648-4700-99A6-25E5E82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24A5-F0D0-47F5-837F-CCAE3D53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771CD-ACFB-4415-B3D2-832E7B88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6F1E-6971-474D-A045-268E9D70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5A73-7EBF-4C79-8265-541C20FE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9622-3E58-4E30-93B3-82AA9DBD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114-CE44-4268-9E33-BA549D04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EA616-19F3-4281-BFD7-E296D473C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FDEB1-06CB-42C8-BAC1-3F3C0AD9C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C887-B1C3-4B26-AB82-3DDF4F3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0E9F7-A7C1-4A9B-9D6E-48D4925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B858-DED5-41AC-8EE0-BF632165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84D1B-A38A-47E2-BA61-2BEA4729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B015-413C-44E4-910E-EE228219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8204-8008-49EC-AFBE-06CCA328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1F12-0558-4A67-B396-BE8FCEBBD7B7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8E57-E7A5-47A0-979B-D6F75CB43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C1DB-2064-4D35-ABC6-DE5F0229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A2DB-D7F0-42AE-9A90-7E2D05DAC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8CDBC-4B71-4F95-B5A6-D50EBC9760C9}"/>
              </a:ext>
            </a:extLst>
          </p:cNvPr>
          <p:cNvSpPr txBox="1"/>
          <p:nvPr/>
        </p:nvSpPr>
        <p:spPr>
          <a:xfrm>
            <a:off x="329184" y="843761"/>
            <a:ext cx="1152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Towards achieving URLLC parameters using reinforcement learning in deciding task-offloading schemes for latency minimization in MEC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CDFB8-9C8A-494B-81B7-F237C7490468}"/>
              </a:ext>
            </a:extLst>
          </p:cNvPr>
          <p:cNvSpPr txBox="1"/>
          <p:nvPr/>
        </p:nvSpPr>
        <p:spPr>
          <a:xfrm>
            <a:off x="0" y="518502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Aswini Ghosh, Research Scholar, IIT Patna</a:t>
            </a:r>
          </a:p>
          <a:p>
            <a:pPr algn="ctr"/>
            <a:r>
              <a:rPr lang="en-IN" dirty="0"/>
              <a:t>Nelson Sharma, Research Scholar, IIT Patna</a:t>
            </a:r>
          </a:p>
        </p:txBody>
      </p:sp>
    </p:spTree>
    <p:extLst>
      <p:ext uri="{BB962C8B-B14F-4D97-AF65-F5344CB8AC3E}">
        <p14:creationId xmlns:p14="http://schemas.microsoft.com/office/powerpoint/2010/main" val="195374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20BE73-2C96-42F3-9BDF-56E4431CEC9E}"/>
              </a:ext>
            </a:extLst>
          </p:cNvPr>
          <p:cNvGrpSpPr/>
          <p:nvPr/>
        </p:nvGrpSpPr>
        <p:grpSpPr>
          <a:xfrm>
            <a:off x="258528" y="5206019"/>
            <a:ext cx="9921792" cy="1328893"/>
            <a:chOff x="258528" y="5047523"/>
            <a:chExt cx="9921792" cy="13288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AFC05B-09BF-4EE9-9004-836121B4D0D4}"/>
                </a:ext>
              </a:extLst>
            </p:cNvPr>
            <p:cNvSpPr/>
            <p:nvPr/>
          </p:nvSpPr>
          <p:spPr>
            <a:xfrm>
              <a:off x="258528" y="5047523"/>
              <a:ext cx="9921792" cy="13288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6BF6C2-989B-445D-B198-1CF442E7D9B7}"/>
                </a:ext>
              </a:extLst>
            </p:cNvPr>
            <p:cNvSpPr/>
            <p:nvPr/>
          </p:nvSpPr>
          <p:spPr>
            <a:xfrm>
              <a:off x="258528" y="5056966"/>
              <a:ext cx="9921792" cy="4137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IoT Workflow</a:t>
              </a:r>
              <a:endParaRPr lang="en-IN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F194EA-8CC8-4422-81AF-F71DD6C7E254}"/>
                </a:ext>
              </a:extLst>
            </p:cNvPr>
            <p:cNvGrpSpPr/>
            <p:nvPr/>
          </p:nvGrpSpPr>
          <p:grpSpPr>
            <a:xfrm>
              <a:off x="339196" y="5956442"/>
              <a:ext cx="9741090" cy="338554"/>
              <a:chOff x="672769" y="6258792"/>
              <a:chExt cx="9741090" cy="338554"/>
            </a:xfrm>
          </p:grpSpPr>
          <p:sp>
            <p:nvSpPr>
              <p:cNvPr id="22" name="Flowchart: Predefined Process 21">
                <a:extLst>
                  <a:ext uri="{FF2B5EF4-FFF2-40B4-BE49-F238E27FC236}">
                    <a16:creationId xmlns:a16="http://schemas.microsoft.com/office/drawing/2014/main" id="{F0C64EC4-D114-455C-849B-361E873EAF4B}"/>
                  </a:ext>
                </a:extLst>
              </p:cNvPr>
              <p:cNvSpPr/>
              <p:nvPr/>
            </p:nvSpPr>
            <p:spPr>
              <a:xfrm>
                <a:off x="672769" y="6272366"/>
                <a:ext cx="1552331" cy="290556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V ]</a:t>
                </a:r>
                <a:endParaRPr lang="en-IN" sz="16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A74DB-45F1-40D5-9C01-461EC9523A52}"/>
                  </a:ext>
                </a:extLst>
              </p:cNvPr>
              <p:cNvSpPr txBox="1"/>
              <p:nvPr/>
            </p:nvSpPr>
            <p:spPr>
              <a:xfrm>
                <a:off x="2188655" y="6258792"/>
                <a:ext cx="2707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Size (MC)</a:t>
                </a:r>
                <a:endParaRPr lang="en-IN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8C6E8C1-1049-44BB-84FA-CF5CB531E176}"/>
                  </a:ext>
                </a:extLst>
              </p:cNvPr>
              <p:cNvSpPr/>
              <p:nvPr/>
            </p:nvSpPr>
            <p:spPr>
              <a:xfrm>
                <a:off x="5447639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V(1)</a:t>
                </a:r>
                <a:endParaRPr lang="en-IN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0022A47-B0EE-46A6-860F-516A824A1AC8}"/>
                  </a:ext>
                </a:extLst>
              </p:cNvPr>
              <p:cNvSpPr/>
              <p:nvPr/>
            </p:nvSpPr>
            <p:spPr>
              <a:xfrm>
                <a:off x="6376671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V(2)</a:t>
                </a:r>
                <a:endParaRPr lang="en-IN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0C4B749-EBF2-4B6F-AD70-1F001152EA46}"/>
                  </a:ext>
                </a:extLst>
              </p:cNvPr>
              <p:cNvSpPr/>
              <p:nvPr/>
            </p:nvSpPr>
            <p:spPr>
              <a:xfrm>
                <a:off x="9627415" y="6272165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V(T)</a:t>
                </a:r>
                <a:endParaRPr lang="en-IN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9D11BC3-A8F7-4B4A-B75B-7D6F7D50061D}"/>
                  </a:ext>
                </a:extLst>
              </p:cNvPr>
              <p:cNvSpPr/>
              <p:nvPr/>
            </p:nvSpPr>
            <p:spPr>
              <a:xfrm>
                <a:off x="7297464" y="6272165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 . . </a:t>
                </a:r>
                <a:endParaRPr lang="en-IN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D5BF9E-E9F5-4B9D-873C-137B01CBECB7}"/>
                </a:ext>
              </a:extLst>
            </p:cNvPr>
            <p:cNvGrpSpPr/>
            <p:nvPr/>
          </p:nvGrpSpPr>
          <p:grpSpPr>
            <a:xfrm>
              <a:off x="339196" y="5565136"/>
              <a:ext cx="9740510" cy="338554"/>
              <a:chOff x="672769" y="6021089"/>
              <a:chExt cx="9740510" cy="338554"/>
            </a:xfrm>
          </p:grpSpPr>
          <p:sp>
            <p:nvSpPr>
              <p:cNvPr id="23" name="Flowchart: Predefined Process 22">
                <a:extLst>
                  <a:ext uri="{FF2B5EF4-FFF2-40B4-BE49-F238E27FC236}">
                    <a16:creationId xmlns:a16="http://schemas.microsoft.com/office/drawing/2014/main" id="{458CC8F4-BD8C-4287-9687-28A0E6345AA7}"/>
                  </a:ext>
                </a:extLst>
              </p:cNvPr>
              <p:cNvSpPr/>
              <p:nvPr/>
            </p:nvSpPr>
            <p:spPr>
              <a:xfrm>
                <a:off x="672769" y="6032438"/>
                <a:ext cx="1552331" cy="311808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D ]</a:t>
                </a:r>
                <a:endParaRPr lang="en-IN" sz="16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9AB539-2746-413E-92D4-5C76F820B022}"/>
                  </a:ext>
                </a:extLst>
              </p:cNvPr>
              <p:cNvSpPr txBox="1"/>
              <p:nvPr/>
            </p:nvSpPr>
            <p:spPr>
              <a:xfrm>
                <a:off x="2196314" y="6021089"/>
                <a:ext cx="2179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Wingdings" panose="05000000000000000000" pitchFamily="2" charset="2"/>
                  </a:rPr>
                  <a:t></a:t>
                </a:r>
                <a:r>
                  <a:rPr lang="en-US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Data Size (MB)</a:t>
                </a:r>
                <a:endParaRPr lang="en-IN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F4988E-C7D4-4C1D-97BD-35A3751E5D11}"/>
                  </a:ext>
                </a:extLst>
              </p:cNvPr>
              <p:cNvSpPr/>
              <p:nvPr/>
            </p:nvSpPr>
            <p:spPr>
              <a:xfrm>
                <a:off x="4518027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D(0)</a:t>
                </a:r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C03BE4-BFA4-47AD-A7D8-17C34363073A}"/>
                  </a:ext>
                </a:extLst>
              </p:cNvPr>
              <p:cNvSpPr/>
              <p:nvPr/>
            </p:nvSpPr>
            <p:spPr>
              <a:xfrm>
                <a:off x="5447059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D(1)</a:t>
                </a:r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515991-B478-4FD7-963C-1E0E8E0F592F}"/>
                  </a:ext>
                </a:extLst>
              </p:cNvPr>
              <p:cNvSpPr/>
              <p:nvPr/>
            </p:nvSpPr>
            <p:spPr>
              <a:xfrm>
                <a:off x="6376091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D(2)</a:t>
                </a:r>
                <a:endParaRPr lang="en-IN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9842D3-B879-4CF8-A791-FC1C8C7AA096}"/>
                  </a:ext>
                </a:extLst>
              </p:cNvPr>
              <p:cNvSpPr/>
              <p:nvPr/>
            </p:nvSpPr>
            <p:spPr>
              <a:xfrm>
                <a:off x="9626835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D(T)</a:t>
                </a:r>
                <a:endParaRPr lang="en-IN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3660344-B4C6-42BF-B39D-672098758B00}"/>
                  </a:ext>
                </a:extLst>
              </p:cNvPr>
              <p:cNvSpPr/>
              <p:nvPr/>
            </p:nvSpPr>
            <p:spPr>
              <a:xfrm>
                <a:off x="7292127" y="6029469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 . . </a:t>
                </a:r>
                <a:endParaRPr lang="en-IN" dirty="0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3F109C4-FE25-4766-A4CC-0EE822E91C11}"/>
              </a:ext>
            </a:extLst>
          </p:cNvPr>
          <p:cNvSpPr txBox="1"/>
          <p:nvPr/>
        </p:nvSpPr>
        <p:spPr>
          <a:xfrm>
            <a:off x="67259" y="35308"/>
            <a:ext cx="7266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Workflow Components and Constants</a:t>
            </a:r>
            <a:endParaRPr lang="en-IN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446DE-68B3-499F-8F67-62CE5036F2E6}"/>
              </a:ext>
            </a:extLst>
          </p:cNvPr>
          <p:cNvSpPr txBox="1"/>
          <p:nvPr/>
        </p:nvSpPr>
        <p:spPr>
          <a:xfrm>
            <a:off x="258528" y="677067"/>
            <a:ext cx="114198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workflow contains a fixed number of tasks 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 number of tasks per workflow</a:t>
            </a:r>
            <a:r>
              <a:rPr lang="en-US" b="1" dirty="0"/>
              <a:t> 		[T]</a:t>
            </a:r>
          </a:p>
          <a:p>
            <a:endParaRPr lang="en-US" dirty="0"/>
          </a:p>
          <a:p>
            <a:r>
              <a:rPr lang="en-US" dirty="0"/>
              <a:t>Each task </a:t>
            </a:r>
            <a:r>
              <a:rPr lang="en-US" i="1" dirty="0"/>
              <a:t>t </a:t>
            </a:r>
            <a:r>
              <a:rPr lang="en-US" dirty="0"/>
              <a:t>[ t </a:t>
            </a:r>
            <a:r>
              <a:rPr lang="en-US"/>
              <a:t>= 1, </a:t>
            </a:r>
            <a:r>
              <a:rPr lang="en-US" dirty="0"/>
              <a:t>2, … T ]</a:t>
            </a:r>
            <a:r>
              <a:rPr lang="en-US" i="1" dirty="0"/>
              <a:t> </a:t>
            </a:r>
            <a:r>
              <a:rPr lang="en-US" dirty="0"/>
              <a:t>is characterized by</a:t>
            </a:r>
          </a:p>
          <a:p>
            <a:endParaRPr lang="en-US" dirty="0"/>
          </a:p>
          <a:p>
            <a:r>
              <a:rPr lang="en-US" dirty="0"/>
              <a:t>	Input Data size	 			D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-1)</a:t>
            </a:r>
            <a:endParaRPr lang="en-US" dirty="0"/>
          </a:p>
          <a:p>
            <a:r>
              <a:rPr lang="en-US" dirty="0"/>
              <a:t>	Task size					V(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	Output Data size	 			D(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dirty="0"/>
              <a:t>The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 Size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Size </a:t>
            </a:r>
            <a:r>
              <a:rPr lang="en-US" dirty="0"/>
              <a:t>in a workflow are subjected to limits defined as:</a:t>
            </a:r>
            <a:endParaRPr lang="en-US" b="1" i="1" dirty="0"/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i="1" dirty="0"/>
              <a:t>Range of initial Data Size 	D(0)</a:t>
            </a:r>
            <a:r>
              <a:rPr lang="en-IN" dirty="0"/>
              <a:t>		</a:t>
            </a:r>
            <a:r>
              <a:rPr lang="en-IN" b="1" dirty="0"/>
              <a:t> [WF_D0_RANGE]</a:t>
            </a:r>
            <a:r>
              <a:rPr lang="en-IN" dirty="0"/>
              <a:t> </a:t>
            </a:r>
          </a:p>
          <a:p>
            <a:r>
              <a:rPr lang="en-IN" dirty="0"/>
              <a:t>	</a:t>
            </a:r>
            <a:r>
              <a:rPr lang="en-IN" i="1" dirty="0"/>
              <a:t>Range of other Data Size 	</a:t>
            </a:r>
            <a:r>
              <a:rPr lang="en-IN" i="1"/>
              <a:t>D(1) </a:t>
            </a:r>
            <a:r>
              <a:rPr lang="en-IN" i="1" dirty="0"/>
              <a:t>to D(t)</a:t>
            </a:r>
            <a:r>
              <a:rPr lang="en-IN" dirty="0"/>
              <a:t>	</a:t>
            </a:r>
            <a:r>
              <a:rPr lang="en-IN" b="1" dirty="0"/>
              <a:t> [WF_DT_RANGE]</a:t>
            </a:r>
            <a:endParaRPr lang="en-IN" dirty="0"/>
          </a:p>
          <a:p>
            <a:r>
              <a:rPr lang="en-IN" b="1" dirty="0"/>
              <a:t>	</a:t>
            </a:r>
            <a:r>
              <a:rPr lang="en-IN" i="1" dirty="0"/>
              <a:t>Range of all </a:t>
            </a:r>
            <a:r>
              <a:rPr lang="en-US" i="1" dirty="0"/>
              <a:t>Task</a:t>
            </a:r>
            <a:r>
              <a:rPr lang="en-IN" i="1" dirty="0"/>
              <a:t> Sizes	</a:t>
            </a:r>
            <a:r>
              <a:rPr lang="en-IN" i="1"/>
              <a:t>V(1) </a:t>
            </a:r>
            <a:r>
              <a:rPr lang="en-IN" i="1" dirty="0"/>
              <a:t>to V(t)</a:t>
            </a:r>
            <a:r>
              <a:rPr lang="en-IN" dirty="0"/>
              <a:t>	</a:t>
            </a:r>
            <a:r>
              <a:rPr lang="en-IN" b="1" dirty="0"/>
              <a:t> [WF_VT_RANGE]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6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BFD6982C-5EF0-4376-B916-331B6CD7B32D}"/>
              </a:ext>
            </a:extLst>
          </p:cNvPr>
          <p:cNvSpPr txBox="1"/>
          <p:nvPr/>
        </p:nvSpPr>
        <p:spPr>
          <a:xfrm>
            <a:off x="319670" y="1095305"/>
            <a:ext cx="114198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‘agent’ processes one workflow at a time and decides an offloading ‘policy’ for placing all the tasks of that workflow at appropriate devices. </a:t>
            </a:r>
          </a:p>
          <a:p>
            <a:endParaRPr lang="en-US" dirty="0"/>
          </a:p>
          <a:p>
            <a:r>
              <a:rPr lang="en-US" dirty="0"/>
              <a:t>An actions or placement location is defined as: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sz="2400" dirty="0"/>
              <a:t>Action, a </a:t>
            </a:r>
            <a:r>
              <a:rPr lang="az-Cyrl-AZ" sz="2400" dirty="0"/>
              <a:t>Є</a:t>
            </a:r>
            <a:r>
              <a:rPr lang="en-US" sz="2400" dirty="0"/>
              <a:t> { 0</a:t>
            </a:r>
            <a:r>
              <a:rPr lang="en-US" sz="2400"/>
              <a:t>, 1, </a:t>
            </a:r>
            <a:r>
              <a:rPr lang="en-US" sz="2400" dirty="0"/>
              <a:t>2 … N }		</a:t>
            </a:r>
            <a:r>
              <a:rPr lang="en-US" sz="1600" dirty="0"/>
              <a:t>where N = E +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Hence, Total </a:t>
            </a:r>
            <a:r>
              <a:rPr kumimoji="0" lang="en-US" sz="18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Actions 		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]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le 6">
                <a:extLst>
                  <a:ext uri="{FF2B5EF4-FFF2-40B4-BE49-F238E27FC236}">
                    <a16:creationId xmlns:a16="http://schemas.microsoft.com/office/drawing/2014/main" id="{67945555-165F-4F4A-9AE3-1CF88D805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8536937"/>
                  </p:ext>
                </p:extLst>
              </p:nvPr>
            </p:nvGraphicFramePr>
            <p:xfrm>
              <a:off x="386067" y="4089343"/>
              <a:ext cx="114198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06622">
                      <a:extLst>
                        <a:ext uri="{9D8B030D-6E8A-4147-A177-3AD203B41FA5}">
                          <a16:colId xmlns:a16="http://schemas.microsoft.com/office/drawing/2014/main" val="646835430"/>
                        </a:ext>
                      </a:extLst>
                    </a:gridCol>
                    <a:gridCol w="3806622">
                      <a:extLst>
                        <a:ext uri="{9D8B030D-6E8A-4147-A177-3AD203B41FA5}">
                          <a16:colId xmlns:a16="http://schemas.microsoft.com/office/drawing/2014/main" val="409683192"/>
                        </a:ext>
                      </a:extLst>
                    </a:gridCol>
                    <a:gridCol w="3806622">
                      <a:extLst>
                        <a:ext uri="{9D8B030D-6E8A-4147-A177-3AD203B41FA5}">
                          <a16:colId xmlns:a16="http://schemas.microsoft.com/office/drawing/2014/main" val="644586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Value (A)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Placement Location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Meaning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312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a =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IoT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Do not Offload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4572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a </a:t>
                          </a:r>
                          <a:r>
                            <a:rPr lang="en-US"/>
                            <a:t>= 1, </a:t>
                          </a:r>
                          <a:r>
                            <a:rPr lang="en-US" dirty="0"/>
                            <a:t>2, … 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Edge/Cloud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Offload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 Server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926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le 6">
                <a:extLst>
                  <a:ext uri="{FF2B5EF4-FFF2-40B4-BE49-F238E27FC236}">
                    <a16:creationId xmlns:a16="http://schemas.microsoft.com/office/drawing/2014/main" id="{67945555-165F-4F4A-9AE3-1CF88D805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8536937"/>
                  </p:ext>
                </p:extLst>
              </p:nvPr>
            </p:nvGraphicFramePr>
            <p:xfrm>
              <a:off x="386067" y="4089343"/>
              <a:ext cx="114198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06622">
                      <a:extLst>
                        <a:ext uri="{9D8B030D-6E8A-4147-A177-3AD203B41FA5}">
                          <a16:colId xmlns:a16="http://schemas.microsoft.com/office/drawing/2014/main" val="646835430"/>
                        </a:ext>
                      </a:extLst>
                    </a:gridCol>
                    <a:gridCol w="3806622">
                      <a:extLst>
                        <a:ext uri="{9D8B030D-6E8A-4147-A177-3AD203B41FA5}">
                          <a16:colId xmlns:a16="http://schemas.microsoft.com/office/drawing/2014/main" val="409683192"/>
                        </a:ext>
                      </a:extLst>
                    </a:gridCol>
                    <a:gridCol w="3806622">
                      <a:extLst>
                        <a:ext uri="{9D8B030D-6E8A-4147-A177-3AD203B41FA5}">
                          <a16:colId xmlns:a16="http://schemas.microsoft.com/office/drawing/2014/main" val="6445868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Value (A)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Placement Location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Meaning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312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a =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IoT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Do not Offload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4572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a = 1, 2, … 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Edge/Cloud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9836" r="-64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926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F99F25CF-AA0C-4313-9ADF-3648AC5D4286}"/>
              </a:ext>
            </a:extLst>
          </p:cNvPr>
          <p:cNvSpPr txBox="1"/>
          <p:nvPr/>
        </p:nvSpPr>
        <p:spPr>
          <a:xfrm>
            <a:off x="319670" y="224435"/>
            <a:ext cx="70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Task Offloading Decision and Actions</a:t>
            </a:r>
            <a:endParaRPr lang="en-IN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AEB-EF9F-4DA1-87E4-41D9876B2105}"/>
              </a:ext>
            </a:extLst>
          </p:cNvPr>
          <p:cNvSpPr/>
          <p:nvPr/>
        </p:nvSpPr>
        <p:spPr>
          <a:xfrm>
            <a:off x="2334097" y="5635118"/>
            <a:ext cx="544920" cy="320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630F2-6E96-4C48-B036-603D94E0DBEC}"/>
              </a:ext>
            </a:extLst>
          </p:cNvPr>
          <p:cNvSpPr/>
          <p:nvPr/>
        </p:nvSpPr>
        <p:spPr>
          <a:xfrm>
            <a:off x="2985480" y="5635118"/>
            <a:ext cx="589196" cy="32025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67D492-C9CF-444B-939C-6FA8457E1C3D}"/>
              </a:ext>
            </a:extLst>
          </p:cNvPr>
          <p:cNvSpPr/>
          <p:nvPr/>
        </p:nvSpPr>
        <p:spPr>
          <a:xfrm>
            <a:off x="4950274" y="5635119"/>
            <a:ext cx="587674" cy="32025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AE43AB-2227-4977-A0C4-09A2340F4ECE}"/>
              </a:ext>
            </a:extLst>
          </p:cNvPr>
          <p:cNvSpPr/>
          <p:nvPr/>
        </p:nvSpPr>
        <p:spPr>
          <a:xfrm>
            <a:off x="5644411" y="5635121"/>
            <a:ext cx="587674" cy="3202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 </a:t>
            </a:r>
            <a:r>
              <a:rPr lang="en-US" sz="1200">
                <a:solidFill>
                  <a:schemeClr val="bg1"/>
                </a:solidFill>
              </a:rPr>
              <a:t>+ 1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C4E2CE-0D62-4E3E-912C-29E9153587EA}"/>
              </a:ext>
            </a:extLst>
          </p:cNvPr>
          <p:cNvSpPr/>
          <p:nvPr/>
        </p:nvSpPr>
        <p:spPr>
          <a:xfrm>
            <a:off x="7618501" y="5635120"/>
            <a:ext cx="609624" cy="3202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 + C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C9F0F-DC68-40B6-A9BC-28CE49E7A0D4}"/>
              </a:ext>
            </a:extLst>
          </p:cNvPr>
          <p:cNvSpPr/>
          <p:nvPr/>
        </p:nvSpPr>
        <p:spPr>
          <a:xfrm>
            <a:off x="3607443" y="5635122"/>
            <a:ext cx="1323629" cy="320251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. . . edge . . 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DB065-0935-4C20-B90C-E00580BEA652}"/>
              </a:ext>
            </a:extLst>
          </p:cNvPr>
          <p:cNvSpPr/>
          <p:nvPr/>
        </p:nvSpPr>
        <p:spPr>
          <a:xfrm>
            <a:off x="6262104" y="5635123"/>
            <a:ext cx="1323629" cy="3202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. . . cloud . . 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F0D8C9-1F3B-472B-9D6F-F0D9D7D6061F}"/>
              </a:ext>
            </a:extLst>
          </p:cNvPr>
          <p:cNvSpPr/>
          <p:nvPr/>
        </p:nvSpPr>
        <p:spPr>
          <a:xfrm>
            <a:off x="386067" y="5635118"/>
            <a:ext cx="1323629" cy="3202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6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E6C5D-055B-4737-AB67-AC7FBDF91F4E}"/>
              </a:ext>
            </a:extLst>
          </p:cNvPr>
          <p:cNvSpPr txBox="1"/>
          <p:nvPr/>
        </p:nvSpPr>
        <p:spPr>
          <a:xfrm>
            <a:off x="10314671" y="6107206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End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11866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17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0EE517-7E75-49BB-BCAE-91C36A8D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4" y="232910"/>
            <a:ext cx="9857572" cy="65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2FD4DA-A3C0-4804-BD9E-91AA3747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61218" cy="66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3529A-B2B2-4465-A291-5FA4069C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1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7ABC4-BDF0-46B5-9958-64EDF999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0606" cy="64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7310B-4F81-4383-B64C-1BDBAF60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1816"/>
            <a:ext cx="12156599" cy="68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88951B-E991-4994-B183-28AB6153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8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15814F8-4430-4CEE-8D11-D69F0291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3" y="243840"/>
            <a:ext cx="9774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034A3A-B77A-4DBA-8524-19E86C4EF903}"/>
              </a:ext>
            </a:extLst>
          </p:cNvPr>
          <p:cNvSpPr txBox="1"/>
          <p:nvPr/>
        </p:nvSpPr>
        <p:spPr>
          <a:xfrm>
            <a:off x="0" y="1281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5G Application Areas</a:t>
            </a:r>
          </a:p>
        </p:txBody>
      </p:sp>
    </p:spTree>
    <p:extLst>
      <p:ext uri="{BB962C8B-B14F-4D97-AF65-F5344CB8AC3E}">
        <p14:creationId xmlns:p14="http://schemas.microsoft.com/office/powerpoint/2010/main" val="164335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1FDD-9EC0-4AB7-9CFC-20552B51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8" y="0"/>
            <a:ext cx="11701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8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B7F3A-9CDD-4277-8797-40E9A69D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4" y="1360252"/>
            <a:ext cx="6342608" cy="4401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086A3-BD57-4E99-B891-385BB458C0B8}"/>
              </a:ext>
            </a:extLst>
          </p:cNvPr>
          <p:cNvSpPr txBox="1"/>
          <p:nvPr/>
        </p:nvSpPr>
        <p:spPr>
          <a:xfrm>
            <a:off x="0" y="1890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Multi-Access Edge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37F70-B3F8-4828-9234-0E3C31B44393}"/>
              </a:ext>
            </a:extLst>
          </p:cNvPr>
          <p:cNvSpPr txBox="1"/>
          <p:nvPr/>
        </p:nvSpPr>
        <p:spPr>
          <a:xfrm>
            <a:off x="6582542" y="1921951"/>
            <a:ext cx="5243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MEC Provides cloud computing capabilities at the edge of radio access networks close to mobile users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</a:rPr>
              <a:t>ims at providing users with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high-bandwidth and low latency service experiences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2E7F9-79DF-4A51-A1FE-67112F840C4C}"/>
              </a:ext>
            </a:extLst>
          </p:cNvPr>
          <p:cNvSpPr txBox="1"/>
          <p:nvPr/>
        </p:nvSpPr>
        <p:spPr>
          <a:xfrm>
            <a:off x="6582542" y="3683979"/>
            <a:ext cx="52436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MEC is widely recognized as a key technology to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realize the next generation of Internet Services</a:t>
            </a:r>
            <a:r>
              <a:rPr lang="en-US" sz="1800" dirty="0">
                <a:effectLst/>
                <a:latin typeface="Calibri" panose="020F0502020204030204" pitchFamily="34" charset="0"/>
              </a:rPr>
              <a:t>, such as the Tactile internet and the IoT, and to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meet the QoS requirements </a:t>
            </a:r>
            <a:r>
              <a:rPr lang="en-US" sz="1800" dirty="0">
                <a:effectLst/>
                <a:latin typeface="Calibri" panose="020F0502020204030204" pitchFamily="34" charset="0"/>
              </a:rPr>
              <a:t>for emerging services, such as cognitive assistance, augmented reality, and video edge analysis through proximity access.</a:t>
            </a:r>
          </a:p>
        </p:txBody>
      </p:sp>
    </p:spTree>
    <p:extLst>
      <p:ext uri="{BB962C8B-B14F-4D97-AF65-F5344CB8AC3E}">
        <p14:creationId xmlns:p14="http://schemas.microsoft.com/office/powerpoint/2010/main" val="45816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27E33DB-9EFB-4972-97BC-EC011AA30CAC}"/>
              </a:ext>
            </a:extLst>
          </p:cNvPr>
          <p:cNvSpPr txBox="1"/>
          <p:nvPr/>
        </p:nvSpPr>
        <p:spPr>
          <a:xfrm>
            <a:off x="3645929" y="11024"/>
            <a:ext cx="4872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MEC Environment Model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083F3-971B-4009-BD37-65E1F0FC4CB4}"/>
              </a:ext>
            </a:extLst>
          </p:cNvPr>
          <p:cNvSpPr txBox="1"/>
          <p:nvPr/>
        </p:nvSpPr>
        <p:spPr>
          <a:xfrm>
            <a:off x="806133" y="5320633"/>
            <a:ext cx="105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Multiple clouds and</a:t>
            </a:r>
            <a:r>
              <a:rPr lang="en-US" dirty="0"/>
              <a:t> </a:t>
            </a:r>
            <a:r>
              <a:rPr lang="en-US" b="1" dirty="0"/>
              <a:t>edge servers </a:t>
            </a:r>
            <a:r>
              <a:rPr lang="en-US" dirty="0"/>
              <a:t>form an </a:t>
            </a:r>
            <a:r>
              <a:rPr lang="en-US" b="1" dirty="0"/>
              <a:t>edge network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CE28D2E-DBE5-4A74-BFFF-D06E725EB340}"/>
              </a:ext>
            </a:extLst>
          </p:cNvPr>
          <p:cNvGrpSpPr/>
          <p:nvPr/>
        </p:nvGrpSpPr>
        <p:grpSpPr>
          <a:xfrm>
            <a:off x="781994" y="1102208"/>
            <a:ext cx="3210759" cy="3182402"/>
            <a:chOff x="313459" y="151771"/>
            <a:chExt cx="5193945" cy="5148072"/>
          </a:xfrm>
        </p:grpSpPr>
        <p:sp>
          <p:nvSpPr>
            <p:cNvPr id="74" name="Cloud 73">
              <a:extLst>
                <a:ext uri="{FF2B5EF4-FFF2-40B4-BE49-F238E27FC236}">
                  <a16:creationId xmlns:a16="http://schemas.microsoft.com/office/drawing/2014/main" id="{29EF0CDB-E385-4C77-8874-75E1FB99DE3F}"/>
                </a:ext>
              </a:extLst>
            </p:cNvPr>
            <p:cNvSpPr/>
            <p:nvPr/>
          </p:nvSpPr>
          <p:spPr>
            <a:xfrm>
              <a:off x="1807349" y="151771"/>
              <a:ext cx="2206171" cy="1407885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F3C54EA1-D89D-4BF9-AA1D-175CF64043A9}"/>
                </a:ext>
              </a:extLst>
            </p:cNvPr>
            <p:cNvSpPr/>
            <p:nvPr/>
          </p:nvSpPr>
          <p:spPr>
            <a:xfrm>
              <a:off x="2228261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113823EA-49BD-4861-9C28-B01932916C47}"/>
                </a:ext>
              </a:extLst>
            </p:cNvPr>
            <p:cNvSpPr/>
            <p:nvPr/>
          </p:nvSpPr>
          <p:spPr>
            <a:xfrm>
              <a:off x="4115117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DFC90EEC-03B6-4046-A503-51732A4098B5}"/>
                </a:ext>
              </a:extLst>
            </p:cNvPr>
            <p:cNvSpPr/>
            <p:nvPr/>
          </p:nvSpPr>
          <p:spPr>
            <a:xfrm>
              <a:off x="341405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982C7BC-F657-4E33-B2B1-0A109A9279E6}"/>
                </a:ext>
              </a:extLst>
            </p:cNvPr>
            <p:cNvCxnSpPr>
              <a:cxnSpLocks/>
              <a:stCxn id="74" idx="1"/>
              <a:endCxn id="78" idx="0"/>
            </p:cNvCxnSpPr>
            <p:nvPr/>
          </p:nvCxnSpPr>
          <p:spPr>
            <a:xfrm rot="5400000">
              <a:off x="2535566" y="1933024"/>
              <a:ext cx="749737" cy="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7B6ED-A065-4FD1-B524-34C910415A94}"/>
                </a:ext>
              </a:extLst>
            </p:cNvPr>
            <p:cNvCxnSpPr>
              <a:cxnSpLocks/>
              <a:stCxn id="74" idx="1"/>
              <a:endCxn id="80" idx="0"/>
            </p:cNvCxnSpPr>
            <p:nvPr/>
          </p:nvCxnSpPr>
          <p:spPr>
            <a:xfrm flipH="1">
              <a:off x="1023577" y="1558157"/>
              <a:ext cx="1886858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10E5828-72AE-44F6-8EA2-5F1FEAC81464}"/>
                </a:ext>
              </a:extLst>
            </p:cNvPr>
            <p:cNvCxnSpPr>
              <a:stCxn id="74" idx="1"/>
              <a:endCxn id="79" idx="0"/>
            </p:cNvCxnSpPr>
            <p:nvPr/>
          </p:nvCxnSpPr>
          <p:spPr>
            <a:xfrm>
              <a:off x="2910435" y="1558157"/>
              <a:ext cx="1886854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8D0C018-6F86-436C-9C14-C4D902DA172F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1023577" y="3095294"/>
              <a:ext cx="0" cy="72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A76B951-E7E8-49C7-8772-0E11EBB7DA0D}"/>
                </a:ext>
              </a:extLst>
            </p:cNvPr>
            <p:cNvCxnSpPr>
              <a:cxnSpLocks/>
              <a:stCxn id="78" idx="2"/>
              <a:endCxn id="90" idx="0"/>
            </p:cNvCxnSpPr>
            <p:nvPr/>
          </p:nvCxnSpPr>
          <p:spPr>
            <a:xfrm flipH="1">
              <a:off x="2910432" y="3095294"/>
              <a:ext cx="1" cy="7673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5AE39B1-46EA-4ADC-9EDA-6A0574054532}"/>
                </a:ext>
              </a:extLst>
            </p:cNvPr>
            <p:cNvCxnSpPr>
              <a:cxnSpLocks/>
              <a:stCxn id="79" idx="2"/>
              <a:endCxn id="91" idx="0"/>
            </p:cNvCxnSpPr>
            <p:nvPr/>
          </p:nvCxnSpPr>
          <p:spPr>
            <a:xfrm flipH="1">
              <a:off x="4797288" y="3095294"/>
              <a:ext cx="1" cy="7474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042BAA-78D3-4EC9-890B-52774CD9F488}"/>
                </a:ext>
              </a:extLst>
            </p:cNvPr>
            <p:cNvCxnSpPr>
              <a:stCxn id="80" idx="3"/>
              <a:endCxn id="78" idx="1"/>
            </p:cNvCxnSpPr>
            <p:nvPr/>
          </p:nvCxnSpPr>
          <p:spPr>
            <a:xfrm>
              <a:off x="1705748" y="2701594"/>
              <a:ext cx="5225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A6165A2-4390-4B5B-BB49-F84B10668184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3592604" y="2701594"/>
              <a:ext cx="5225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3248CC1-6606-43E5-BA4C-9385280C33CB}"/>
                </a:ext>
              </a:extLst>
            </p:cNvPr>
            <p:cNvSpPr/>
            <p:nvPr/>
          </p:nvSpPr>
          <p:spPr>
            <a:xfrm>
              <a:off x="313459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4E6022-814A-49BA-B712-9313D9CD00B6}"/>
                </a:ext>
              </a:extLst>
            </p:cNvPr>
            <p:cNvSpPr/>
            <p:nvPr/>
          </p:nvSpPr>
          <p:spPr>
            <a:xfrm>
              <a:off x="2200315" y="3862671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7730D81-D55F-48A6-9F3B-091667B73841}"/>
                </a:ext>
              </a:extLst>
            </p:cNvPr>
            <p:cNvSpPr/>
            <p:nvPr/>
          </p:nvSpPr>
          <p:spPr>
            <a:xfrm>
              <a:off x="4087171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IoT Devices</a:t>
              </a:r>
              <a:endParaRPr lang="en-IN" sz="1100" dirty="0"/>
            </a:p>
          </p:txBody>
        </p:sp>
      </p:grpSp>
      <p:sp>
        <p:nvSpPr>
          <p:cNvPr id="93" name="Cloud 92">
            <a:extLst>
              <a:ext uri="{FF2B5EF4-FFF2-40B4-BE49-F238E27FC236}">
                <a16:creationId xmlns:a16="http://schemas.microsoft.com/office/drawing/2014/main" id="{6AC4A311-CB5E-4561-8EB8-1C3671261F9C}"/>
              </a:ext>
            </a:extLst>
          </p:cNvPr>
          <p:cNvSpPr/>
          <p:nvPr/>
        </p:nvSpPr>
        <p:spPr>
          <a:xfrm>
            <a:off x="5400372" y="1102208"/>
            <a:ext cx="1363796" cy="870317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CLOUD</a:t>
            </a:r>
            <a:endParaRPr lang="en-IN" sz="1100" dirty="0"/>
          </a:p>
        </p:txBody>
      </p: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id="{B5596DBF-B5D0-465D-8FA7-5637469EB1A0}"/>
              </a:ext>
            </a:extLst>
          </p:cNvPr>
          <p:cNvSpPr/>
          <p:nvPr/>
        </p:nvSpPr>
        <p:spPr>
          <a:xfrm>
            <a:off x="6461213" y="2435066"/>
            <a:ext cx="843401" cy="486750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</a:t>
            </a:r>
            <a:endParaRPr lang="en-IN" sz="1100" dirty="0"/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F2D32C95-7C86-4A90-95C4-4B23C8D894F1}"/>
              </a:ext>
            </a:extLst>
          </p:cNvPr>
          <p:cNvSpPr/>
          <p:nvPr/>
        </p:nvSpPr>
        <p:spPr>
          <a:xfrm>
            <a:off x="4859924" y="2435066"/>
            <a:ext cx="843401" cy="486750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EDGE</a:t>
            </a:r>
            <a:endParaRPr lang="en-IN" sz="11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D2EC9A-3BD7-455F-AE6C-D21FE9FE5C94}"/>
              </a:ext>
            </a:extLst>
          </p:cNvPr>
          <p:cNvCxnSpPr>
            <a:cxnSpLocks/>
            <a:stCxn id="93" idx="1"/>
            <a:endCxn id="96" idx="0"/>
          </p:cNvCxnSpPr>
          <p:nvPr/>
        </p:nvCxnSpPr>
        <p:spPr>
          <a:xfrm flipH="1">
            <a:off x="5281625" y="1971598"/>
            <a:ext cx="800645" cy="4634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2FAFAD2-F336-4942-88A9-6295EE9E0702}"/>
              </a:ext>
            </a:extLst>
          </p:cNvPr>
          <p:cNvCxnSpPr>
            <a:stCxn id="93" idx="1"/>
            <a:endCxn id="95" idx="0"/>
          </p:cNvCxnSpPr>
          <p:nvPr/>
        </p:nvCxnSpPr>
        <p:spPr>
          <a:xfrm>
            <a:off x="6082270" y="1971598"/>
            <a:ext cx="800644" cy="4634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826403F-3563-4BA8-B30E-965B8A02F264}"/>
              </a:ext>
            </a:extLst>
          </p:cNvPr>
          <p:cNvCxnSpPr>
            <a:cxnSpLocks/>
            <a:stCxn id="96" idx="2"/>
            <a:endCxn id="106" idx="0"/>
          </p:cNvCxnSpPr>
          <p:nvPr/>
        </p:nvCxnSpPr>
        <p:spPr>
          <a:xfrm flipH="1">
            <a:off x="5281624" y="2921816"/>
            <a:ext cx="1" cy="46206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712177-09D2-4E30-AD81-E41B457EB423}"/>
              </a:ext>
            </a:extLst>
          </p:cNvPr>
          <p:cNvCxnSpPr>
            <a:cxnSpLocks/>
            <a:stCxn id="95" idx="2"/>
            <a:endCxn id="108" idx="0"/>
          </p:cNvCxnSpPr>
          <p:nvPr/>
        </p:nvCxnSpPr>
        <p:spPr>
          <a:xfrm flipH="1">
            <a:off x="6882913" y="2921816"/>
            <a:ext cx="1" cy="46206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96B88228-6023-4E2C-A8BD-A745A460DEF3}"/>
              </a:ext>
            </a:extLst>
          </p:cNvPr>
          <p:cNvSpPr/>
          <p:nvPr/>
        </p:nvSpPr>
        <p:spPr>
          <a:xfrm>
            <a:off x="4842649" y="3383883"/>
            <a:ext cx="877950" cy="8884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IoT Devices</a:t>
            </a:r>
            <a:endParaRPr lang="en-IN" sz="11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6396733-FCD5-4D81-A4E8-0A97FEA4A4D2}"/>
              </a:ext>
            </a:extLst>
          </p:cNvPr>
          <p:cNvSpPr/>
          <p:nvPr/>
        </p:nvSpPr>
        <p:spPr>
          <a:xfrm>
            <a:off x="6443938" y="3383883"/>
            <a:ext cx="877950" cy="8884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IoT Devices</a:t>
            </a:r>
            <a:endParaRPr lang="en-IN" sz="11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65FE3D1-A63B-4574-845C-5D31721F065B}"/>
              </a:ext>
            </a:extLst>
          </p:cNvPr>
          <p:cNvGrpSpPr/>
          <p:nvPr/>
        </p:nvGrpSpPr>
        <p:grpSpPr>
          <a:xfrm>
            <a:off x="8185514" y="1102208"/>
            <a:ext cx="3210759" cy="3182402"/>
            <a:chOff x="313459" y="151771"/>
            <a:chExt cx="5193945" cy="5148072"/>
          </a:xfrm>
        </p:grpSpPr>
        <p:sp>
          <p:nvSpPr>
            <p:cNvPr id="110" name="Cloud 109">
              <a:extLst>
                <a:ext uri="{FF2B5EF4-FFF2-40B4-BE49-F238E27FC236}">
                  <a16:creationId xmlns:a16="http://schemas.microsoft.com/office/drawing/2014/main" id="{EA49809A-9A24-4C27-9D8A-FBA9D59DCFC7}"/>
                </a:ext>
              </a:extLst>
            </p:cNvPr>
            <p:cNvSpPr/>
            <p:nvPr/>
          </p:nvSpPr>
          <p:spPr>
            <a:xfrm>
              <a:off x="1807349" y="151771"/>
              <a:ext cx="2206171" cy="1407885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541EE38A-D406-43D0-94E8-A14CCEBB6A77}"/>
                </a:ext>
              </a:extLst>
            </p:cNvPr>
            <p:cNvSpPr/>
            <p:nvPr/>
          </p:nvSpPr>
          <p:spPr>
            <a:xfrm>
              <a:off x="2228261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2" name="Flowchart: Alternate Process 111">
              <a:extLst>
                <a:ext uri="{FF2B5EF4-FFF2-40B4-BE49-F238E27FC236}">
                  <a16:creationId xmlns:a16="http://schemas.microsoft.com/office/drawing/2014/main" id="{3A98FEAC-9430-428D-9556-776C344C47B4}"/>
                </a:ext>
              </a:extLst>
            </p:cNvPr>
            <p:cNvSpPr/>
            <p:nvPr/>
          </p:nvSpPr>
          <p:spPr>
            <a:xfrm>
              <a:off x="4115117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9FEF77A6-D6D9-44DD-95A1-435DB7AA78E1}"/>
                </a:ext>
              </a:extLst>
            </p:cNvPr>
            <p:cNvSpPr/>
            <p:nvPr/>
          </p:nvSpPr>
          <p:spPr>
            <a:xfrm>
              <a:off x="341405" y="2307894"/>
              <a:ext cx="1364343" cy="78740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43305E57-7E3F-478D-8968-26382B0622DA}"/>
                </a:ext>
              </a:extLst>
            </p:cNvPr>
            <p:cNvCxnSpPr>
              <a:cxnSpLocks/>
              <a:stCxn id="110" idx="1"/>
              <a:endCxn id="111" idx="0"/>
            </p:cNvCxnSpPr>
            <p:nvPr/>
          </p:nvCxnSpPr>
          <p:spPr>
            <a:xfrm rot="5400000">
              <a:off x="2535566" y="1933024"/>
              <a:ext cx="749737" cy="2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8F3BB31-F103-4B52-92EC-9AE1661C50AA}"/>
                </a:ext>
              </a:extLst>
            </p:cNvPr>
            <p:cNvCxnSpPr>
              <a:cxnSpLocks/>
              <a:stCxn id="110" idx="1"/>
              <a:endCxn id="113" idx="0"/>
            </p:cNvCxnSpPr>
            <p:nvPr/>
          </p:nvCxnSpPr>
          <p:spPr>
            <a:xfrm flipH="1">
              <a:off x="1023577" y="1558157"/>
              <a:ext cx="1886858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544A5B1-EB70-4916-A653-FD2280096067}"/>
                </a:ext>
              </a:extLst>
            </p:cNvPr>
            <p:cNvCxnSpPr>
              <a:stCxn id="110" idx="1"/>
              <a:endCxn id="112" idx="0"/>
            </p:cNvCxnSpPr>
            <p:nvPr/>
          </p:nvCxnSpPr>
          <p:spPr>
            <a:xfrm>
              <a:off x="2910435" y="1558157"/>
              <a:ext cx="1886854" cy="74973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13518B7-91D4-4D2A-A67D-D4E7E1504433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1023577" y="3095294"/>
              <a:ext cx="0" cy="72559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BCB41F4-CF53-4B94-BC64-B765C31331F5}"/>
                </a:ext>
              </a:extLst>
            </p:cNvPr>
            <p:cNvCxnSpPr>
              <a:cxnSpLocks/>
              <a:stCxn id="111" idx="2"/>
              <a:endCxn id="123" idx="0"/>
            </p:cNvCxnSpPr>
            <p:nvPr/>
          </p:nvCxnSpPr>
          <p:spPr>
            <a:xfrm flipH="1">
              <a:off x="2910432" y="3095294"/>
              <a:ext cx="1" cy="7673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BCF3013-DCF5-4400-8220-840D1AF59166}"/>
                </a:ext>
              </a:extLst>
            </p:cNvPr>
            <p:cNvCxnSpPr>
              <a:cxnSpLocks/>
              <a:stCxn id="112" idx="2"/>
              <a:endCxn id="124" idx="0"/>
            </p:cNvCxnSpPr>
            <p:nvPr/>
          </p:nvCxnSpPr>
          <p:spPr>
            <a:xfrm flipH="1">
              <a:off x="4797288" y="3095294"/>
              <a:ext cx="1" cy="7474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3E36B0E-59F3-4CAF-B286-771823EFA2D2}"/>
                </a:ext>
              </a:extLst>
            </p:cNvPr>
            <p:cNvCxnSpPr>
              <a:stCxn id="113" idx="3"/>
              <a:endCxn id="111" idx="1"/>
            </p:cNvCxnSpPr>
            <p:nvPr/>
          </p:nvCxnSpPr>
          <p:spPr>
            <a:xfrm>
              <a:off x="1705748" y="2701594"/>
              <a:ext cx="52251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757EAD-F32D-4EE1-A4CE-A940132B5201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>
              <a:off x="3592604" y="2701594"/>
              <a:ext cx="5225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77E38C3-90B3-4D27-8541-900F3A2F77E9}"/>
                </a:ext>
              </a:extLst>
            </p:cNvPr>
            <p:cNvSpPr/>
            <p:nvPr/>
          </p:nvSpPr>
          <p:spPr>
            <a:xfrm>
              <a:off x="313459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7AD2FF3-60D6-4F85-B0E3-3D6A6E3FFEA0}"/>
                </a:ext>
              </a:extLst>
            </p:cNvPr>
            <p:cNvSpPr/>
            <p:nvPr/>
          </p:nvSpPr>
          <p:spPr>
            <a:xfrm>
              <a:off x="2200315" y="3862671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IoT Devices</a:t>
              </a:r>
              <a:endParaRPr lang="en-IN" sz="110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AE4A577-F671-49E1-8D93-E9B65377E739}"/>
                </a:ext>
              </a:extLst>
            </p:cNvPr>
            <p:cNvSpPr/>
            <p:nvPr/>
          </p:nvSpPr>
          <p:spPr>
            <a:xfrm>
              <a:off x="4087171" y="3842765"/>
              <a:ext cx="1420233" cy="14371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IoT Devices</a:t>
              </a:r>
              <a:endParaRPr lang="en-IN" sz="11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633B65-1529-4651-B8AC-D45C20B89C92}"/>
              </a:ext>
            </a:extLst>
          </p:cNvPr>
          <p:cNvCxnSpPr>
            <a:stCxn id="74" idx="0"/>
            <a:endCxn id="93" idx="2"/>
          </p:cNvCxnSpPr>
          <p:nvPr/>
        </p:nvCxnSpPr>
        <p:spPr>
          <a:xfrm>
            <a:off x="3068137" y="1537367"/>
            <a:ext cx="23364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34CCC-1620-4C37-AB34-8E75847FDDCA}"/>
              </a:ext>
            </a:extLst>
          </p:cNvPr>
          <p:cNvCxnSpPr>
            <a:stCxn id="93" idx="0"/>
            <a:endCxn id="110" idx="2"/>
          </p:cNvCxnSpPr>
          <p:nvPr/>
        </p:nvCxnSpPr>
        <p:spPr>
          <a:xfrm>
            <a:off x="6763032" y="1537367"/>
            <a:ext cx="2350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C4CD8-A39A-4AFA-A2F1-3339976EA6EF}"/>
              </a:ext>
            </a:extLst>
          </p:cNvPr>
          <p:cNvCxnSpPr>
            <a:stCxn id="95" idx="3"/>
            <a:endCxn id="113" idx="1"/>
          </p:cNvCxnSpPr>
          <p:nvPr/>
        </p:nvCxnSpPr>
        <p:spPr>
          <a:xfrm>
            <a:off x="7304614" y="2678441"/>
            <a:ext cx="8981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2738920-57A9-4D97-AFD0-8A6C1B86D3CC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3975479" y="2678441"/>
            <a:ext cx="8844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5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083F3-971B-4009-BD37-65E1F0FC4CB4}"/>
              </a:ext>
            </a:extLst>
          </p:cNvPr>
          <p:cNvSpPr txBox="1"/>
          <p:nvPr/>
        </p:nvSpPr>
        <p:spPr>
          <a:xfrm>
            <a:off x="341614" y="4983295"/>
            <a:ext cx="11850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 devices can connect to an Edge Server and can generate </a:t>
            </a:r>
            <a:r>
              <a:rPr lang="en-US" i="1" dirty="0"/>
              <a:t>workflows</a:t>
            </a:r>
            <a:r>
              <a:rPr lang="en-US" dirty="0"/>
              <a:t> containing a number of </a:t>
            </a:r>
            <a:r>
              <a:rPr lang="en-US" i="1" dirty="0"/>
              <a:t>tasks</a:t>
            </a:r>
            <a:r>
              <a:rPr lang="en-US" b="1" dirty="0"/>
              <a:t> </a:t>
            </a:r>
            <a:r>
              <a:rPr lang="en-US" dirty="0"/>
              <a:t>such that each task is dependent on the previous task in the workflow.  </a:t>
            </a:r>
          </a:p>
          <a:p>
            <a:endParaRPr lang="en-US" dirty="0"/>
          </a:p>
          <a:p>
            <a:r>
              <a:rPr lang="en-US" dirty="0"/>
              <a:t>In this scheme, Cloud Servers can be thought of as a special type of edge server which have no IoT devices connecting directly to them.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CFCA421-421E-427A-9859-AEAB76AE8404}"/>
              </a:ext>
            </a:extLst>
          </p:cNvPr>
          <p:cNvSpPr txBox="1"/>
          <p:nvPr/>
        </p:nvSpPr>
        <p:spPr>
          <a:xfrm>
            <a:off x="3659659" y="47696"/>
            <a:ext cx="4872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MEC Environment Model</a:t>
            </a:r>
            <a:endParaRPr lang="en-IN" sz="3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11C24F-10CC-4679-8358-41A4149CFABA}"/>
              </a:ext>
            </a:extLst>
          </p:cNvPr>
          <p:cNvGrpSpPr/>
          <p:nvPr/>
        </p:nvGrpSpPr>
        <p:grpSpPr>
          <a:xfrm>
            <a:off x="806135" y="1031165"/>
            <a:ext cx="10579730" cy="3472337"/>
            <a:chOff x="806135" y="1031165"/>
            <a:chExt cx="10579730" cy="3472337"/>
          </a:xfrm>
        </p:grpSpPr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F3C54EA1-D89D-4BF9-AA1D-175CF64043A9}"/>
                </a:ext>
              </a:extLst>
            </p:cNvPr>
            <p:cNvSpPr/>
            <p:nvPr/>
          </p:nvSpPr>
          <p:spPr>
            <a:xfrm>
              <a:off x="1972540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113823EA-49BD-4861-9C28-B01932916C47}"/>
                </a:ext>
              </a:extLst>
            </p:cNvPr>
            <p:cNvSpPr/>
            <p:nvPr/>
          </p:nvSpPr>
          <p:spPr>
            <a:xfrm>
              <a:off x="3138944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DFC90EEC-03B6-4046-A503-51732A4098B5}"/>
                </a:ext>
              </a:extLst>
            </p:cNvPr>
            <p:cNvSpPr/>
            <p:nvPr/>
          </p:nvSpPr>
          <p:spPr>
            <a:xfrm>
              <a:off x="806135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7B6ED-A065-4FD1-B524-34C910415A94}"/>
                </a:ext>
              </a:extLst>
            </p:cNvPr>
            <p:cNvCxnSpPr>
              <a:cxnSpLocks/>
              <a:stCxn id="55" idx="2"/>
              <a:endCxn id="80" idx="0"/>
            </p:cNvCxnSpPr>
            <p:nvPr/>
          </p:nvCxnSpPr>
          <p:spPr>
            <a:xfrm flipH="1">
              <a:off x="1227836" y="1517915"/>
              <a:ext cx="1166405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10E5828-72AE-44F6-8EA2-5F1FEAC81464}"/>
                </a:ext>
              </a:extLst>
            </p:cNvPr>
            <p:cNvCxnSpPr>
              <a:cxnSpLocks/>
              <a:stCxn id="55" idx="2"/>
              <a:endCxn id="79" idx="0"/>
            </p:cNvCxnSpPr>
            <p:nvPr/>
          </p:nvCxnSpPr>
          <p:spPr>
            <a:xfrm>
              <a:off x="2394241" y="1517915"/>
              <a:ext cx="1166404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8D0C018-6F86-436C-9C14-C4D902DA172F}"/>
                </a:ext>
              </a:extLst>
            </p:cNvPr>
            <p:cNvCxnSpPr>
              <a:cxnSpLocks/>
              <a:stCxn id="80" idx="2"/>
              <a:endCxn id="127" idx="0"/>
            </p:cNvCxnSpPr>
            <p:nvPr/>
          </p:nvCxnSpPr>
          <p:spPr>
            <a:xfrm flipH="1">
              <a:off x="1227835" y="2479037"/>
              <a:ext cx="1" cy="48675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A76B951-E7E8-49C7-8772-0E11EBB7DA0D}"/>
                </a:ext>
              </a:extLst>
            </p:cNvPr>
            <p:cNvCxnSpPr>
              <a:cxnSpLocks/>
              <a:stCxn id="78" idx="2"/>
              <a:endCxn id="130" idx="0"/>
            </p:cNvCxnSpPr>
            <p:nvPr/>
          </p:nvCxnSpPr>
          <p:spPr>
            <a:xfrm flipH="1">
              <a:off x="2394240" y="2479037"/>
              <a:ext cx="1" cy="48254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5AE39B1-46EA-4ADC-9EDA-6A0574054532}"/>
                </a:ext>
              </a:extLst>
            </p:cNvPr>
            <p:cNvCxnSpPr>
              <a:cxnSpLocks/>
              <a:stCxn id="79" idx="2"/>
              <a:endCxn id="133" idx="0"/>
            </p:cNvCxnSpPr>
            <p:nvPr/>
          </p:nvCxnSpPr>
          <p:spPr>
            <a:xfrm flipH="1">
              <a:off x="3560101" y="2479037"/>
              <a:ext cx="544" cy="48254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042BAA-78D3-4EC9-890B-52774CD9F488}"/>
                </a:ext>
              </a:extLst>
            </p:cNvPr>
            <p:cNvCxnSpPr>
              <a:stCxn id="80" idx="3"/>
              <a:endCxn id="78" idx="1"/>
            </p:cNvCxnSpPr>
            <p:nvPr/>
          </p:nvCxnSpPr>
          <p:spPr>
            <a:xfrm>
              <a:off x="1649536" y="2235662"/>
              <a:ext cx="3230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A6165A2-4390-4B5B-BB49-F84B10668184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2815940" y="2235662"/>
              <a:ext cx="32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B5596DBF-B5D0-465D-8FA7-5637469EB1A0}"/>
                </a:ext>
              </a:extLst>
            </p:cNvPr>
            <p:cNvSpPr/>
            <p:nvPr/>
          </p:nvSpPr>
          <p:spPr>
            <a:xfrm>
              <a:off x="6468079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F2D32C95-7C86-4A90-95C4-4B23C8D894F1}"/>
                </a:ext>
              </a:extLst>
            </p:cNvPr>
            <p:cNvSpPr/>
            <p:nvPr/>
          </p:nvSpPr>
          <p:spPr>
            <a:xfrm>
              <a:off x="4866790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4D2EC9A-3BD7-455F-AE6C-D21FE9FE5C94}"/>
                </a:ext>
              </a:extLst>
            </p:cNvPr>
            <p:cNvCxnSpPr>
              <a:cxnSpLocks/>
              <a:stCxn id="56" idx="2"/>
              <a:endCxn id="96" idx="0"/>
            </p:cNvCxnSpPr>
            <p:nvPr/>
          </p:nvCxnSpPr>
          <p:spPr>
            <a:xfrm flipH="1">
              <a:off x="5288491" y="1517916"/>
              <a:ext cx="797628" cy="474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2FAFAD2-F336-4942-88A9-6295EE9E0702}"/>
                </a:ext>
              </a:extLst>
            </p:cNvPr>
            <p:cNvCxnSpPr>
              <a:cxnSpLocks/>
              <a:stCxn id="56" idx="2"/>
              <a:endCxn id="95" idx="0"/>
            </p:cNvCxnSpPr>
            <p:nvPr/>
          </p:nvCxnSpPr>
          <p:spPr>
            <a:xfrm>
              <a:off x="6086119" y="1517916"/>
              <a:ext cx="803661" cy="474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826403F-3563-4BA8-B30E-965B8A02F264}"/>
                </a:ext>
              </a:extLst>
            </p:cNvPr>
            <p:cNvCxnSpPr>
              <a:cxnSpLocks/>
              <a:stCxn id="96" idx="2"/>
              <a:endCxn id="144" idx="0"/>
            </p:cNvCxnSpPr>
            <p:nvPr/>
          </p:nvCxnSpPr>
          <p:spPr>
            <a:xfrm>
              <a:off x="5288491" y="2479037"/>
              <a:ext cx="1" cy="4743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0712177-09D2-4E30-AD81-E41B457EB423}"/>
                </a:ext>
              </a:extLst>
            </p:cNvPr>
            <p:cNvCxnSpPr>
              <a:cxnSpLocks/>
              <a:stCxn id="95" idx="2"/>
              <a:endCxn id="141" idx="0"/>
            </p:cNvCxnSpPr>
            <p:nvPr/>
          </p:nvCxnSpPr>
          <p:spPr>
            <a:xfrm flipH="1">
              <a:off x="6889778" y="2479037"/>
              <a:ext cx="2" cy="48934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541EE38A-D406-43D0-94E8-A14CCEBB6A77}"/>
                </a:ext>
              </a:extLst>
            </p:cNvPr>
            <p:cNvSpPr/>
            <p:nvPr/>
          </p:nvSpPr>
          <p:spPr>
            <a:xfrm>
              <a:off x="9376060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2" name="Flowchart: Alternate Process 111">
              <a:extLst>
                <a:ext uri="{FF2B5EF4-FFF2-40B4-BE49-F238E27FC236}">
                  <a16:creationId xmlns:a16="http://schemas.microsoft.com/office/drawing/2014/main" id="{3A98FEAC-9430-428D-9556-776C344C47B4}"/>
                </a:ext>
              </a:extLst>
            </p:cNvPr>
            <p:cNvSpPr/>
            <p:nvPr/>
          </p:nvSpPr>
          <p:spPr>
            <a:xfrm>
              <a:off x="10542464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9FEF77A6-D6D9-44DD-95A1-435DB7AA78E1}"/>
                </a:ext>
              </a:extLst>
            </p:cNvPr>
            <p:cNvSpPr/>
            <p:nvPr/>
          </p:nvSpPr>
          <p:spPr>
            <a:xfrm>
              <a:off x="8209655" y="199228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8F3BB31-F103-4B52-92EC-9AE1661C50AA}"/>
                </a:ext>
              </a:extLst>
            </p:cNvPr>
            <p:cNvCxnSpPr>
              <a:cxnSpLocks/>
              <a:stCxn id="57" idx="2"/>
              <a:endCxn id="113" idx="0"/>
            </p:cNvCxnSpPr>
            <p:nvPr/>
          </p:nvCxnSpPr>
          <p:spPr>
            <a:xfrm flipH="1">
              <a:off x="8631356" y="1517915"/>
              <a:ext cx="1166403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544A5B1-EB70-4916-A653-FD2280096067}"/>
                </a:ext>
              </a:extLst>
            </p:cNvPr>
            <p:cNvCxnSpPr>
              <a:cxnSpLocks/>
              <a:stCxn id="57" idx="2"/>
              <a:endCxn id="112" idx="0"/>
            </p:cNvCxnSpPr>
            <p:nvPr/>
          </p:nvCxnSpPr>
          <p:spPr>
            <a:xfrm>
              <a:off x="9797759" y="1517915"/>
              <a:ext cx="1166406" cy="474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13518B7-91D4-4D2A-A67D-D4E7E1504433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8631356" y="2479037"/>
              <a:ext cx="0" cy="44854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BCB41F4-CF53-4B94-BC64-B765C31331F5}"/>
                </a:ext>
              </a:extLst>
            </p:cNvPr>
            <p:cNvCxnSpPr>
              <a:cxnSpLocks/>
              <a:stCxn id="111" idx="2"/>
              <a:endCxn id="151" idx="0"/>
            </p:cNvCxnSpPr>
            <p:nvPr/>
          </p:nvCxnSpPr>
          <p:spPr>
            <a:xfrm flipH="1">
              <a:off x="9797756" y="2479037"/>
              <a:ext cx="5" cy="48900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BCF3013-DCF5-4400-8220-840D1AF59166}"/>
                </a:ext>
              </a:extLst>
            </p:cNvPr>
            <p:cNvCxnSpPr>
              <a:cxnSpLocks/>
              <a:stCxn id="112" idx="2"/>
              <a:endCxn id="147" idx="0"/>
            </p:cNvCxnSpPr>
            <p:nvPr/>
          </p:nvCxnSpPr>
          <p:spPr>
            <a:xfrm>
              <a:off x="10964165" y="2479037"/>
              <a:ext cx="1" cy="48301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3E36B0E-59F3-4CAF-B286-771823EFA2D2}"/>
                </a:ext>
              </a:extLst>
            </p:cNvPr>
            <p:cNvCxnSpPr>
              <a:stCxn id="113" idx="3"/>
              <a:endCxn id="111" idx="1"/>
            </p:cNvCxnSpPr>
            <p:nvPr/>
          </p:nvCxnSpPr>
          <p:spPr>
            <a:xfrm>
              <a:off x="9053056" y="2235662"/>
              <a:ext cx="3230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757EAD-F32D-4EE1-A4CE-A940132B5201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>
              <a:off x="10219460" y="2235662"/>
              <a:ext cx="32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633B65-1529-4651-B8AC-D45C20B89C92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2815941" y="1274540"/>
              <a:ext cx="2848477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634CCC-1620-4C37-AB34-8E75847FDDCA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 flipV="1">
              <a:off x="6507819" y="1274540"/>
              <a:ext cx="2868239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2C4CD8-A39A-4AFA-A2F1-3339976EA6EF}"/>
                </a:ext>
              </a:extLst>
            </p:cNvPr>
            <p:cNvCxnSpPr>
              <a:stCxn id="95" idx="3"/>
              <a:endCxn id="113" idx="1"/>
            </p:cNvCxnSpPr>
            <p:nvPr/>
          </p:nvCxnSpPr>
          <p:spPr>
            <a:xfrm>
              <a:off x="7311480" y="2235662"/>
              <a:ext cx="8981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ACA6BA6C-7D35-4B57-BDAC-793383B8038C}"/>
                </a:ext>
              </a:extLst>
            </p:cNvPr>
            <p:cNvSpPr/>
            <p:nvPr/>
          </p:nvSpPr>
          <p:spPr>
            <a:xfrm>
              <a:off x="1972540" y="1031165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18DED13D-37D3-438D-B8F8-5FD68FF4C020}"/>
                </a:ext>
              </a:extLst>
            </p:cNvPr>
            <p:cNvSpPr/>
            <p:nvPr/>
          </p:nvSpPr>
          <p:spPr>
            <a:xfrm>
              <a:off x="5664418" y="1031166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674C9164-92DA-4006-A7F2-70DD72A3B85A}"/>
                </a:ext>
              </a:extLst>
            </p:cNvPr>
            <p:cNvSpPr/>
            <p:nvPr/>
          </p:nvSpPr>
          <p:spPr>
            <a:xfrm>
              <a:off x="9376058" y="1031165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CLOUD</a:t>
              </a:r>
              <a:endParaRPr lang="en-IN" sz="1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CCEA65-0E82-4E9B-B609-5AC434EF8D57}"/>
                </a:ext>
              </a:extLst>
            </p:cNvPr>
            <p:cNvCxnSpPr>
              <a:stCxn id="55" idx="2"/>
              <a:endCxn id="78" idx="0"/>
            </p:cNvCxnSpPr>
            <p:nvPr/>
          </p:nvCxnSpPr>
          <p:spPr>
            <a:xfrm>
              <a:off x="2394241" y="1517915"/>
              <a:ext cx="0" cy="474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D33BB7A-264A-4112-BCC7-DAB568643FF3}"/>
                </a:ext>
              </a:extLst>
            </p:cNvPr>
            <p:cNvCxnSpPr>
              <a:cxnSpLocks/>
              <a:stCxn id="57" idx="2"/>
              <a:endCxn id="111" idx="0"/>
            </p:cNvCxnSpPr>
            <p:nvPr/>
          </p:nvCxnSpPr>
          <p:spPr>
            <a:xfrm>
              <a:off x="9797759" y="1517915"/>
              <a:ext cx="2" cy="4743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A49E4B5-5815-4C07-8B45-EC818833334B}"/>
                </a:ext>
              </a:extLst>
            </p:cNvPr>
            <p:cNvSpPr/>
            <p:nvPr/>
          </p:nvSpPr>
          <p:spPr>
            <a:xfrm>
              <a:off x="806136" y="296578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C94A1BD-581A-4411-B36C-59F59F00594D}"/>
                </a:ext>
              </a:extLst>
            </p:cNvPr>
            <p:cNvSpPr/>
            <p:nvPr/>
          </p:nvSpPr>
          <p:spPr>
            <a:xfrm>
              <a:off x="806135" y="328432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1D1F35D-05EF-4853-88D0-E244EECB6AB1}"/>
                </a:ext>
              </a:extLst>
            </p:cNvPr>
            <p:cNvSpPr/>
            <p:nvPr/>
          </p:nvSpPr>
          <p:spPr>
            <a:xfrm>
              <a:off x="806135" y="360184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0DDC4E1-4BF5-4882-989E-9325BAADE75B}"/>
                </a:ext>
              </a:extLst>
            </p:cNvPr>
            <p:cNvSpPr/>
            <p:nvPr/>
          </p:nvSpPr>
          <p:spPr>
            <a:xfrm>
              <a:off x="1972541" y="296157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8C85486-9BC8-48B6-985D-FEE586FA7F61}"/>
                </a:ext>
              </a:extLst>
            </p:cNvPr>
            <p:cNvSpPr/>
            <p:nvPr/>
          </p:nvSpPr>
          <p:spPr>
            <a:xfrm>
              <a:off x="1972540" y="328011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0A1230-4C82-4162-874B-5B1AEEACF6ED}"/>
                </a:ext>
              </a:extLst>
            </p:cNvPr>
            <p:cNvSpPr/>
            <p:nvPr/>
          </p:nvSpPr>
          <p:spPr>
            <a:xfrm>
              <a:off x="1972540" y="359865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A4B448F-B9AD-4B8F-85B9-D8D1594E59AF}"/>
                </a:ext>
              </a:extLst>
            </p:cNvPr>
            <p:cNvSpPr/>
            <p:nvPr/>
          </p:nvSpPr>
          <p:spPr>
            <a:xfrm>
              <a:off x="3138402" y="296157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61164B9-1C68-471D-A150-EEA7D2265C5C}"/>
                </a:ext>
              </a:extLst>
            </p:cNvPr>
            <p:cNvSpPr/>
            <p:nvPr/>
          </p:nvSpPr>
          <p:spPr>
            <a:xfrm>
              <a:off x="3138401" y="328011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183C015-69BB-4655-83E4-693D414A42BE}"/>
                </a:ext>
              </a:extLst>
            </p:cNvPr>
            <p:cNvSpPr/>
            <p:nvPr/>
          </p:nvSpPr>
          <p:spPr>
            <a:xfrm>
              <a:off x="8209656" y="296803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67458C9-8354-4FC0-8DE5-8D3D33E00330}"/>
                </a:ext>
              </a:extLst>
            </p:cNvPr>
            <p:cNvSpPr/>
            <p:nvPr/>
          </p:nvSpPr>
          <p:spPr>
            <a:xfrm>
              <a:off x="8209655" y="327438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FE932F-B3DC-449E-9EB4-2902A5C9C1AD}"/>
                </a:ext>
              </a:extLst>
            </p:cNvPr>
            <p:cNvSpPr/>
            <p:nvPr/>
          </p:nvSpPr>
          <p:spPr>
            <a:xfrm>
              <a:off x="8209655" y="3592925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D9170CF-70C9-4C36-AB87-1DFEBEED3924}"/>
                </a:ext>
              </a:extLst>
            </p:cNvPr>
            <p:cNvSpPr/>
            <p:nvPr/>
          </p:nvSpPr>
          <p:spPr>
            <a:xfrm>
              <a:off x="8209655" y="391488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092687-5EB3-4B20-8DC7-D389714E00AF}"/>
                </a:ext>
              </a:extLst>
            </p:cNvPr>
            <p:cNvSpPr/>
            <p:nvPr/>
          </p:nvSpPr>
          <p:spPr>
            <a:xfrm>
              <a:off x="8209655" y="422316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AFBC5EB-392F-484A-8D2A-59E1CBFE59B9}"/>
                </a:ext>
              </a:extLst>
            </p:cNvPr>
            <p:cNvSpPr/>
            <p:nvPr/>
          </p:nvSpPr>
          <p:spPr>
            <a:xfrm>
              <a:off x="6468079" y="296837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67B0988-35E3-4BB8-AAB8-A5403ECCABA9}"/>
                </a:ext>
              </a:extLst>
            </p:cNvPr>
            <p:cNvSpPr/>
            <p:nvPr/>
          </p:nvSpPr>
          <p:spPr>
            <a:xfrm>
              <a:off x="6468079" y="328011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B6FBD6-3ACE-49FF-AB4D-FD0E01B2B694}"/>
                </a:ext>
              </a:extLst>
            </p:cNvPr>
            <p:cNvSpPr/>
            <p:nvPr/>
          </p:nvSpPr>
          <p:spPr>
            <a:xfrm>
              <a:off x="4866793" y="295340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DD2A019-79E1-47BE-BC8D-9FBB9006CAB7}"/>
                </a:ext>
              </a:extLst>
            </p:cNvPr>
            <p:cNvSpPr/>
            <p:nvPr/>
          </p:nvSpPr>
          <p:spPr>
            <a:xfrm>
              <a:off x="4866792" y="327194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EDE363E-C666-49B0-A2B0-1EE175B78847}"/>
                </a:ext>
              </a:extLst>
            </p:cNvPr>
            <p:cNvSpPr/>
            <p:nvPr/>
          </p:nvSpPr>
          <p:spPr>
            <a:xfrm>
              <a:off x="4866792" y="3590486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5C610BD-D328-4EF9-82E4-3587CE0D6DE1}"/>
                </a:ext>
              </a:extLst>
            </p:cNvPr>
            <p:cNvSpPr/>
            <p:nvPr/>
          </p:nvSpPr>
          <p:spPr>
            <a:xfrm>
              <a:off x="10542467" y="296204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ABCA6C-AE6A-4CED-B0BC-A86DAC32CED6}"/>
                </a:ext>
              </a:extLst>
            </p:cNvPr>
            <p:cNvSpPr/>
            <p:nvPr/>
          </p:nvSpPr>
          <p:spPr>
            <a:xfrm>
              <a:off x="10542466" y="3268394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027CB9D-CB67-4CFC-BDA8-066D3C7503CE}"/>
                </a:ext>
              </a:extLst>
            </p:cNvPr>
            <p:cNvSpPr/>
            <p:nvPr/>
          </p:nvSpPr>
          <p:spPr>
            <a:xfrm>
              <a:off x="10542466" y="3586933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DA54F2E-6417-43D6-A937-34102E2D3B7E}"/>
                </a:ext>
              </a:extLst>
            </p:cNvPr>
            <p:cNvSpPr/>
            <p:nvPr/>
          </p:nvSpPr>
          <p:spPr>
            <a:xfrm>
              <a:off x="10542466" y="390889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527EF12-4A83-4E43-BD06-7DE6AECF22A4}"/>
                </a:ext>
              </a:extLst>
            </p:cNvPr>
            <p:cNvSpPr/>
            <p:nvPr/>
          </p:nvSpPr>
          <p:spPr>
            <a:xfrm>
              <a:off x="9376057" y="296803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EB91D1C-2BAC-49CA-893B-F401919774C6}"/>
                </a:ext>
              </a:extLst>
            </p:cNvPr>
            <p:cNvSpPr/>
            <p:nvPr/>
          </p:nvSpPr>
          <p:spPr>
            <a:xfrm>
              <a:off x="1972540" y="390889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B995CFD-25EB-48C9-AD6C-A90B35642550}"/>
                </a:ext>
              </a:extLst>
            </p:cNvPr>
            <p:cNvCxnSpPr>
              <a:cxnSpLocks/>
              <a:stCxn id="79" idx="3"/>
              <a:endCxn id="96" idx="1"/>
            </p:cNvCxnSpPr>
            <p:nvPr/>
          </p:nvCxnSpPr>
          <p:spPr>
            <a:xfrm>
              <a:off x="3982345" y="2235662"/>
              <a:ext cx="8844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68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89C20033-E12D-4C25-9C67-D4F184BFE361}"/>
              </a:ext>
            </a:extLst>
          </p:cNvPr>
          <p:cNvSpPr/>
          <p:nvPr/>
        </p:nvSpPr>
        <p:spPr>
          <a:xfrm>
            <a:off x="292005" y="206341"/>
            <a:ext cx="6074665" cy="43610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C154591-29A0-43D9-A6F2-4737A08096ED}"/>
              </a:ext>
            </a:extLst>
          </p:cNvPr>
          <p:cNvSpPr/>
          <p:nvPr/>
        </p:nvSpPr>
        <p:spPr>
          <a:xfrm>
            <a:off x="9708236" y="522810"/>
            <a:ext cx="1281581" cy="402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B162BE7-8E1B-4004-B22F-1C75BAD96589}"/>
              </a:ext>
            </a:extLst>
          </p:cNvPr>
          <p:cNvGrpSpPr/>
          <p:nvPr/>
        </p:nvGrpSpPr>
        <p:grpSpPr>
          <a:xfrm>
            <a:off x="9921586" y="787202"/>
            <a:ext cx="843399" cy="3176211"/>
            <a:chOff x="9891260" y="1482471"/>
            <a:chExt cx="843399" cy="317621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67458C9-8354-4FC0-8DE5-8D3D33E00330}"/>
                </a:ext>
              </a:extLst>
            </p:cNvPr>
            <p:cNvSpPr/>
            <p:nvPr/>
          </p:nvSpPr>
          <p:spPr>
            <a:xfrm>
              <a:off x="9891260" y="3734282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FE932F-B3DC-449E-9EB4-2902A5C9C1AD}"/>
                </a:ext>
              </a:extLst>
            </p:cNvPr>
            <p:cNvSpPr/>
            <p:nvPr/>
          </p:nvSpPr>
          <p:spPr>
            <a:xfrm>
              <a:off x="9891260" y="4054533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092687-5EB3-4B20-8DC7-D389714E00AF}"/>
                </a:ext>
              </a:extLst>
            </p:cNvPr>
            <p:cNvSpPr/>
            <p:nvPr/>
          </p:nvSpPr>
          <p:spPr>
            <a:xfrm>
              <a:off x="9891260" y="4378349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5C610BD-D328-4EF9-82E4-3587CE0D6DE1}"/>
                </a:ext>
              </a:extLst>
            </p:cNvPr>
            <p:cNvSpPr/>
            <p:nvPr/>
          </p:nvSpPr>
          <p:spPr>
            <a:xfrm>
              <a:off x="9891261" y="1482471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ABCA6C-AE6A-4CED-B0BC-A86DAC32CED6}"/>
                </a:ext>
              </a:extLst>
            </p:cNvPr>
            <p:cNvSpPr/>
            <p:nvPr/>
          </p:nvSpPr>
          <p:spPr>
            <a:xfrm>
              <a:off x="9891260" y="1788818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027CB9D-CB67-4CFC-BDA8-066D3C7503CE}"/>
                </a:ext>
              </a:extLst>
            </p:cNvPr>
            <p:cNvSpPr/>
            <p:nvPr/>
          </p:nvSpPr>
          <p:spPr>
            <a:xfrm>
              <a:off x="9891260" y="2107357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DA54F2E-6417-43D6-A937-34102E2D3B7E}"/>
                </a:ext>
              </a:extLst>
            </p:cNvPr>
            <p:cNvSpPr/>
            <p:nvPr/>
          </p:nvSpPr>
          <p:spPr>
            <a:xfrm>
              <a:off x="9891260" y="2429321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527EF12-4A83-4E43-BD06-7DE6AECF22A4}"/>
                </a:ext>
              </a:extLst>
            </p:cNvPr>
            <p:cNvSpPr/>
            <p:nvPr/>
          </p:nvSpPr>
          <p:spPr>
            <a:xfrm>
              <a:off x="9891260" y="2749572"/>
              <a:ext cx="843398" cy="280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Workflow</a:t>
              </a:r>
              <a:endParaRPr lang="en-IN" sz="110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1DA2552B-AD12-4F0D-8B2F-07BEDA340E96}"/>
                </a:ext>
              </a:extLst>
            </p:cNvPr>
            <p:cNvSpPr/>
            <p:nvPr/>
          </p:nvSpPr>
          <p:spPr>
            <a:xfrm>
              <a:off x="10242700" y="3112732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D347BB0A-9AF4-447C-9C2B-1A9DE6B2F966}"/>
                </a:ext>
              </a:extLst>
            </p:cNvPr>
            <p:cNvSpPr/>
            <p:nvPr/>
          </p:nvSpPr>
          <p:spPr>
            <a:xfrm>
              <a:off x="10245992" y="3279923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45FE32DB-010D-4332-9EE3-7523BEB744D3}"/>
                </a:ext>
              </a:extLst>
            </p:cNvPr>
            <p:cNvSpPr/>
            <p:nvPr/>
          </p:nvSpPr>
          <p:spPr>
            <a:xfrm>
              <a:off x="10246148" y="3438545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1" name="Callout: Left-Right Arrow 100">
            <a:extLst>
              <a:ext uri="{FF2B5EF4-FFF2-40B4-BE49-F238E27FC236}">
                <a16:creationId xmlns:a16="http://schemas.microsoft.com/office/drawing/2014/main" id="{D62FBCF5-964C-4BF7-80CF-F11AE01103EB}"/>
              </a:ext>
            </a:extLst>
          </p:cNvPr>
          <p:cNvSpPr/>
          <p:nvPr/>
        </p:nvSpPr>
        <p:spPr>
          <a:xfrm>
            <a:off x="6417414" y="2273486"/>
            <a:ext cx="3341566" cy="939579"/>
          </a:xfrm>
          <a:prstGeom prst="leftRightArrowCallout">
            <a:avLst>
              <a:gd name="adj1" fmla="val 4920"/>
              <a:gd name="adj2" fmla="val 6414"/>
              <a:gd name="adj3" fmla="val 10110"/>
              <a:gd name="adj4" fmla="val 6105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Placement Algorithm</a:t>
            </a:r>
            <a:endParaRPr lang="en-IN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CFE21A-0932-49AA-A0C2-FD331B75F864}"/>
              </a:ext>
            </a:extLst>
          </p:cNvPr>
          <p:cNvGrpSpPr/>
          <p:nvPr/>
        </p:nvGrpSpPr>
        <p:grpSpPr>
          <a:xfrm>
            <a:off x="641748" y="634474"/>
            <a:ext cx="5454251" cy="3176210"/>
            <a:chOff x="641749" y="1461531"/>
            <a:chExt cx="5454251" cy="3176210"/>
          </a:xfrm>
        </p:grpSpPr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B5596DBF-B5D0-465D-8FA7-5637469EB1A0}"/>
                </a:ext>
              </a:extLst>
            </p:cNvPr>
            <p:cNvSpPr/>
            <p:nvPr/>
          </p:nvSpPr>
          <p:spPr>
            <a:xfrm>
              <a:off x="2947173" y="163985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F2D32C95-7C86-4A90-95C4-4B23C8D894F1}"/>
                </a:ext>
              </a:extLst>
            </p:cNvPr>
            <p:cNvSpPr/>
            <p:nvPr/>
          </p:nvSpPr>
          <p:spPr>
            <a:xfrm>
              <a:off x="2947174" y="3955556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4D2EC9A-3BD7-455F-AE6C-D21FE9FE5C94}"/>
                </a:ext>
              </a:extLst>
            </p:cNvPr>
            <p:cNvCxnSpPr>
              <a:cxnSpLocks/>
              <a:stCxn id="56" idx="2"/>
              <a:endCxn id="96" idx="0"/>
            </p:cNvCxnSpPr>
            <p:nvPr/>
          </p:nvCxnSpPr>
          <p:spPr>
            <a:xfrm>
              <a:off x="3368873" y="3293011"/>
              <a:ext cx="2" cy="6625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2FAFAD2-F336-4942-88A9-6295EE9E0702}"/>
                </a:ext>
              </a:extLst>
            </p:cNvPr>
            <p:cNvCxnSpPr>
              <a:cxnSpLocks/>
              <a:stCxn id="56" idx="0"/>
              <a:endCxn id="95" idx="2"/>
            </p:cNvCxnSpPr>
            <p:nvPr/>
          </p:nvCxnSpPr>
          <p:spPr>
            <a:xfrm flipV="1">
              <a:off x="3368873" y="2126607"/>
              <a:ext cx="1" cy="6796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633B65-1529-4651-B8AC-D45C20B89C92}"/>
                </a:ext>
              </a:extLst>
            </p:cNvPr>
            <p:cNvCxnSpPr>
              <a:cxnSpLocks/>
              <a:stCxn id="55" idx="0"/>
              <a:endCxn id="56" idx="1"/>
            </p:cNvCxnSpPr>
            <p:nvPr/>
          </p:nvCxnSpPr>
          <p:spPr>
            <a:xfrm flipV="1">
              <a:off x="2244867" y="3049636"/>
              <a:ext cx="70230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634CCC-1620-4C37-AB34-8E75847FDDCA}"/>
                </a:ext>
              </a:extLst>
            </p:cNvPr>
            <p:cNvCxnSpPr>
              <a:cxnSpLocks/>
              <a:stCxn id="56" idx="3"/>
              <a:endCxn id="57" idx="0"/>
            </p:cNvCxnSpPr>
            <p:nvPr/>
          </p:nvCxnSpPr>
          <p:spPr>
            <a:xfrm>
              <a:off x="3790573" y="3049636"/>
              <a:ext cx="702309" cy="10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2C4CD8-A39A-4AFA-A2F1-3339976EA6EF}"/>
                </a:ext>
              </a:extLst>
            </p:cNvPr>
            <p:cNvCxnSpPr>
              <a:cxnSpLocks/>
              <a:stCxn id="95" idx="3"/>
              <a:endCxn id="112" idx="0"/>
            </p:cNvCxnSpPr>
            <p:nvPr/>
          </p:nvCxnSpPr>
          <p:spPr>
            <a:xfrm>
              <a:off x="3790574" y="1883232"/>
              <a:ext cx="1818676" cy="2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18DED13D-37D3-438D-B8F8-5FD68FF4C020}"/>
                </a:ext>
              </a:extLst>
            </p:cNvPr>
            <p:cNvSpPr/>
            <p:nvPr/>
          </p:nvSpPr>
          <p:spPr>
            <a:xfrm>
              <a:off x="2947172" y="2806261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8" name="Flowchart: Alternate Process 77">
              <a:extLst>
                <a:ext uri="{FF2B5EF4-FFF2-40B4-BE49-F238E27FC236}">
                  <a16:creationId xmlns:a16="http://schemas.microsoft.com/office/drawing/2014/main" id="{F3C54EA1-D89D-4BF9-AA1D-175CF64043A9}"/>
                </a:ext>
              </a:extLst>
            </p:cNvPr>
            <p:cNvSpPr/>
            <p:nvPr/>
          </p:nvSpPr>
          <p:spPr>
            <a:xfrm rot="5400000">
              <a:off x="463423" y="2806262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113823EA-49BD-4861-9C28-B01932916C47}"/>
                </a:ext>
              </a:extLst>
            </p:cNvPr>
            <p:cNvSpPr/>
            <p:nvPr/>
          </p:nvSpPr>
          <p:spPr>
            <a:xfrm rot="5400000">
              <a:off x="463423" y="3972666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DFC90EEC-03B6-4046-A503-51732A4098B5}"/>
                </a:ext>
              </a:extLst>
            </p:cNvPr>
            <p:cNvSpPr/>
            <p:nvPr/>
          </p:nvSpPr>
          <p:spPr>
            <a:xfrm rot="5400000">
              <a:off x="463423" y="1639857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7B6ED-A065-4FD1-B524-34C910415A94}"/>
                </a:ext>
              </a:extLst>
            </p:cNvPr>
            <p:cNvCxnSpPr>
              <a:cxnSpLocks/>
              <a:stCxn id="55" idx="2"/>
              <a:endCxn id="80" idx="0"/>
            </p:cNvCxnSpPr>
            <p:nvPr/>
          </p:nvCxnSpPr>
          <p:spPr>
            <a:xfrm rot="5400000" flipH="1">
              <a:off x="860105" y="2151625"/>
              <a:ext cx="1166404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10E5828-72AE-44F6-8EA2-5F1FEAC81464}"/>
                </a:ext>
              </a:extLst>
            </p:cNvPr>
            <p:cNvCxnSpPr>
              <a:cxnSpLocks/>
              <a:stCxn id="55" idx="2"/>
              <a:endCxn id="79" idx="0"/>
            </p:cNvCxnSpPr>
            <p:nvPr/>
          </p:nvCxnSpPr>
          <p:spPr>
            <a:xfrm rot="5400000">
              <a:off x="860105" y="3318030"/>
              <a:ext cx="1166405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6042BAA-78D3-4EC9-890B-52774CD9F488}"/>
                </a:ext>
              </a:extLst>
            </p:cNvPr>
            <p:cNvCxnSpPr>
              <a:stCxn id="80" idx="3"/>
              <a:endCxn id="78" idx="1"/>
            </p:cNvCxnSpPr>
            <p:nvPr/>
          </p:nvCxnSpPr>
          <p:spPr>
            <a:xfrm rot="5400000">
              <a:off x="723621" y="2466434"/>
              <a:ext cx="32300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A6165A2-4390-4B5B-BB49-F84B10668184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 rot="5400000">
              <a:off x="723621" y="3632838"/>
              <a:ext cx="3230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ACA6BA6C-7D35-4B57-BDAC-793383B8038C}"/>
                </a:ext>
              </a:extLst>
            </p:cNvPr>
            <p:cNvSpPr/>
            <p:nvPr/>
          </p:nvSpPr>
          <p:spPr>
            <a:xfrm rot="5400000">
              <a:off x="1579791" y="2806261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CCEA65-0E82-4E9B-B609-5AC434EF8D57}"/>
                </a:ext>
              </a:extLst>
            </p:cNvPr>
            <p:cNvCxnSpPr>
              <a:stCxn id="55" idx="2"/>
              <a:endCxn id="78" idx="0"/>
            </p:cNvCxnSpPr>
            <p:nvPr/>
          </p:nvCxnSpPr>
          <p:spPr>
            <a:xfrm rot="5400000">
              <a:off x="1443307" y="2734828"/>
              <a:ext cx="1" cy="6296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541EE38A-D406-43D0-94E8-A14CCEBB6A77}"/>
                </a:ext>
              </a:extLst>
            </p:cNvPr>
            <p:cNvSpPr/>
            <p:nvPr/>
          </p:nvSpPr>
          <p:spPr>
            <a:xfrm rot="16200000">
              <a:off x="5430924" y="2807280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2" name="Flowchart: Alternate Process 111">
              <a:extLst>
                <a:ext uri="{FF2B5EF4-FFF2-40B4-BE49-F238E27FC236}">
                  <a16:creationId xmlns:a16="http://schemas.microsoft.com/office/drawing/2014/main" id="{3A98FEAC-9430-428D-9556-776C344C47B4}"/>
                </a:ext>
              </a:extLst>
            </p:cNvPr>
            <p:cNvSpPr/>
            <p:nvPr/>
          </p:nvSpPr>
          <p:spPr>
            <a:xfrm rot="16200000">
              <a:off x="5430924" y="1641894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9FEF77A6-D6D9-44DD-95A1-435DB7AA78E1}"/>
                </a:ext>
              </a:extLst>
            </p:cNvPr>
            <p:cNvSpPr/>
            <p:nvPr/>
          </p:nvSpPr>
          <p:spPr>
            <a:xfrm rot="16200000">
              <a:off x="5430924" y="3972666"/>
              <a:ext cx="843401" cy="486750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8F3BB31-F103-4B52-92EC-9AE1661C50AA}"/>
                </a:ext>
              </a:extLst>
            </p:cNvPr>
            <p:cNvCxnSpPr>
              <a:cxnSpLocks/>
              <a:stCxn id="57" idx="2"/>
              <a:endCxn id="113" idx="0"/>
            </p:cNvCxnSpPr>
            <p:nvPr/>
          </p:nvCxnSpPr>
          <p:spPr>
            <a:xfrm rot="16200000" flipH="1">
              <a:off x="4711748" y="3318539"/>
              <a:ext cx="1165385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544A5B1-EB70-4916-A653-FD2280096067}"/>
                </a:ext>
              </a:extLst>
            </p:cNvPr>
            <p:cNvCxnSpPr>
              <a:cxnSpLocks/>
              <a:stCxn id="57" idx="2"/>
              <a:endCxn id="112" idx="0"/>
            </p:cNvCxnSpPr>
            <p:nvPr/>
          </p:nvCxnSpPr>
          <p:spPr>
            <a:xfrm rot="16200000">
              <a:off x="4711747" y="2153153"/>
              <a:ext cx="1165387" cy="62961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3E36B0E-59F3-4CAF-B286-771823EFA2D2}"/>
                </a:ext>
              </a:extLst>
            </p:cNvPr>
            <p:cNvCxnSpPr>
              <a:stCxn id="113" idx="3"/>
              <a:endCxn id="111" idx="1"/>
            </p:cNvCxnSpPr>
            <p:nvPr/>
          </p:nvCxnSpPr>
          <p:spPr>
            <a:xfrm rot="16200000">
              <a:off x="5691632" y="3633348"/>
              <a:ext cx="32198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757EAD-F32D-4EE1-A4CE-A940132B5201}"/>
                </a:ext>
              </a:extLst>
            </p:cNvPr>
            <p:cNvCxnSpPr>
              <a:stCxn id="111" idx="3"/>
              <a:endCxn id="112" idx="1"/>
            </p:cNvCxnSpPr>
            <p:nvPr/>
          </p:nvCxnSpPr>
          <p:spPr>
            <a:xfrm rot="16200000">
              <a:off x="5691632" y="2467962"/>
              <a:ext cx="3219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674C9164-92DA-4006-A7F2-70DD72A3B85A}"/>
                </a:ext>
              </a:extLst>
            </p:cNvPr>
            <p:cNvSpPr/>
            <p:nvPr/>
          </p:nvSpPr>
          <p:spPr>
            <a:xfrm rot="16200000">
              <a:off x="4314556" y="2807281"/>
              <a:ext cx="843401" cy="486750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EDGE</a:t>
              </a:r>
              <a:endParaRPr lang="en-IN" sz="1100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D33BB7A-264A-4112-BCC7-DAB568643FF3}"/>
                </a:ext>
              </a:extLst>
            </p:cNvPr>
            <p:cNvCxnSpPr>
              <a:cxnSpLocks/>
              <a:stCxn id="57" idx="2"/>
              <a:endCxn id="111" idx="0"/>
            </p:cNvCxnSpPr>
            <p:nvPr/>
          </p:nvCxnSpPr>
          <p:spPr>
            <a:xfrm rot="16200000">
              <a:off x="5294440" y="2735846"/>
              <a:ext cx="1" cy="6296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033C029-BFC4-4688-9B05-7E5B3C34ADBC}"/>
                </a:ext>
              </a:extLst>
            </p:cNvPr>
            <p:cNvCxnSpPr>
              <a:cxnSpLocks/>
              <a:stCxn id="79" idx="0"/>
              <a:endCxn id="96" idx="1"/>
            </p:cNvCxnSpPr>
            <p:nvPr/>
          </p:nvCxnSpPr>
          <p:spPr>
            <a:xfrm flipV="1">
              <a:off x="1128499" y="4198931"/>
              <a:ext cx="1818675" cy="171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1A17FBC-F014-4AC2-A94F-7526874C0F9A}"/>
              </a:ext>
            </a:extLst>
          </p:cNvPr>
          <p:cNvSpPr/>
          <p:nvPr/>
        </p:nvSpPr>
        <p:spPr>
          <a:xfrm rot="10800000" flipV="1">
            <a:off x="286265" y="4303415"/>
            <a:ext cx="6074665" cy="283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Network</a:t>
            </a:r>
            <a:endParaRPr lang="en-IN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8C2FAD6-C6B7-4BB7-833E-53917115ABC6}"/>
              </a:ext>
            </a:extLst>
          </p:cNvPr>
          <p:cNvSpPr/>
          <p:nvPr/>
        </p:nvSpPr>
        <p:spPr>
          <a:xfrm>
            <a:off x="9702496" y="4227804"/>
            <a:ext cx="1281581" cy="339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Workflows</a:t>
            </a:r>
            <a:endParaRPr lang="en-IN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C877AE-1A65-446C-9530-1113AF523A13}"/>
              </a:ext>
            </a:extLst>
          </p:cNvPr>
          <p:cNvGrpSpPr/>
          <p:nvPr/>
        </p:nvGrpSpPr>
        <p:grpSpPr>
          <a:xfrm>
            <a:off x="333543" y="5220360"/>
            <a:ext cx="9921792" cy="1328893"/>
            <a:chOff x="258528" y="5047523"/>
            <a:chExt cx="9921792" cy="132889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C0C3E2-3535-41A8-85FF-31DBE7D26558}"/>
                </a:ext>
              </a:extLst>
            </p:cNvPr>
            <p:cNvSpPr/>
            <p:nvPr/>
          </p:nvSpPr>
          <p:spPr>
            <a:xfrm>
              <a:off x="258528" y="5047523"/>
              <a:ext cx="9921792" cy="13288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938483-1C2C-48BB-BF9F-6803A23DEDD4}"/>
                </a:ext>
              </a:extLst>
            </p:cNvPr>
            <p:cNvSpPr/>
            <p:nvPr/>
          </p:nvSpPr>
          <p:spPr>
            <a:xfrm>
              <a:off x="258528" y="5056966"/>
              <a:ext cx="9921792" cy="4137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Workflow</a:t>
              </a:r>
              <a:endParaRPr lang="en-IN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051AE96-A078-4471-B598-E9716A528A74}"/>
                </a:ext>
              </a:extLst>
            </p:cNvPr>
            <p:cNvGrpSpPr/>
            <p:nvPr/>
          </p:nvGrpSpPr>
          <p:grpSpPr>
            <a:xfrm>
              <a:off x="339196" y="5956442"/>
              <a:ext cx="9741090" cy="338554"/>
              <a:chOff x="672769" y="6258792"/>
              <a:chExt cx="9741090" cy="338554"/>
            </a:xfrm>
          </p:grpSpPr>
          <p:sp>
            <p:nvSpPr>
              <p:cNvPr id="64" name="Flowchart: Predefined Process 63">
                <a:extLst>
                  <a:ext uri="{FF2B5EF4-FFF2-40B4-BE49-F238E27FC236}">
                    <a16:creationId xmlns:a16="http://schemas.microsoft.com/office/drawing/2014/main" id="{65B3306F-012B-4FCF-8A97-A1E61C7F194A}"/>
                  </a:ext>
                </a:extLst>
              </p:cNvPr>
              <p:cNvSpPr/>
              <p:nvPr/>
            </p:nvSpPr>
            <p:spPr>
              <a:xfrm>
                <a:off x="672769" y="6272366"/>
                <a:ext cx="1552331" cy="290556"/>
              </a:xfrm>
              <a:prstGeom prst="flowChartPredefined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V ]</a:t>
                </a:r>
                <a:endParaRPr lang="en-IN" sz="16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F180AB-39A6-4D59-AF55-68B0F5745DCB}"/>
                  </a:ext>
                </a:extLst>
              </p:cNvPr>
              <p:cNvSpPr txBox="1"/>
              <p:nvPr/>
            </p:nvSpPr>
            <p:spPr>
              <a:xfrm>
                <a:off x="2188655" y="6258792"/>
                <a:ext cx="27070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Task Size (MC)</a:t>
                </a:r>
                <a:endParaRPr lang="en-IN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3794091-912D-4447-BDA0-43E7BB577656}"/>
                  </a:ext>
                </a:extLst>
              </p:cNvPr>
              <p:cNvSpPr/>
              <p:nvPr/>
            </p:nvSpPr>
            <p:spPr>
              <a:xfrm>
                <a:off x="5447639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V(1)</a:t>
                </a:r>
                <a:endParaRPr lang="en-IN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6EB7052-D773-4EEF-8FD1-8748AFDDCC49}"/>
                  </a:ext>
                </a:extLst>
              </p:cNvPr>
              <p:cNvSpPr/>
              <p:nvPr/>
            </p:nvSpPr>
            <p:spPr>
              <a:xfrm>
                <a:off x="6376671" y="6272366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V(2)</a:t>
                </a:r>
                <a:endParaRPr lang="en-IN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9083103-E037-4532-8B14-B18E9A383A72}"/>
                  </a:ext>
                </a:extLst>
              </p:cNvPr>
              <p:cNvSpPr/>
              <p:nvPr/>
            </p:nvSpPr>
            <p:spPr>
              <a:xfrm>
                <a:off x="9627415" y="6272165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V(T)</a:t>
                </a:r>
                <a:endParaRPr lang="en-IN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54BD4AE-1578-45EA-A014-67CCC456C621}"/>
                  </a:ext>
                </a:extLst>
              </p:cNvPr>
              <p:cNvSpPr/>
              <p:nvPr/>
            </p:nvSpPr>
            <p:spPr>
              <a:xfrm>
                <a:off x="7297464" y="6272165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 . . </a:t>
                </a:r>
                <a:endParaRPr lang="en-IN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AAC72FE-E57A-4590-B655-D38101E8F430}"/>
                </a:ext>
              </a:extLst>
            </p:cNvPr>
            <p:cNvGrpSpPr/>
            <p:nvPr/>
          </p:nvGrpSpPr>
          <p:grpSpPr>
            <a:xfrm>
              <a:off x="339196" y="5565136"/>
              <a:ext cx="9740510" cy="338554"/>
              <a:chOff x="672769" y="6021089"/>
              <a:chExt cx="9740510" cy="338554"/>
            </a:xfrm>
          </p:grpSpPr>
          <p:sp>
            <p:nvSpPr>
              <p:cNvPr id="54" name="Flowchart: Predefined Process 53">
                <a:extLst>
                  <a:ext uri="{FF2B5EF4-FFF2-40B4-BE49-F238E27FC236}">
                    <a16:creationId xmlns:a16="http://schemas.microsoft.com/office/drawing/2014/main" id="{CD0B7CBB-7380-4BE0-8869-CFF97399B95E}"/>
                  </a:ext>
                </a:extLst>
              </p:cNvPr>
              <p:cNvSpPr/>
              <p:nvPr/>
            </p:nvSpPr>
            <p:spPr>
              <a:xfrm>
                <a:off x="672769" y="6032438"/>
                <a:ext cx="1552331" cy="311808"/>
              </a:xfrm>
              <a:prstGeom prst="flowChartPredefined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[ D ]</a:t>
                </a:r>
                <a:endParaRPr lang="en-IN" sz="16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7BAA71-340C-437D-93F2-505BB012F5F7}"/>
                  </a:ext>
                </a:extLst>
              </p:cNvPr>
              <p:cNvSpPr txBox="1"/>
              <p:nvPr/>
            </p:nvSpPr>
            <p:spPr>
              <a:xfrm>
                <a:off x="2196314" y="6021089"/>
                <a:ext cx="2179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sym typeface="Wingdings" panose="05000000000000000000" pitchFamily="2" charset="2"/>
                  </a:rPr>
                  <a:t></a:t>
                </a:r>
                <a:r>
                  <a:rPr lang="en-US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Data Size (MB)</a:t>
                </a:r>
                <a:endParaRPr lang="en-IN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48B41D-67EF-4B91-A257-1ECF4544F8AE}"/>
                  </a:ext>
                </a:extLst>
              </p:cNvPr>
              <p:cNvSpPr/>
              <p:nvPr/>
            </p:nvSpPr>
            <p:spPr>
              <a:xfrm>
                <a:off x="4518027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D(0)</a:t>
                </a:r>
                <a:endParaRPr lang="en-IN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E0EC38-756D-4918-8A28-15CD02C1E630}"/>
                  </a:ext>
                </a:extLst>
              </p:cNvPr>
              <p:cNvSpPr/>
              <p:nvPr/>
            </p:nvSpPr>
            <p:spPr>
              <a:xfrm>
                <a:off x="5447059" y="6032438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D(1)</a:t>
                </a:r>
                <a:endParaRPr lang="en-IN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6997C2E-25C7-42F9-808B-67DB8AA1ADDB}"/>
                  </a:ext>
                </a:extLst>
              </p:cNvPr>
              <p:cNvSpPr/>
              <p:nvPr/>
            </p:nvSpPr>
            <p:spPr>
              <a:xfrm>
                <a:off x="6376091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D(2)</a:t>
                </a:r>
                <a:endParaRPr lang="en-IN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B9278B8-E723-45F6-99E7-5D5FAA32AE43}"/>
                  </a:ext>
                </a:extLst>
              </p:cNvPr>
              <p:cNvSpPr/>
              <p:nvPr/>
            </p:nvSpPr>
            <p:spPr>
              <a:xfrm>
                <a:off x="9626835" y="6029469"/>
                <a:ext cx="786444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D(T)</a:t>
                </a:r>
                <a:endParaRPr lang="en-IN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E041670-643B-4843-AA6B-B0090D7B154A}"/>
                  </a:ext>
                </a:extLst>
              </p:cNvPr>
              <p:cNvSpPr/>
              <p:nvPr/>
            </p:nvSpPr>
            <p:spPr>
              <a:xfrm>
                <a:off x="7292127" y="6029469"/>
                <a:ext cx="2195602" cy="31180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. . . </a:t>
                </a:r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70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003828-3094-46DB-A86B-17A163DB0A07}"/>
              </a:ext>
            </a:extLst>
          </p:cNvPr>
          <p:cNvSpPr/>
          <p:nvPr/>
        </p:nvSpPr>
        <p:spPr>
          <a:xfrm>
            <a:off x="1170432" y="2760624"/>
            <a:ext cx="8875749" cy="76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187D8-CDE1-48BD-A3AF-EC2607825047}"/>
              </a:ext>
            </a:extLst>
          </p:cNvPr>
          <p:cNvSpPr/>
          <p:nvPr/>
        </p:nvSpPr>
        <p:spPr>
          <a:xfrm>
            <a:off x="1170431" y="3472882"/>
            <a:ext cx="8875749" cy="76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6A48EA-E5F0-4322-9AE8-B522D7E60E2A}"/>
              </a:ext>
            </a:extLst>
          </p:cNvPr>
          <p:cNvSpPr/>
          <p:nvPr/>
        </p:nvSpPr>
        <p:spPr>
          <a:xfrm>
            <a:off x="1170432" y="2011680"/>
            <a:ext cx="8875749" cy="76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27E33DB-9EFB-4972-97BC-EC011AA30CAC}"/>
              </a:ext>
            </a:extLst>
          </p:cNvPr>
          <p:cNvSpPr txBox="1"/>
          <p:nvPr/>
        </p:nvSpPr>
        <p:spPr>
          <a:xfrm>
            <a:off x="292581" y="144834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Utility Model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9FFB8-75E6-4D99-8DF0-297A83681F0F}"/>
              </a:ext>
            </a:extLst>
          </p:cNvPr>
          <p:cNvSpPr txBox="1"/>
          <p:nvPr/>
        </p:nvSpPr>
        <p:spPr>
          <a:xfrm>
            <a:off x="292581" y="993543"/>
            <a:ext cx="114610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Immediate Utility [F]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Weighted sum of delay and energy consumption in a </a:t>
            </a:r>
            <a:r>
              <a:rPr lang="en-US" b="1" dirty="0"/>
              <a:t>State (Si) </a:t>
            </a:r>
            <a:r>
              <a:rPr lang="en-US" dirty="0"/>
              <a:t>and taking </a:t>
            </a:r>
            <a:r>
              <a:rPr lang="en-US" b="1" dirty="0"/>
              <a:t>Action (ai)</a:t>
            </a:r>
          </a:p>
          <a:p>
            <a:endParaRPr lang="en-US" sz="1600" dirty="0"/>
          </a:p>
          <a:p>
            <a:r>
              <a:rPr lang="en-US" sz="1600" dirty="0"/>
              <a:t>F(Si, ai)  =  Sum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Input_Tx</a:t>
            </a:r>
            <a:r>
              <a:rPr lang="en-US" sz="1600" dirty="0"/>
              <a:t> (Si, ai)	</a:t>
            </a:r>
            <a:r>
              <a:rPr lang="en-US" sz="1600" dirty="0">
                <a:sym typeface="Wingdings" panose="05000000000000000000" pitchFamily="2" charset="2"/>
              </a:rPr>
              <a:t> Transmission delay :: for moving data D(i-1) from location L(i-1) to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Input_Ex</a:t>
            </a:r>
            <a:r>
              <a:rPr lang="en-US" sz="1600" dirty="0"/>
              <a:t> (Si, ai)	</a:t>
            </a:r>
            <a:r>
              <a:rPr lang="en-US" sz="1600" dirty="0">
                <a:sym typeface="Wingdings" panose="05000000000000000000" pitchFamily="2" charset="2"/>
              </a:rPr>
              <a:t> Energy consumption :: for processing data D(i-1) at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Task_Cx</a:t>
            </a:r>
            <a:r>
              <a:rPr lang="en-US" sz="1600" dirty="0"/>
              <a:t> (Si, ai)	</a:t>
            </a:r>
            <a:r>
              <a:rPr lang="en-US" sz="1600" dirty="0">
                <a:sym typeface="Wingdings" panose="05000000000000000000" pitchFamily="2" charset="2"/>
              </a:rPr>
              <a:t> Computation delay :: for processing task V(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at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Task_Ex</a:t>
            </a:r>
            <a:r>
              <a:rPr lang="en-US" sz="1600" dirty="0"/>
              <a:t> (Si, ai)	</a:t>
            </a:r>
            <a:r>
              <a:rPr lang="en-US" sz="1600" dirty="0">
                <a:sym typeface="Wingdings" panose="05000000000000000000" pitchFamily="2" charset="2"/>
              </a:rPr>
              <a:t> Energy consumption :: for processing task V(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at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Output_Tx</a:t>
            </a:r>
            <a:r>
              <a:rPr lang="en-US" sz="1600" dirty="0"/>
              <a:t> (Si, ai)	</a:t>
            </a:r>
            <a:r>
              <a:rPr lang="en-US" sz="1600" dirty="0">
                <a:sym typeface="Wingdings" panose="05000000000000000000" pitchFamily="2" charset="2"/>
              </a:rPr>
              <a:t> Energy consumption :: for processing data D(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at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Output_Ex</a:t>
            </a:r>
            <a:r>
              <a:rPr lang="en-US" sz="1600" dirty="0"/>
              <a:t> (Si, ai)	</a:t>
            </a:r>
            <a:r>
              <a:rPr lang="en-US" sz="1600" dirty="0">
                <a:sym typeface="Wingdings" panose="05000000000000000000" pitchFamily="2" charset="2"/>
              </a:rPr>
              <a:t> Transmission delay :: for moving data D(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from location L(</a:t>
            </a:r>
            <a:r>
              <a:rPr lang="en-US" sz="1600" dirty="0" err="1">
                <a:sym typeface="Wingdings" panose="05000000000000000000" pitchFamily="2" charset="2"/>
              </a:rPr>
              <a:t>i</a:t>
            </a:r>
            <a:r>
              <a:rPr lang="en-US" sz="1600" dirty="0">
                <a:sym typeface="Wingdings" panose="05000000000000000000" pitchFamily="2" charset="2"/>
              </a:rPr>
              <a:t>) to location L(0) </a:t>
            </a:r>
            <a:r>
              <a:rPr lang="en-US" sz="1600" dirty="0"/>
              <a:t>	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5E1E44-364E-4392-BCE4-72C9F6A6D80C}"/>
              </a:ext>
            </a:extLst>
          </p:cNvPr>
          <p:cNvSpPr txBox="1"/>
          <p:nvPr/>
        </p:nvSpPr>
        <p:spPr>
          <a:xfrm>
            <a:off x="365469" y="4798278"/>
            <a:ext cx="114610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System Utility [U]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Weighted sum of delay and energy consumption for a given workflow</a:t>
            </a:r>
            <a:r>
              <a:rPr lang="en-US" b="1" dirty="0">
                <a:sym typeface="Wingdings" panose="05000000000000000000" pitchFamily="2" charset="2"/>
              </a:rPr>
              <a:t>. </a:t>
            </a:r>
            <a:r>
              <a:rPr lang="en-US" sz="1800" dirty="0"/>
              <a:t>To calculate total utility, we need to sum up individual immediate utility values at each state.</a:t>
            </a:r>
          </a:p>
          <a:p>
            <a:endParaRPr lang="en-US" sz="1800" dirty="0"/>
          </a:p>
          <a:p>
            <a:r>
              <a:rPr lang="en-US" sz="1800" dirty="0"/>
              <a:t>	</a:t>
            </a:r>
            <a:r>
              <a:rPr lang="en-US" sz="2000" dirty="0"/>
              <a:t>U(Workflow, Policy)  =  SUM { F(Si, Li) } 	for </a:t>
            </a:r>
            <a:r>
              <a:rPr lang="en-US" sz="2000" dirty="0" err="1"/>
              <a:t>i</a:t>
            </a:r>
            <a:r>
              <a:rPr kumimoji="0" lang="az-Cyrl-AZ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Є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{ 1, 2 … n }</a:t>
            </a:r>
            <a:endParaRPr lang="en-US" sz="2000" dirty="0"/>
          </a:p>
          <a:p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19B323-BA83-4B34-8C16-79F61B641529}"/>
              </a:ext>
            </a:extLst>
          </p:cNvPr>
          <p:cNvSpPr txBox="1"/>
          <p:nvPr/>
        </p:nvSpPr>
        <p:spPr>
          <a:xfrm>
            <a:off x="10046181" y="6509530"/>
            <a:ext cx="2145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: Weights are not shown!</a:t>
            </a:r>
          </a:p>
        </p:txBody>
      </p:sp>
    </p:spTree>
    <p:extLst>
      <p:ext uri="{BB962C8B-B14F-4D97-AF65-F5344CB8AC3E}">
        <p14:creationId xmlns:p14="http://schemas.microsoft.com/office/powerpoint/2010/main" val="14870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E3F109C4-FE25-4766-A4CC-0EE822E91C11}"/>
              </a:ext>
            </a:extLst>
          </p:cNvPr>
          <p:cNvSpPr txBox="1"/>
          <p:nvPr/>
        </p:nvSpPr>
        <p:spPr>
          <a:xfrm>
            <a:off x="258528" y="151616"/>
            <a:ext cx="476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Edge Network Constants</a:t>
            </a:r>
            <a:endParaRPr lang="en-IN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F71B-B4FC-4252-962A-1C14C2B1DC71}"/>
              </a:ext>
            </a:extLst>
          </p:cNvPr>
          <p:cNvSpPr txBox="1"/>
          <p:nvPr/>
        </p:nvSpPr>
        <p:spPr>
          <a:xfrm>
            <a:off x="258528" y="1398895"/>
            <a:ext cx="11419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Edge Network to be made up of following servers</a:t>
            </a:r>
          </a:p>
          <a:p>
            <a:endParaRPr lang="en-US" dirty="0"/>
          </a:p>
          <a:p>
            <a:r>
              <a:rPr lang="en-US" b="1" dirty="0"/>
              <a:t>	</a:t>
            </a:r>
            <a:r>
              <a:rPr lang="en-US" i="1" dirty="0"/>
              <a:t>Edge Servers</a:t>
            </a:r>
            <a:r>
              <a:rPr lang="en-US" b="1" dirty="0"/>
              <a:t>			[E]</a:t>
            </a:r>
            <a:endParaRPr lang="en-US" dirty="0"/>
          </a:p>
          <a:p>
            <a:r>
              <a:rPr lang="en-US" b="1" dirty="0"/>
              <a:t>	</a:t>
            </a:r>
            <a:r>
              <a:rPr lang="en-US" i="1" dirty="0"/>
              <a:t>Cloud Servers </a:t>
            </a:r>
            <a:r>
              <a:rPr lang="en-US" b="1" dirty="0"/>
              <a:t>			[C]</a:t>
            </a:r>
          </a:p>
          <a:p>
            <a:r>
              <a:rPr lang="en-US" b="1" dirty="0"/>
              <a:t>	</a:t>
            </a:r>
            <a:r>
              <a:rPr lang="en-US" i="1" dirty="0"/>
              <a:t>Total Network Servers</a:t>
            </a:r>
            <a:r>
              <a:rPr lang="en-US" b="1" dirty="0"/>
              <a:t>		[N] = E + 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of the N network servers have the following attributes 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Data Rate	</a:t>
            </a:r>
            <a:r>
              <a:rPr lang="en-US" b="1" dirty="0"/>
              <a:t>[DR]		</a:t>
            </a:r>
            <a:r>
              <a:rPr lang="en-US" dirty="0"/>
              <a:t>Bandwidth to other servers		(MB/S)</a:t>
            </a:r>
            <a:endParaRPr lang="en-US" i="1" dirty="0"/>
          </a:p>
          <a:p>
            <a:r>
              <a:rPr lang="en-US" dirty="0"/>
              <a:t>	</a:t>
            </a:r>
            <a:r>
              <a:rPr lang="en-US" i="1" dirty="0"/>
              <a:t>Data Energy	</a:t>
            </a:r>
            <a:r>
              <a:rPr lang="en-US" b="1" dirty="0"/>
              <a:t>[DE]</a:t>
            </a:r>
            <a:r>
              <a:rPr lang="en-US" b="1" i="1" dirty="0"/>
              <a:t>		</a:t>
            </a:r>
            <a:r>
              <a:rPr lang="en-US" dirty="0"/>
              <a:t>Energy Spent in Data Processing	(J/MB)</a:t>
            </a:r>
            <a:endParaRPr lang="en-US" i="1" dirty="0"/>
          </a:p>
          <a:p>
            <a:r>
              <a:rPr lang="en-US" dirty="0"/>
              <a:t>	</a:t>
            </a:r>
            <a:r>
              <a:rPr lang="en-US" i="1" dirty="0"/>
              <a:t>Task Rate		</a:t>
            </a:r>
            <a:r>
              <a:rPr lang="en-US" b="1" dirty="0"/>
              <a:t>[VR]</a:t>
            </a:r>
            <a:r>
              <a:rPr lang="en-US" i="1" dirty="0"/>
              <a:t>		</a:t>
            </a:r>
            <a:r>
              <a:rPr lang="en-US" dirty="0"/>
              <a:t>Clock Rate or Computation Power	(MC/S)</a:t>
            </a:r>
            <a:r>
              <a:rPr lang="en-US" i="1" dirty="0"/>
              <a:t> </a:t>
            </a:r>
          </a:p>
          <a:p>
            <a:r>
              <a:rPr lang="en-US" dirty="0"/>
              <a:t>	</a:t>
            </a:r>
            <a:r>
              <a:rPr lang="en-US" i="1" dirty="0"/>
              <a:t>Task Energy	</a:t>
            </a:r>
            <a:r>
              <a:rPr lang="en-US" b="1" dirty="0"/>
              <a:t>[VE]</a:t>
            </a:r>
            <a:r>
              <a:rPr lang="en-US" b="1" i="1" dirty="0"/>
              <a:t>		</a:t>
            </a:r>
            <a:r>
              <a:rPr lang="en-US" dirty="0"/>
              <a:t>Energy Spent in Computation		(J/MC)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779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1110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Sharma</dc:creator>
  <cp:lastModifiedBy>Nelson Sharma</cp:lastModifiedBy>
  <cp:revision>40</cp:revision>
  <dcterms:created xsi:type="dcterms:W3CDTF">2021-07-31T14:44:23Z</dcterms:created>
  <dcterms:modified xsi:type="dcterms:W3CDTF">2021-09-19T18:57:15Z</dcterms:modified>
</cp:coreProperties>
</file>