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6" r:id="rId3"/>
    <p:sldId id="274" r:id="rId4"/>
    <p:sldId id="275" r:id="rId5"/>
    <p:sldId id="256" r:id="rId6"/>
    <p:sldId id="276" r:id="rId7"/>
    <p:sldId id="267" r:id="rId8"/>
    <p:sldId id="260" r:id="rId9"/>
    <p:sldId id="272" r:id="rId10"/>
    <p:sldId id="26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FEFC"/>
    <a:srgbClr val="FDB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0" autoAdjust="0"/>
    <p:restoredTop sz="94660"/>
  </p:normalViewPr>
  <p:slideViewPr>
    <p:cSldViewPr snapToGrid="0">
      <p:cViewPr varScale="1">
        <p:scale>
          <a:sx n="85" d="100"/>
          <a:sy n="85" d="100"/>
        </p:scale>
        <p:origin x="1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E331-5DD8-4F78-945E-F6632C69E7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608F29-FF0D-4027-AF45-19D34A360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7CE0B4-B27E-4E28-BB73-BA766AC8B1F3}"/>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5" name="Footer Placeholder 4">
            <a:extLst>
              <a:ext uri="{FF2B5EF4-FFF2-40B4-BE49-F238E27FC236}">
                <a16:creationId xmlns:a16="http://schemas.microsoft.com/office/drawing/2014/main" id="{186B93A5-9AD4-416B-9019-0862F1966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259B2-11D1-4D26-99FF-75A1C9B0C605}"/>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216779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4931-A28B-440B-8D60-D49CDCC023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79B67B-8233-4D93-B5D1-71D294FB4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197D2-3592-4D20-B851-AF253ECB093B}"/>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5" name="Footer Placeholder 4">
            <a:extLst>
              <a:ext uri="{FF2B5EF4-FFF2-40B4-BE49-F238E27FC236}">
                <a16:creationId xmlns:a16="http://schemas.microsoft.com/office/drawing/2014/main" id="{1B765020-A03D-49BD-B2AD-CFE4EA54CF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70C88-7B60-436C-B100-381D7690C52A}"/>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227408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01AA24-2F36-404D-9D0E-085D23DDA4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5D73F6-2933-420F-B414-E31CFC654C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09814-C8BE-4E94-9196-01BF6130AC43}"/>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5" name="Footer Placeholder 4">
            <a:extLst>
              <a:ext uri="{FF2B5EF4-FFF2-40B4-BE49-F238E27FC236}">
                <a16:creationId xmlns:a16="http://schemas.microsoft.com/office/drawing/2014/main" id="{326FCB65-AA58-47E4-A877-BBA3C54A1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8AFB7-DF8E-49AB-8EE5-1E92C6D5330A}"/>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4631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1EB5-6DE1-41F5-9604-7B36871944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08D2CC-C102-4634-8917-8867F0E1D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74BDB-64FD-4038-B8A7-2141CCC55F35}"/>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5" name="Footer Placeholder 4">
            <a:extLst>
              <a:ext uri="{FF2B5EF4-FFF2-40B4-BE49-F238E27FC236}">
                <a16:creationId xmlns:a16="http://schemas.microsoft.com/office/drawing/2014/main" id="{82EF2678-F331-4AF9-BA48-43F73BB765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FC594-4A61-4401-97EE-B4F719EFF0A3}"/>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91124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7DA-38DB-4B94-8CA0-FE834C6E5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6A87BF-7759-4B3F-88E7-4A72C9121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3B0C48-A386-422B-B37E-B27C69858CB8}"/>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5" name="Footer Placeholder 4">
            <a:extLst>
              <a:ext uri="{FF2B5EF4-FFF2-40B4-BE49-F238E27FC236}">
                <a16:creationId xmlns:a16="http://schemas.microsoft.com/office/drawing/2014/main" id="{3D866C07-55E8-47DE-8C97-B8112426BF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BCDA3-2A22-4B85-9505-42DC0732C495}"/>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337671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0B05-1C98-407E-85BE-79EDF6A40C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9383F7-7D22-48C9-B6AB-3A1035FBA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CD6B17-6B75-4176-B76F-C2CDF11C8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C9BA0F-7C9D-472A-B524-4C0669D36E69}"/>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6" name="Footer Placeholder 5">
            <a:extLst>
              <a:ext uri="{FF2B5EF4-FFF2-40B4-BE49-F238E27FC236}">
                <a16:creationId xmlns:a16="http://schemas.microsoft.com/office/drawing/2014/main" id="{E2E8A3D7-48CC-4435-BD8E-B88FD5B44E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499CB8-A4BF-4B58-A7BB-6A08E6675562}"/>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9933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4A78-8A4C-4826-8CAE-D1DB4D7391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5DB97D-4EC1-4952-9025-5F987FEDB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007E6E-15E4-4E78-95C1-E392EA607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E4667F-3045-4752-8A65-5C5338363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98A09D-EA91-4E7C-B25D-258D308FA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03B678-2CC7-4BE2-992F-CC4C0EE47675}"/>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8" name="Footer Placeholder 7">
            <a:extLst>
              <a:ext uri="{FF2B5EF4-FFF2-40B4-BE49-F238E27FC236}">
                <a16:creationId xmlns:a16="http://schemas.microsoft.com/office/drawing/2014/main" id="{94404AA1-82AC-48C5-BF26-95274F461D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51243F-A3CF-4DE1-A6CB-12CAC224E727}"/>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188509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0635-986D-46C6-830C-83E9520540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D09A16-1182-4191-A4EF-08B9A51B8FA9}"/>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4" name="Footer Placeholder 3">
            <a:extLst>
              <a:ext uri="{FF2B5EF4-FFF2-40B4-BE49-F238E27FC236}">
                <a16:creationId xmlns:a16="http://schemas.microsoft.com/office/drawing/2014/main" id="{09D9F951-B1D8-4AC1-8FC3-599AF2397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98963A-409A-474D-87F9-7801DDDE473F}"/>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49176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320A7-6F5B-4D18-A809-25E35EA27544}"/>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3" name="Footer Placeholder 2">
            <a:extLst>
              <a:ext uri="{FF2B5EF4-FFF2-40B4-BE49-F238E27FC236}">
                <a16:creationId xmlns:a16="http://schemas.microsoft.com/office/drawing/2014/main" id="{78B78EF4-5746-439C-9098-E8D69AAB80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628D5B-D46C-4595-B1AB-AEA79AD48A16}"/>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97386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B64F-A648-4700-99A6-25E5E821E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F24A5-F0D0-47F5-837F-CCAE3D538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3771CD-ACFB-4415-B3D2-832E7B883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66F1E-6971-474D-A045-268E9D7041F0}"/>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6" name="Footer Placeholder 5">
            <a:extLst>
              <a:ext uri="{FF2B5EF4-FFF2-40B4-BE49-F238E27FC236}">
                <a16:creationId xmlns:a16="http://schemas.microsoft.com/office/drawing/2014/main" id="{F9D15A73-7EBF-4C79-8265-541C20FE7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29622-3E58-4E30-93B3-82AA9DBDA5CA}"/>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225398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1114-CE44-4268-9E33-BA549D04A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3EA616-19F3-4281-BFD7-E296D473C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AFDEB1-06CB-42C8-BAC1-3F3C0AD9C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FC887-B1C3-4B26-AB82-3DDF4F311BF4}"/>
              </a:ext>
            </a:extLst>
          </p:cNvPr>
          <p:cNvSpPr>
            <a:spLocks noGrp="1"/>
          </p:cNvSpPr>
          <p:nvPr>
            <p:ph type="dt" sz="half" idx="10"/>
          </p:nvPr>
        </p:nvSpPr>
        <p:spPr/>
        <p:txBody>
          <a:bodyPr/>
          <a:lstStyle/>
          <a:p>
            <a:fld id="{39E11F12-0558-4A67-B396-BE8FCEBBD7B7}" type="datetimeFigureOut">
              <a:rPr lang="en-IN" smtClean="0"/>
              <a:t>04-08-2021</a:t>
            </a:fld>
            <a:endParaRPr lang="en-IN"/>
          </a:p>
        </p:txBody>
      </p:sp>
      <p:sp>
        <p:nvSpPr>
          <p:cNvPr id="6" name="Footer Placeholder 5">
            <a:extLst>
              <a:ext uri="{FF2B5EF4-FFF2-40B4-BE49-F238E27FC236}">
                <a16:creationId xmlns:a16="http://schemas.microsoft.com/office/drawing/2014/main" id="{8070E9F7-A7C1-4A9B-9D6E-48D492529B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EDB858-DED5-41AC-8EE0-BF63216572F8}"/>
              </a:ext>
            </a:extLst>
          </p:cNvPr>
          <p:cNvSpPr>
            <a:spLocks noGrp="1"/>
          </p:cNvSpPr>
          <p:nvPr>
            <p:ph type="sldNum" sz="quarter" idx="12"/>
          </p:nvPr>
        </p:nvSpPr>
        <p:spPr/>
        <p:txBody>
          <a:bodyPr/>
          <a:lstStyle/>
          <a:p>
            <a:fld id="{456DA2DB-D7F0-42AE-9A90-7E2D05DAC96E}" type="slidenum">
              <a:rPr lang="en-IN" smtClean="0"/>
              <a:t>‹#›</a:t>
            </a:fld>
            <a:endParaRPr lang="en-IN"/>
          </a:p>
        </p:txBody>
      </p:sp>
    </p:spTree>
    <p:extLst>
      <p:ext uri="{BB962C8B-B14F-4D97-AF65-F5344CB8AC3E}">
        <p14:creationId xmlns:p14="http://schemas.microsoft.com/office/powerpoint/2010/main" val="122971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C84D1B-A38A-47E2-BA61-2BEA472930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F3B015-413C-44E4-910E-EE2282191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48204-8008-49EC-AFBE-06CCA3282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11F12-0558-4A67-B396-BE8FCEBBD7B7}" type="datetimeFigureOut">
              <a:rPr lang="en-IN" smtClean="0"/>
              <a:t>04-08-2021</a:t>
            </a:fld>
            <a:endParaRPr lang="en-IN"/>
          </a:p>
        </p:txBody>
      </p:sp>
      <p:sp>
        <p:nvSpPr>
          <p:cNvPr id="5" name="Footer Placeholder 4">
            <a:extLst>
              <a:ext uri="{FF2B5EF4-FFF2-40B4-BE49-F238E27FC236}">
                <a16:creationId xmlns:a16="http://schemas.microsoft.com/office/drawing/2014/main" id="{E3F08E57-E7A5-47A0-979B-D6F75CB43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91C1DB-2064-4D35-ABC6-DE5F02292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DA2DB-D7F0-42AE-9A90-7E2D05DAC96E}" type="slidenum">
              <a:rPr lang="en-IN" smtClean="0"/>
              <a:t>‹#›</a:t>
            </a:fld>
            <a:endParaRPr lang="en-IN"/>
          </a:p>
        </p:txBody>
      </p:sp>
    </p:spTree>
    <p:extLst>
      <p:ext uri="{BB962C8B-B14F-4D97-AF65-F5344CB8AC3E}">
        <p14:creationId xmlns:p14="http://schemas.microsoft.com/office/powerpoint/2010/main" val="204491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8CDBC-4B71-4F95-B5A6-D50EBC9760C9}"/>
              </a:ext>
            </a:extLst>
          </p:cNvPr>
          <p:cNvSpPr txBox="1"/>
          <p:nvPr/>
        </p:nvSpPr>
        <p:spPr>
          <a:xfrm>
            <a:off x="549783" y="361161"/>
            <a:ext cx="4025589" cy="646331"/>
          </a:xfrm>
          <a:prstGeom prst="rect">
            <a:avLst/>
          </a:prstGeom>
          <a:noFill/>
        </p:spPr>
        <p:txBody>
          <a:bodyPr wrap="none" rtlCol="0">
            <a:spAutoFit/>
          </a:bodyPr>
          <a:lstStyle/>
          <a:p>
            <a:r>
              <a:rPr lang="en-US" sz="3600" dirty="0"/>
              <a:t>DMRO Environment</a:t>
            </a:r>
            <a:endParaRPr lang="en-IN" sz="3600" dirty="0"/>
          </a:p>
        </p:txBody>
      </p:sp>
      <p:sp>
        <p:nvSpPr>
          <p:cNvPr id="3" name="TextBox 2">
            <a:extLst>
              <a:ext uri="{FF2B5EF4-FFF2-40B4-BE49-F238E27FC236}">
                <a16:creationId xmlns:a16="http://schemas.microsoft.com/office/drawing/2014/main" id="{0658C231-2439-492F-802F-A83492F31C46}"/>
              </a:ext>
            </a:extLst>
          </p:cNvPr>
          <p:cNvSpPr txBox="1"/>
          <p:nvPr/>
        </p:nvSpPr>
        <p:spPr>
          <a:xfrm>
            <a:off x="697429" y="1007492"/>
            <a:ext cx="3535904" cy="646331"/>
          </a:xfrm>
          <a:prstGeom prst="rect">
            <a:avLst/>
          </a:prstGeom>
          <a:noFill/>
        </p:spPr>
        <p:txBody>
          <a:bodyPr wrap="none" rtlCol="0">
            <a:spAutoFit/>
          </a:bodyPr>
          <a:lstStyle/>
          <a:p>
            <a:r>
              <a:rPr lang="en-US" dirty="0"/>
              <a:t>Author: Nelson Sharma</a:t>
            </a:r>
          </a:p>
          <a:p>
            <a:r>
              <a:rPr lang="en-US" dirty="0"/>
              <a:t>mailto: nelson_2121cs07@iitp.ac.in</a:t>
            </a:r>
            <a:endParaRPr lang="en-IN" dirty="0"/>
          </a:p>
        </p:txBody>
      </p:sp>
    </p:spTree>
    <p:extLst>
      <p:ext uri="{BB962C8B-B14F-4D97-AF65-F5344CB8AC3E}">
        <p14:creationId xmlns:p14="http://schemas.microsoft.com/office/powerpoint/2010/main" val="195374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E27E33DB-9EFB-4972-97BC-EC011AA30CAC}"/>
              </a:ext>
            </a:extLst>
          </p:cNvPr>
          <p:cNvSpPr txBox="1"/>
          <p:nvPr/>
        </p:nvSpPr>
        <p:spPr>
          <a:xfrm>
            <a:off x="292581" y="144834"/>
            <a:ext cx="2634054" cy="646331"/>
          </a:xfrm>
          <a:prstGeom prst="rect">
            <a:avLst/>
          </a:prstGeom>
          <a:noFill/>
        </p:spPr>
        <p:txBody>
          <a:bodyPr wrap="none" rtlCol="0">
            <a:spAutoFit/>
          </a:bodyPr>
          <a:lstStyle/>
          <a:p>
            <a:r>
              <a:rPr lang="en-US" sz="3600" dirty="0"/>
              <a:t>Utility Model</a:t>
            </a:r>
            <a:endParaRPr lang="en-IN" sz="3600" dirty="0"/>
          </a:p>
        </p:txBody>
      </p:sp>
      <p:sp>
        <p:nvSpPr>
          <p:cNvPr id="3" name="TextBox 2">
            <a:extLst>
              <a:ext uri="{FF2B5EF4-FFF2-40B4-BE49-F238E27FC236}">
                <a16:creationId xmlns:a16="http://schemas.microsoft.com/office/drawing/2014/main" id="{ADF9FFB8-75E6-4D99-8DF0-297A83681F0F}"/>
              </a:ext>
            </a:extLst>
          </p:cNvPr>
          <p:cNvSpPr txBox="1"/>
          <p:nvPr/>
        </p:nvSpPr>
        <p:spPr>
          <a:xfrm>
            <a:off x="292581" y="791165"/>
            <a:ext cx="11461062" cy="3693319"/>
          </a:xfrm>
          <a:prstGeom prst="rect">
            <a:avLst/>
          </a:prstGeom>
          <a:noFill/>
        </p:spPr>
        <p:txBody>
          <a:bodyPr wrap="square" rtlCol="0">
            <a:spAutoFit/>
          </a:bodyPr>
          <a:lstStyle/>
          <a:p>
            <a:r>
              <a:rPr lang="en-US" sz="2400" b="1" dirty="0"/>
              <a:t>Immediate Utility [F] </a:t>
            </a:r>
            <a:r>
              <a:rPr lang="en-US" dirty="0">
                <a:sym typeface="Wingdings" panose="05000000000000000000" pitchFamily="2" charset="2"/>
              </a:rPr>
              <a:t></a:t>
            </a:r>
            <a:r>
              <a:rPr lang="en-US" dirty="0"/>
              <a:t> Weighted sum of delay and energy consumption in a </a:t>
            </a:r>
            <a:r>
              <a:rPr lang="en-US" b="1" dirty="0"/>
              <a:t>State (Si) </a:t>
            </a:r>
            <a:r>
              <a:rPr lang="en-US" dirty="0"/>
              <a:t>and taking </a:t>
            </a:r>
            <a:r>
              <a:rPr lang="en-US" b="1" dirty="0"/>
              <a:t>Action (ai)</a:t>
            </a:r>
          </a:p>
          <a:p>
            <a:endParaRPr lang="en-US" b="1" dirty="0">
              <a:sym typeface="Wingdings" panose="05000000000000000000" pitchFamily="2" charset="2"/>
            </a:endParaRPr>
          </a:p>
          <a:p>
            <a:r>
              <a:rPr lang="en-US" sz="1600" dirty="0">
                <a:sym typeface="Wingdings" panose="05000000000000000000" pitchFamily="2" charset="2"/>
              </a:rPr>
              <a:t></a:t>
            </a:r>
            <a:r>
              <a:rPr lang="en-US" sz="1600" dirty="0"/>
              <a:t> In a given state (Si), the agent tries to place the task (</a:t>
            </a:r>
            <a:r>
              <a:rPr lang="en-US" sz="1600" dirty="0" err="1"/>
              <a:t>Ti</a:t>
            </a:r>
            <a:r>
              <a:rPr lang="en-US" sz="1600" dirty="0"/>
              <a:t>) in the workflow. The agent should place the current task by taking one of the ‘a’ actions defined earlier. Taking such an action increases the system utility by some value. This increase is called Immediate Utility (F) which is a function of State and Action defined as:</a:t>
            </a:r>
          </a:p>
          <a:p>
            <a:endParaRPr lang="en-US" sz="1600" dirty="0"/>
          </a:p>
          <a:p>
            <a:r>
              <a:rPr lang="en-US" sz="1600" dirty="0"/>
              <a:t>F(Si, ai)  =  Sum(</a:t>
            </a:r>
          </a:p>
          <a:p>
            <a:r>
              <a:rPr lang="en-US" sz="1600" dirty="0"/>
              <a:t>	</a:t>
            </a:r>
            <a:r>
              <a:rPr lang="en-US" sz="1600" dirty="0" err="1"/>
              <a:t>Input_Td</a:t>
            </a:r>
            <a:r>
              <a:rPr lang="en-US" sz="1600" dirty="0"/>
              <a:t> (Si, ai)	</a:t>
            </a:r>
            <a:r>
              <a:rPr lang="en-US" sz="1600" dirty="0">
                <a:sym typeface="Wingdings" panose="05000000000000000000" pitchFamily="2" charset="2"/>
              </a:rPr>
              <a:t> Transmission delay :: for moving data D(i-1) from location L(i-1) to location L(</a:t>
            </a:r>
            <a:r>
              <a:rPr lang="en-US" sz="1600" dirty="0" err="1">
                <a:sym typeface="Wingdings" panose="05000000000000000000" pitchFamily="2" charset="2"/>
              </a:rPr>
              <a:t>i</a:t>
            </a:r>
            <a:r>
              <a:rPr lang="en-US" sz="1600" dirty="0">
                <a:sym typeface="Wingdings" panose="05000000000000000000" pitchFamily="2" charset="2"/>
              </a:rPr>
              <a:t>)</a:t>
            </a:r>
            <a:endParaRPr lang="en-US" sz="1600" dirty="0"/>
          </a:p>
          <a:p>
            <a:r>
              <a:rPr lang="en-US" sz="1600" dirty="0"/>
              <a:t>	</a:t>
            </a:r>
            <a:r>
              <a:rPr lang="en-US" sz="1600" dirty="0" err="1"/>
              <a:t>Input_Ec</a:t>
            </a:r>
            <a:r>
              <a:rPr lang="en-US" sz="1600" dirty="0"/>
              <a:t> (Si, ai)	</a:t>
            </a:r>
            <a:r>
              <a:rPr lang="en-US" sz="1600" dirty="0">
                <a:sym typeface="Wingdings" panose="05000000000000000000" pitchFamily="2" charset="2"/>
              </a:rPr>
              <a:t> Energy consumption :: for processing data D(i-1) at location L(</a:t>
            </a:r>
            <a:r>
              <a:rPr lang="en-US" sz="1600" dirty="0" err="1">
                <a:sym typeface="Wingdings" panose="05000000000000000000" pitchFamily="2" charset="2"/>
              </a:rPr>
              <a:t>i</a:t>
            </a:r>
            <a:r>
              <a:rPr lang="en-US" sz="1600" dirty="0">
                <a:sym typeface="Wingdings" panose="05000000000000000000" pitchFamily="2" charset="2"/>
              </a:rPr>
              <a:t>)</a:t>
            </a:r>
            <a:endParaRPr lang="en-US" sz="1600" dirty="0"/>
          </a:p>
          <a:p>
            <a:r>
              <a:rPr lang="en-US" sz="1600" dirty="0"/>
              <a:t>	</a:t>
            </a:r>
            <a:r>
              <a:rPr lang="en-US" sz="1600" dirty="0" err="1"/>
              <a:t>Task_Tc</a:t>
            </a:r>
            <a:r>
              <a:rPr lang="en-US" sz="1600" dirty="0"/>
              <a:t> (Si, ai)	</a:t>
            </a:r>
            <a:r>
              <a:rPr lang="en-US" sz="1600" dirty="0">
                <a:sym typeface="Wingdings" panose="05000000000000000000" pitchFamily="2" charset="2"/>
              </a:rPr>
              <a:t> Computation delay :: for processing task V(</a:t>
            </a:r>
            <a:r>
              <a:rPr lang="en-US" sz="1600" dirty="0" err="1">
                <a:sym typeface="Wingdings" panose="05000000000000000000" pitchFamily="2" charset="2"/>
              </a:rPr>
              <a:t>i</a:t>
            </a:r>
            <a:r>
              <a:rPr lang="en-US" sz="1600" dirty="0">
                <a:sym typeface="Wingdings" panose="05000000000000000000" pitchFamily="2" charset="2"/>
              </a:rPr>
              <a:t>) at location L(</a:t>
            </a:r>
            <a:r>
              <a:rPr lang="en-US" sz="1600" dirty="0" err="1">
                <a:sym typeface="Wingdings" panose="05000000000000000000" pitchFamily="2" charset="2"/>
              </a:rPr>
              <a:t>i</a:t>
            </a:r>
            <a:r>
              <a:rPr lang="en-US" sz="1600" dirty="0">
                <a:sym typeface="Wingdings" panose="05000000000000000000" pitchFamily="2" charset="2"/>
              </a:rPr>
              <a:t>)</a:t>
            </a:r>
            <a:endParaRPr lang="en-US" sz="1600" dirty="0"/>
          </a:p>
          <a:p>
            <a:r>
              <a:rPr lang="en-US" sz="1600" dirty="0"/>
              <a:t>	</a:t>
            </a:r>
            <a:r>
              <a:rPr lang="en-US" sz="1600" dirty="0" err="1"/>
              <a:t>Task_Ec</a:t>
            </a:r>
            <a:r>
              <a:rPr lang="en-US" sz="1600" dirty="0"/>
              <a:t> (Si, ai)	</a:t>
            </a:r>
            <a:r>
              <a:rPr lang="en-US" sz="1600" dirty="0">
                <a:sym typeface="Wingdings" panose="05000000000000000000" pitchFamily="2" charset="2"/>
              </a:rPr>
              <a:t> Energy consumption :: for processing task V(</a:t>
            </a:r>
            <a:r>
              <a:rPr lang="en-US" sz="1600" dirty="0" err="1">
                <a:sym typeface="Wingdings" panose="05000000000000000000" pitchFamily="2" charset="2"/>
              </a:rPr>
              <a:t>i</a:t>
            </a:r>
            <a:r>
              <a:rPr lang="en-US" sz="1600" dirty="0">
                <a:sym typeface="Wingdings" panose="05000000000000000000" pitchFamily="2" charset="2"/>
              </a:rPr>
              <a:t>) at location L(</a:t>
            </a:r>
            <a:r>
              <a:rPr lang="en-US" sz="1600" dirty="0" err="1">
                <a:sym typeface="Wingdings" panose="05000000000000000000" pitchFamily="2" charset="2"/>
              </a:rPr>
              <a:t>i</a:t>
            </a:r>
            <a:r>
              <a:rPr lang="en-US" sz="1600" dirty="0">
                <a:sym typeface="Wingdings" panose="05000000000000000000" pitchFamily="2" charset="2"/>
              </a:rPr>
              <a:t>)</a:t>
            </a:r>
            <a:endParaRPr lang="en-US" sz="1600" dirty="0"/>
          </a:p>
          <a:p>
            <a:r>
              <a:rPr lang="en-US" sz="1600" dirty="0"/>
              <a:t>	</a:t>
            </a:r>
            <a:r>
              <a:rPr lang="en-US" sz="1600" dirty="0" err="1"/>
              <a:t>Output_Ec</a:t>
            </a:r>
            <a:r>
              <a:rPr lang="en-US" sz="1600" dirty="0"/>
              <a:t> (Si, ai)	</a:t>
            </a:r>
            <a:r>
              <a:rPr lang="en-US" sz="1600" dirty="0">
                <a:sym typeface="Wingdings" panose="05000000000000000000" pitchFamily="2" charset="2"/>
              </a:rPr>
              <a:t> Energy consumption :: for processing data D(</a:t>
            </a:r>
            <a:r>
              <a:rPr lang="en-US" sz="1600" dirty="0" err="1">
                <a:sym typeface="Wingdings" panose="05000000000000000000" pitchFamily="2" charset="2"/>
              </a:rPr>
              <a:t>i</a:t>
            </a:r>
            <a:r>
              <a:rPr lang="en-US" sz="1600" dirty="0">
                <a:sym typeface="Wingdings" panose="05000000000000000000" pitchFamily="2" charset="2"/>
              </a:rPr>
              <a:t>) at location L(</a:t>
            </a:r>
            <a:r>
              <a:rPr lang="en-US" sz="1600" dirty="0" err="1">
                <a:sym typeface="Wingdings" panose="05000000000000000000" pitchFamily="2" charset="2"/>
              </a:rPr>
              <a:t>i</a:t>
            </a:r>
            <a:r>
              <a:rPr lang="en-US" sz="1600" dirty="0">
                <a:sym typeface="Wingdings" panose="05000000000000000000" pitchFamily="2" charset="2"/>
              </a:rPr>
              <a:t>)</a:t>
            </a:r>
            <a:endParaRPr lang="en-US" sz="1600" dirty="0"/>
          </a:p>
          <a:p>
            <a:r>
              <a:rPr lang="en-US" sz="1600" dirty="0"/>
              <a:t>	</a:t>
            </a:r>
            <a:r>
              <a:rPr lang="en-US" sz="1600" dirty="0" err="1"/>
              <a:t>Output_Td</a:t>
            </a:r>
            <a:r>
              <a:rPr lang="en-US" sz="1600" dirty="0"/>
              <a:t>(Si, ai)	</a:t>
            </a:r>
            <a:r>
              <a:rPr lang="en-US" sz="1600" dirty="0">
                <a:sym typeface="Wingdings" panose="05000000000000000000" pitchFamily="2" charset="2"/>
              </a:rPr>
              <a:t> Transmission delay :: for moving data D(</a:t>
            </a:r>
            <a:r>
              <a:rPr lang="en-US" sz="1600" dirty="0" err="1">
                <a:sym typeface="Wingdings" panose="05000000000000000000" pitchFamily="2" charset="2"/>
              </a:rPr>
              <a:t>i</a:t>
            </a:r>
            <a:r>
              <a:rPr lang="en-US" sz="1600" dirty="0">
                <a:sym typeface="Wingdings" panose="05000000000000000000" pitchFamily="2" charset="2"/>
              </a:rPr>
              <a:t>) from location L(</a:t>
            </a:r>
            <a:r>
              <a:rPr lang="en-US" sz="1600" dirty="0" err="1">
                <a:sym typeface="Wingdings" panose="05000000000000000000" pitchFamily="2" charset="2"/>
              </a:rPr>
              <a:t>i</a:t>
            </a:r>
            <a:r>
              <a:rPr lang="en-US" sz="1600" dirty="0">
                <a:sym typeface="Wingdings" panose="05000000000000000000" pitchFamily="2" charset="2"/>
              </a:rPr>
              <a:t>) to location L(0) [</a:t>
            </a:r>
            <a:r>
              <a:rPr lang="en-US" sz="1600" i="1" dirty="0">
                <a:sym typeface="Wingdings" panose="05000000000000000000" pitchFamily="2" charset="2"/>
              </a:rPr>
              <a:t>only for the last task</a:t>
            </a:r>
            <a:r>
              <a:rPr lang="en-US" sz="1600" dirty="0">
                <a:sym typeface="Wingdings" panose="05000000000000000000" pitchFamily="2" charset="2"/>
              </a:rPr>
              <a:t>]</a:t>
            </a:r>
            <a:endParaRPr lang="en-US" sz="1600" dirty="0"/>
          </a:p>
          <a:p>
            <a:r>
              <a:rPr lang="en-US" sz="1600" dirty="0"/>
              <a:t>	)</a:t>
            </a:r>
          </a:p>
        </p:txBody>
      </p:sp>
      <p:sp>
        <p:nvSpPr>
          <p:cNvPr id="79" name="TextBox 78">
            <a:extLst>
              <a:ext uri="{FF2B5EF4-FFF2-40B4-BE49-F238E27FC236}">
                <a16:creationId xmlns:a16="http://schemas.microsoft.com/office/drawing/2014/main" id="{885E1E44-364E-4392-BCE4-72C9F6A6D80C}"/>
              </a:ext>
            </a:extLst>
          </p:cNvPr>
          <p:cNvSpPr txBox="1"/>
          <p:nvPr/>
        </p:nvSpPr>
        <p:spPr>
          <a:xfrm>
            <a:off x="365469" y="5062980"/>
            <a:ext cx="11461062" cy="1723549"/>
          </a:xfrm>
          <a:prstGeom prst="rect">
            <a:avLst/>
          </a:prstGeom>
          <a:noFill/>
        </p:spPr>
        <p:txBody>
          <a:bodyPr wrap="square" rtlCol="0">
            <a:spAutoFit/>
          </a:bodyPr>
          <a:lstStyle/>
          <a:p>
            <a:r>
              <a:rPr lang="en-US" sz="2800" b="1" dirty="0"/>
              <a:t>System Utility [U] </a:t>
            </a:r>
            <a:r>
              <a:rPr lang="en-US" dirty="0">
                <a:sym typeface="Wingdings" panose="05000000000000000000" pitchFamily="2" charset="2"/>
              </a:rPr>
              <a:t></a:t>
            </a:r>
            <a:r>
              <a:rPr lang="en-US" dirty="0"/>
              <a:t> Weighted sum of delay and energy consumption for a given workflow</a:t>
            </a:r>
            <a:r>
              <a:rPr lang="en-US" b="1" dirty="0">
                <a:sym typeface="Wingdings" panose="05000000000000000000" pitchFamily="2" charset="2"/>
              </a:rPr>
              <a:t>. </a:t>
            </a:r>
            <a:r>
              <a:rPr lang="en-US" sz="1800" dirty="0"/>
              <a:t>To calculate total utility, we need to sum up individual immediate utility values at each state.</a:t>
            </a:r>
          </a:p>
          <a:p>
            <a:endParaRPr lang="en-US" sz="1800" dirty="0"/>
          </a:p>
          <a:p>
            <a:r>
              <a:rPr lang="en-US" sz="1800" dirty="0"/>
              <a:t>	</a:t>
            </a:r>
            <a:r>
              <a:rPr lang="en-US" sz="2000" dirty="0"/>
              <a:t>U(Workflow, Policy)  =  SUM { F(Si, Li) } 	for </a:t>
            </a:r>
            <a:r>
              <a:rPr lang="en-US" sz="2000" dirty="0" err="1"/>
              <a:t>i</a:t>
            </a:r>
            <a:r>
              <a:rPr kumimoji="0" lang="az-Cyrl-AZ" sz="2000" b="0" i="0" u="none" strike="noStrike" kern="1200" cap="none" spc="0" normalizeH="0" baseline="0" noProof="0" dirty="0">
                <a:ln>
                  <a:noFill/>
                </a:ln>
                <a:solidFill>
                  <a:prstClr val="black"/>
                </a:solidFill>
                <a:effectLst/>
                <a:uLnTx/>
                <a:uFillTx/>
                <a:latin typeface="Calibri" panose="020F0502020204030204"/>
                <a:ea typeface="+mn-ea"/>
                <a:cs typeface="+mn-cs"/>
              </a:rPr>
              <a:t> Є</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1, 2 … n }</a:t>
            </a:r>
            <a:endParaRPr lang="en-US" sz="2000" dirty="0"/>
          </a:p>
          <a:p>
            <a:endParaRPr lang="en-US" dirty="0"/>
          </a:p>
        </p:txBody>
      </p:sp>
      <p:sp>
        <p:nvSpPr>
          <p:cNvPr id="80" name="TextBox 79">
            <a:extLst>
              <a:ext uri="{FF2B5EF4-FFF2-40B4-BE49-F238E27FC236}">
                <a16:creationId xmlns:a16="http://schemas.microsoft.com/office/drawing/2014/main" id="{5C19B323-BA83-4B34-8C16-79F61B641529}"/>
              </a:ext>
            </a:extLst>
          </p:cNvPr>
          <p:cNvSpPr txBox="1"/>
          <p:nvPr/>
        </p:nvSpPr>
        <p:spPr>
          <a:xfrm>
            <a:off x="10046181" y="6509530"/>
            <a:ext cx="2145819" cy="276999"/>
          </a:xfrm>
          <a:prstGeom prst="rect">
            <a:avLst/>
          </a:prstGeom>
          <a:noFill/>
        </p:spPr>
        <p:txBody>
          <a:bodyPr wrap="square">
            <a:spAutoFit/>
          </a:bodyPr>
          <a:lstStyle/>
          <a:p>
            <a:r>
              <a:rPr lang="en-US" sz="1200" b="1" dirty="0"/>
              <a:t>NOTE</a:t>
            </a:r>
            <a:r>
              <a:rPr lang="en-US" sz="1200" dirty="0"/>
              <a:t>: Weights are not shown!</a:t>
            </a:r>
          </a:p>
        </p:txBody>
      </p:sp>
    </p:spTree>
    <p:extLst>
      <p:ext uri="{BB962C8B-B14F-4D97-AF65-F5344CB8AC3E}">
        <p14:creationId xmlns:p14="http://schemas.microsoft.com/office/powerpoint/2010/main" val="148705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E6C5D-055B-4737-AB67-AC7FBDF91F4E}"/>
              </a:ext>
            </a:extLst>
          </p:cNvPr>
          <p:cNvSpPr txBox="1"/>
          <p:nvPr/>
        </p:nvSpPr>
        <p:spPr>
          <a:xfrm>
            <a:off x="10314671" y="6107206"/>
            <a:ext cx="1694695" cy="646331"/>
          </a:xfrm>
          <a:prstGeom prst="rect">
            <a:avLst/>
          </a:prstGeom>
          <a:noFill/>
        </p:spPr>
        <p:txBody>
          <a:bodyPr wrap="none" rtlCol="0">
            <a:spAutoFit/>
          </a:bodyPr>
          <a:lstStyle/>
          <a:p>
            <a:r>
              <a:rPr lang="en-US" sz="3600" dirty="0"/>
              <a:t>The End</a:t>
            </a:r>
            <a:endParaRPr lang="en-IN" sz="3600" dirty="0"/>
          </a:p>
        </p:txBody>
      </p:sp>
    </p:spTree>
    <p:extLst>
      <p:ext uri="{BB962C8B-B14F-4D97-AF65-F5344CB8AC3E}">
        <p14:creationId xmlns:p14="http://schemas.microsoft.com/office/powerpoint/2010/main" val="131186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E27E33DB-9EFB-4972-97BC-EC011AA30CAC}"/>
              </a:ext>
            </a:extLst>
          </p:cNvPr>
          <p:cNvSpPr txBox="1"/>
          <p:nvPr/>
        </p:nvSpPr>
        <p:spPr>
          <a:xfrm>
            <a:off x="4151312" y="21646"/>
            <a:ext cx="3906647" cy="646331"/>
          </a:xfrm>
          <a:prstGeom prst="rect">
            <a:avLst/>
          </a:prstGeom>
          <a:noFill/>
        </p:spPr>
        <p:txBody>
          <a:bodyPr wrap="none" rtlCol="0">
            <a:spAutoFit/>
          </a:bodyPr>
          <a:lstStyle/>
          <a:p>
            <a:r>
              <a:rPr lang="en-US" sz="3600" dirty="0"/>
              <a:t>Environment Model</a:t>
            </a:r>
            <a:endParaRPr lang="en-IN" sz="3600" dirty="0"/>
          </a:p>
        </p:txBody>
      </p:sp>
      <p:sp>
        <p:nvSpPr>
          <p:cNvPr id="2" name="TextBox 1">
            <a:extLst>
              <a:ext uri="{FF2B5EF4-FFF2-40B4-BE49-F238E27FC236}">
                <a16:creationId xmlns:a16="http://schemas.microsoft.com/office/drawing/2014/main" id="{85E083F3-971B-4009-BD37-65E1F0FC4CB4}"/>
              </a:ext>
            </a:extLst>
          </p:cNvPr>
          <p:cNvSpPr txBox="1"/>
          <p:nvPr/>
        </p:nvSpPr>
        <p:spPr>
          <a:xfrm>
            <a:off x="806133" y="5320633"/>
            <a:ext cx="10597003" cy="369332"/>
          </a:xfrm>
          <a:prstGeom prst="rect">
            <a:avLst/>
          </a:prstGeom>
          <a:noFill/>
        </p:spPr>
        <p:txBody>
          <a:bodyPr wrap="square" rtlCol="0">
            <a:spAutoFit/>
          </a:bodyPr>
          <a:lstStyle/>
          <a:p>
            <a:pPr algn="ctr"/>
            <a:r>
              <a:rPr lang="en-US" b="1" dirty="0"/>
              <a:t>Multiple clouds and</a:t>
            </a:r>
            <a:r>
              <a:rPr lang="en-US" dirty="0"/>
              <a:t> </a:t>
            </a:r>
            <a:r>
              <a:rPr lang="en-US" b="1" dirty="0"/>
              <a:t>edge servers </a:t>
            </a:r>
            <a:r>
              <a:rPr lang="en-US" dirty="0"/>
              <a:t>form an </a:t>
            </a:r>
            <a:r>
              <a:rPr lang="en-US" b="1" dirty="0"/>
              <a:t>edge network</a:t>
            </a:r>
            <a:endParaRPr lang="en-US" dirty="0"/>
          </a:p>
        </p:txBody>
      </p:sp>
      <p:grpSp>
        <p:nvGrpSpPr>
          <p:cNvPr id="72" name="Group 71">
            <a:extLst>
              <a:ext uri="{FF2B5EF4-FFF2-40B4-BE49-F238E27FC236}">
                <a16:creationId xmlns:a16="http://schemas.microsoft.com/office/drawing/2014/main" id="{BCE28D2E-DBE5-4A74-BFFF-D06E725EB340}"/>
              </a:ext>
            </a:extLst>
          </p:cNvPr>
          <p:cNvGrpSpPr/>
          <p:nvPr/>
        </p:nvGrpSpPr>
        <p:grpSpPr>
          <a:xfrm>
            <a:off x="781994" y="1102208"/>
            <a:ext cx="3210759" cy="3182402"/>
            <a:chOff x="313459" y="151771"/>
            <a:chExt cx="5193945" cy="5148072"/>
          </a:xfrm>
        </p:grpSpPr>
        <p:sp>
          <p:nvSpPr>
            <p:cNvPr id="74" name="Cloud 73">
              <a:extLst>
                <a:ext uri="{FF2B5EF4-FFF2-40B4-BE49-F238E27FC236}">
                  <a16:creationId xmlns:a16="http://schemas.microsoft.com/office/drawing/2014/main" id="{29EF0CDB-E385-4C77-8874-75E1FB99DE3F}"/>
                </a:ext>
              </a:extLst>
            </p:cNvPr>
            <p:cNvSpPr/>
            <p:nvPr/>
          </p:nvSpPr>
          <p:spPr>
            <a:xfrm>
              <a:off x="1807349" y="151771"/>
              <a:ext cx="2206171" cy="1407885"/>
            </a:xfrm>
            <a:prstGeom prst="cloud">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CLOUD</a:t>
              </a:r>
              <a:endParaRPr lang="en-IN" sz="1100" dirty="0"/>
            </a:p>
          </p:txBody>
        </p:sp>
        <p:sp>
          <p:nvSpPr>
            <p:cNvPr id="78" name="Flowchart: Alternate Process 77">
              <a:extLst>
                <a:ext uri="{FF2B5EF4-FFF2-40B4-BE49-F238E27FC236}">
                  <a16:creationId xmlns:a16="http://schemas.microsoft.com/office/drawing/2014/main" id="{F3C54EA1-D89D-4BF9-AA1D-175CF64043A9}"/>
                </a:ext>
              </a:extLst>
            </p:cNvPr>
            <p:cNvSpPr/>
            <p:nvPr/>
          </p:nvSpPr>
          <p:spPr>
            <a:xfrm>
              <a:off x="2228261" y="2307894"/>
              <a:ext cx="1364343" cy="78740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79" name="Flowchart: Alternate Process 78">
              <a:extLst>
                <a:ext uri="{FF2B5EF4-FFF2-40B4-BE49-F238E27FC236}">
                  <a16:creationId xmlns:a16="http://schemas.microsoft.com/office/drawing/2014/main" id="{113823EA-49BD-4861-9C28-B01932916C47}"/>
                </a:ext>
              </a:extLst>
            </p:cNvPr>
            <p:cNvSpPr/>
            <p:nvPr/>
          </p:nvSpPr>
          <p:spPr>
            <a:xfrm>
              <a:off x="4115117" y="2307894"/>
              <a:ext cx="1364343" cy="78740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80" name="Flowchart: Alternate Process 79">
              <a:extLst>
                <a:ext uri="{FF2B5EF4-FFF2-40B4-BE49-F238E27FC236}">
                  <a16:creationId xmlns:a16="http://schemas.microsoft.com/office/drawing/2014/main" id="{DFC90EEC-03B6-4046-A503-51732A4098B5}"/>
                </a:ext>
              </a:extLst>
            </p:cNvPr>
            <p:cNvSpPr/>
            <p:nvPr/>
          </p:nvSpPr>
          <p:spPr>
            <a:xfrm>
              <a:off x="341405" y="2307894"/>
              <a:ext cx="1364343" cy="78740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cxnSp>
          <p:nvCxnSpPr>
            <p:cNvPr id="81" name="Connector: Elbow 80">
              <a:extLst>
                <a:ext uri="{FF2B5EF4-FFF2-40B4-BE49-F238E27FC236}">
                  <a16:creationId xmlns:a16="http://schemas.microsoft.com/office/drawing/2014/main" id="{0982C7BC-F657-4E33-B2B1-0A109A9279E6}"/>
                </a:ext>
              </a:extLst>
            </p:cNvPr>
            <p:cNvCxnSpPr>
              <a:cxnSpLocks/>
              <a:stCxn id="74" idx="1"/>
              <a:endCxn id="78" idx="0"/>
            </p:cNvCxnSpPr>
            <p:nvPr/>
          </p:nvCxnSpPr>
          <p:spPr>
            <a:xfrm rot="5400000">
              <a:off x="2535566" y="1933024"/>
              <a:ext cx="749737" cy="2"/>
            </a:xfrm>
            <a:prstGeom prst="bentConnector3">
              <a:avLst>
                <a:gd name="adj1" fmla="val 50000"/>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7137B6ED-A065-4FD1-B524-34C910415A94}"/>
                </a:ext>
              </a:extLst>
            </p:cNvPr>
            <p:cNvCxnSpPr>
              <a:cxnSpLocks/>
              <a:stCxn id="74" idx="1"/>
              <a:endCxn id="80" idx="0"/>
            </p:cNvCxnSpPr>
            <p:nvPr/>
          </p:nvCxnSpPr>
          <p:spPr>
            <a:xfrm flipH="1">
              <a:off x="1023577" y="1558157"/>
              <a:ext cx="1886858" cy="749737"/>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B10E5828-72AE-44F6-8EA2-5F1FEAC81464}"/>
                </a:ext>
              </a:extLst>
            </p:cNvPr>
            <p:cNvCxnSpPr>
              <a:stCxn id="74" idx="1"/>
              <a:endCxn id="79" idx="0"/>
            </p:cNvCxnSpPr>
            <p:nvPr/>
          </p:nvCxnSpPr>
          <p:spPr>
            <a:xfrm>
              <a:off x="2910435" y="1558157"/>
              <a:ext cx="1886854" cy="749737"/>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C8D0C018-6F86-436C-9C14-C4D902DA172F}"/>
                </a:ext>
              </a:extLst>
            </p:cNvPr>
            <p:cNvCxnSpPr>
              <a:cxnSpLocks/>
              <a:stCxn id="80" idx="2"/>
            </p:cNvCxnSpPr>
            <p:nvPr/>
          </p:nvCxnSpPr>
          <p:spPr>
            <a:xfrm>
              <a:off x="1023577" y="3095294"/>
              <a:ext cx="0" cy="725596"/>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9A76B951-E7E8-49C7-8772-0E11EBB7DA0D}"/>
                </a:ext>
              </a:extLst>
            </p:cNvPr>
            <p:cNvCxnSpPr>
              <a:cxnSpLocks/>
              <a:stCxn id="78" idx="2"/>
              <a:endCxn id="90" idx="0"/>
            </p:cNvCxnSpPr>
            <p:nvPr/>
          </p:nvCxnSpPr>
          <p:spPr>
            <a:xfrm flipH="1">
              <a:off x="2910432" y="3095294"/>
              <a:ext cx="1" cy="767377"/>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95AE39B1-46EA-4ADC-9EDA-6A0574054532}"/>
                </a:ext>
              </a:extLst>
            </p:cNvPr>
            <p:cNvCxnSpPr>
              <a:cxnSpLocks/>
              <a:stCxn id="79" idx="2"/>
              <a:endCxn id="91" idx="0"/>
            </p:cNvCxnSpPr>
            <p:nvPr/>
          </p:nvCxnSpPr>
          <p:spPr>
            <a:xfrm flipH="1">
              <a:off x="4797288" y="3095294"/>
              <a:ext cx="1" cy="747471"/>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B6042BAA-78D3-4EC9-890B-52774CD9F488}"/>
                </a:ext>
              </a:extLst>
            </p:cNvPr>
            <p:cNvCxnSpPr>
              <a:stCxn id="80" idx="3"/>
              <a:endCxn id="78" idx="1"/>
            </p:cNvCxnSpPr>
            <p:nvPr/>
          </p:nvCxnSpPr>
          <p:spPr>
            <a:xfrm>
              <a:off x="1705748" y="2701594"/>
              <a:ext cx="522513"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A6165A2-4390-4B5B-BB49-F84B10668184}"/>
                </a:ext>
              </a:extLst>
            </p:cNvPr>
            <p:cNvCxnSpPr>
              <a:stCxn id="78" idx="3"/>
              <a:endCxn id="79" idx="1"/>
            </p:cNvCxnSpPr>
            <p:nvPr/>
          </p:nvCxnSpPr>
          <p:spPr>
            <a:xfrm>
              <a:off x="3592604" y="2701594"/>
              <a:ext cx="52251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D3248CC1-6606-43E5-BA4C-9385280C33CB}"/>
                </a:ext>
              </a:extLst>
            </p:cNvPr>
            <p:cNvSpPr/>
            <p:nvPr/>
          </p:nvSpPr>
          <p:spPr>
            <a:xfrm>
              <a:off x="313459" y="3842765"/>
              <a:ext cx="1420233" cy="14371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IoT Devices</a:t>
              </a:r>
              <a:endParaRPr lang="en-IN" sz="1100" dirty="0"/>
            </a:p>
          </p:txBody>
        </p:sp>
        <p:sp>
          <p:nvSpPr>
            <p:cNvPr id="90" name="Oval 89">
              <a:extLst>
                <a:ext uri="{FF2B5EF4-FFF2-40B4-BE49-F238E27FC236}">
                  <a16:creationId xmlns:a16="http://schemas.microsoft.com/office/drawing/2014/main" id="{634E6022-814A-49BA-B712-9313D9CD00B6}"/>
                </a:ext>
              </a:extLst>
            </p:cNvPr>
            <p:cNvSpPr/>
            <p:nvPr/>
          </p:nvSpPr>
          <p:spPr>
            <a:xfrm>
              <a:off x="2200315" y="3862671"/>
              <a:ext cx="1420233" cy="14371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IoT Devices</a:t>
              </a:r>
              <a:endParaRPr lang="en-IN" sz="1100" dirty="0"/>
            </a:p>
          </p:txBody>
        </p:sp>
        <p:sp>
          <p:nvSpPr>
            <p:cNvPr id="91" name="Oval 90">
              <a:extLst>
                <a:ext uri="{FF2B5EF4-FFF2-40B4-BE49-F238E27FC236}">
                  <a16:creationId xmlns:a16="http://schemas.microsoft.com/office/drawing/2014/main" id="{D7730D81-D55F-48A6-9F3B-091667B73841}"/>
                </a:ext>
              </a:extLst>
            </p:cNvPr>
            <p:cNvSpPr/>
            <p:nvPr/>
          </p:nvSpPr>
          <p:spPr>
            <a:xfrm>
              <a:off x="4087171" y="3842765"/>
              <a:ext cx="1420233" cy="14371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IoT Devices</a:t>
              </a:r>
              <a:endParaRPr lang="en-IN" sz="1100" dirty="0"/>
            </a:p>
          </p:txBody>
        </p:sp>
      </p:grpSp>
      <p:sp>
        <p:nvSpPr>
          <p:cNvPr id="93" name="Cloud 92">
            <a:extLst>
              <a:ext uri="{FF2B5EF4-FFF2-40B4-BE49-F238E27FC236}">
                <a16:creationId xmlns:a16="http://schemas.microsoft.com/office/drawing/2014/main" id="{6AC4A311-CB5E-4561-8EB8-1C3671261F9C}"/>
              </a:ext>
            </a:extLst>
          </p:cNvPr>
          <p:cNvSpPr/>
          <p:nvPr/>
        </p:nvSpPr>
        <p:spPr>
          <a:xfrm>
            <a:off x="5400372" y="1102208"/>
            <a:ext cx="1363796" cy="870317"/>
          </a:xfrm>
          <a:prstGeom prst="cloud">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CLOUD</a:t>
            </a:r>
            <a:endParaRPr lang="en-IN" sz="1100" dirty="0"/>
          </a:p>
        </p:txBody>
      </p:sp>
      <p:sp>
        <p:nvSpPr>
          <p:cNvPr id="95" name="Flowchart: Alternate Process 94">
            <a:extLst>
              <a:ext uri="{FF2B5EF4-FFF2-40B4-BE49-F238E27FC236}">
                <a16:creationId xmlns:a16="http://schemas.microsoft.com/office/drawing/2014/main" id="{B5596DBF-B5D0-465D-8FA7-5637469EB1A0}"/>
              </a:ext>
            </a:extLst>
          </p:cNvPr>
          <p:cNvSpPr/>
          <p:nvPr/>
        </p:nvSpPr>
        <p:spPr>
          <a:xfrm>
            <a:off x="6461213" y="2435066"/>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96" name="Flowchart: Alternate Process 95">
            <a:extLst>
              <a:ext uri="{FF2B5EF4-FFF2-40B4-BE49-F238E27FC236}">
                <a16:creationId xmlns:a16="http://schemas.microsoft.com/office/drawing/2014/main" id="{F2D32C95-7C86-4A90-95C4-4B23C8D894F1}"/>
              </a:ext>
            </a:extLst>
          </p:cNvPr>
          <p:cNvSpPr/>
          <p:nvPr/>
        </p:nvSpPr>
        <p:spPr>
          <a:xfrm>
            <a:off x="4859924" y="2435066"/>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cxnSp>
        <p:nvCxnSpPr>
          <p:cNvPr id="98" name="Straight Arrow Connector 97">
            <a:extLst>
              <a:ext uri="{FF2B5EF4-FFF2-40B4-BE49-F238E27FC236}">
                <a16:creationId xmlns:a16="http://schemas.microsoft.com/office/drawing/2014/main" id="{04D2EC9A-3BD7-455F-AE6C-D21FE9FE5C94}"/>
              </a:ext>
            </a:extLst>
          </p:cNvPr>
          <p:cNvCxnSpPr>
            <a:cxnSpLocks/>
            <a:stCxn id="93" idx="1"/>
            <a:endCxn id="96" idx="0"/>
          </p:cNvCxnSpPr>
          <p:nvPr/>
        </p:nvCxnSpPr>
        <p:spPr>
          <a:xfrm flipH="1">
            <a:off x="5281625" y="1971598"/>
            <a:ext cx="800645" cy="46346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62FAFAD2-F336-4942-88A9-6295EE9E0702}"/>
              </a:ext>
            </a:extLst>
          </p:cNvPr>
          <p:cNvCxnSpPr>
            <a:stCxn id="93" idx="1"/>
            <a:endCxn id="95" idx="0"/>
          </p:cNvCxnSpPr>
          <p:nvPr/>
        </p:nvCxnSpPr>
        <p:spPr>
          <a:xfrm>
            <a:off x="6082270" y="1971598"/>
            <a:ext cx="800644" cy="46346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826403F-3563-4BA8-B30E-965B8A02F264}"/>
              </a:ext>
            </a:extLst>
          </p:cNvPr>
          <p:cNvCxnSpPr>
            <a:cxnSpLocks/>
            <a:stCxn id="96" idx="2"/>
            <a:endCxn id="106" idx="0"/>
          </p:cNvCxnSpPr>
          <p:nvPr/>
        </p:nvCxnSpPr>
        <p:spPr>
          <a:xfrm flipH="1">
            <a:off x="5281624" y="2921816"/>
            <a:ext cx="1" cy="462067"/>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0712177-09D2-4E30-AD81-E41B457EB423}"/>
              </a:ext>
            </a:extLst>
          </p:cNvPr>
          <p:cNvCxnSpPr>
            <a:cxnSpLocks/>
            <a:stCxn id="95" idx="2"/>
            <a:endCxn id="108" idx="0"/>
          </p:cNvCxnSpPr>
          <p:nvPr/>
        </p:nvCxnSpPr>
        <p:spPr>
          <a:xfrm flipH="1">
            <a:off x="6882913" y="2921816"/>
            <a:ext cx="1" cy="462067"/>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106" name="Oval 105">
            <a:extLst>
              <a:ext uri="{FF2B5EF4-FFF2-40B4-BE49-F238E27FC236}">
                <a16:creationId xmlns:a16="http://schemas.microsoft.com/office/drawing/2014/main" id="{96B88228-6023-4E2C-A8BD-A745A460DEF3}"/>
              </a:ext>
            </a:extLst>
          </p:cNvPr>
          <p:cNvSpPr/>
          <p:nvPr/>
        </p:nvSpPr>
        <p:spPr>
          <a:xfrm>
            <a:off x="4842649" y="3383883"/>
            <a:ext cx="877950" cy="8884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IoT Devices</a:t>
            </a:r>
            <a:endParaRPr lang="en-IN" sz="1100" dirty="0"/>
          </a:p>
        </p:txBody>
      </p:sp>
      <p:sp>
        <p:nvSpPr>
          <p:cNvPr id="108" name="Oval 107">
            <a:extLst>
              <a:ext uri="{FF2B5EF4-FFF2-40B4-BE49-F238E27FC236}">
                <a16:creationId xmlns:a16="http://schemas.microsoft.com/office/drawing/2014/main" id="{E6396733-FCD5-4D81-A4E8-0A97FEA4A4D2}"/>
              </a:ext>
            </a:extLst>
          </p:cNvPr>
          <p:cNvSpPr/>
          <p:nvPr/>
        </p:nvSpPr>
        <p:spPr>
          <a:xfrm>
            <a:off x="6443938" y="3383883"/>
            <a:ext cx="877950" cy="8884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IoT Devices</a:t>
            </a:r>
            <a:endParaRPr lang="en-IN" sz="1100" dirty="0"/>
          </a:p>
        </p:txBody>
      </p:sp>
      <p:grpSp>
        <p:nvGrpSpPr>
          <p:cNvPr id="109" name="Group 108">
            <a:extLst>
              <a:ext uri="{FF2B5EF4-FFF2-40B4-BE49-F238E27FC236}">
                <a16:creationId xmlns:a16="http://schemas.microsoft.com/office/drawing/2014/main" id="{865FE3D1-A63B-4574-845C-5D31721F065B}"/>
              </a:ext>
            </a:extLst>
          </p:cNvPr>
          <p:cNvGrpSpPr/>
          <p:nvPr/>
        </p:nvGrpSpPr>
        <p:grpSpPr>
          <a:xfrm>
            <a:off x="8185514" y="1102208"/>
            <a:ext cx="3210759" cy="3182402"/>
            <a:chOff x="313459" y="151771"/>
            <a:chExt cx="5193945" cy="5148072"/>
          </a:xfrm>
        </p:grpSpPr>
        <p:sp>
          <p:nvSpPr>
            <p:cNvPr id="110" name="Cloud 109">
              <a:extLst>
                <a:ext uri="{FF2B5EF4-FFF2-40B4-BE49-F238E27FC236}">
                  <a16:creationId xmlns:a16="http://schemas.microsoft.com/office/drawing/2014/main" id="{EA49809A-9A24-4C27-9D8A-FBA9D59DCFC7}"/>
                </a:ext>
              </a:extLst>
            </p:cNvPr>
            <p:cNvSpPr/>
            <p:nvPr/>
          </p:nvSpPr>
          <p:spPr>
            <a:xfrm>
              <a:off x="1807349" y="151771"/>
              <a:ext cx="2206171" cy="1407885"/>
            </a:xfrm>
            <a:prstGeom prst="cloud">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CLOUD</a:t>
              </a:r>
              <a:endParaRPr lang="en-IN" sz="1100" dirty="0"/>
            </a:p>
          </p:txBody>
        </p:sp>
        <p:sp>
          <p:nvSpPr>
            <p:cNvPr id="111" name="Flowchart: Alternate Process 110">
              <a:extLst>
                <a:ext uri="{FF2B5EF4-FFF2-40B4-BE49-F238E27FC236}">
                  <a16:creationId xmlns:a16="http://schemas.microsoft.com/office/drawing/2014/main" id="{541EE38A-D406-43D0-94E8-A14CCEBB6A77}"/>
                </a:ext>
              </a:extLst>
            </p:cNvPr>
            <p:cNvSpPr/>
            <p:nvPr/>
          </p:nvSpPr>
          <p:spPr>
            <a:xfrm>
              <a:off x="2228261" y="2307894"/>
              <a:ext cx="1364343" cy="78740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112" name="Flowchart: Alternate Process 111">
              <a:extLst>
                <a:ext uri="{FF2B5EF4-FFF2-40B4-BE49-F238E27FC236}">
                  <a16:creationId xmlns:a16="http://schemas.microsoft.com/office/drawing/2014/main" id="{3A98FEAC-9430-428D-9556-776C344C47B4}"/>
                </a:ext>
              </a:extLst>
            </p:cNvPr>
            <p:cNvSpPr/>
            <p:nvPr/>
          </p:nvSpPr>
          <p:spPr>
            <a:xfrm>
              <a:off x="4115117" y="2307894"/>
              <a:ext cx="1364343" cy="78740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113" name="Flowchart: Alternate Process 112">
              <a:extLst>
                <a:ext uri="{FF2B5EF4-FFF2-40B4-BE49-F238E27FC236}">
                  <a16:creationId xmlns:a16="http://schemas.microsoft.com/office/drawing/2014/main" id="{9FEF77A6-D6D9-44DD-95A1-435DB7AA78E1}"/>
                </a:ext>
              </a:extLst>
            </p:cNvPr>
            <p:cNvSpPr/>
            <p:nvPr/>
          </p:nvSpPr>
          <p:spPr>
            <a:xfrm>
              <a:off x="341405" y="2307894"/>
              <a:ext cx="1364343" cy="78740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cxnSp>
          <p:nvCxnSpPr>
            <p:cNvPr id="114" name="Connector: Elbow 113">
              <a:extLst>
                <a:ext uri="{FF2B5EF4-FFF2-40B4-BE49-F238E27FC236}">
                  <a16:creationId xmlns:a16="http://schemas.microsoft.com/office/drawing/2014/main" id="{43305E57-7E3F-478D-8968-26382B0622DA}"/>
                </a:ext>
              </a:extLst>
            </p:cNvPr>
            <p:cNvCxnSpPr>
              <a:cxnSpLocks/>
              <a:stCxn id="110" idx="1"/>
              <a:endCxn id="111" idx="0"/>
            </p:cNvCxnSpPr>
            <p:nvPr/>
          </p:nvCxnSpPr>
          <p:spPr>
            <a:xfrm rot="5400000">
              <a:off x="2535566" y="1933024"/>
              <a:ext cx="749737" cy="2"/>
            </a:xfrm>
            <a:prstGeom prst="bentConnector3">
              <a:avLst>
                <a:gd name="adj1" fmla="val 50000"/>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D8F3BB31-F103-4B52-92EC-9AE1661C50AA}"/>
                </a:ext>
              </a:extLst>
            </p:cNvPr>
            <p:cNvCxnSpPr>
              <a:cxnSpLocks/>
              <a:stCxn id="110" idx="1"/>
              <a:endCxn id="113" idx="0"/>
            </p:cNvCxnSpPr>
            <p:nvPr/>
          </p:nvCxnSpPr>
          <p:spPr>
            <a:xfrm flipH="1">
              <a:off x="1023577" y="1558157"/>
              <a:ext cx="1886858" cy="749737"/>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6544A5B1-EB70-4916-A653-FD2280096067}"/>
                </a:ext>
              </a:extLst>
            </p:cNvPr>
            <p:cNvCxnSpPr>
              <a:stCxn id="110" idx="1"/>
              <a:endCxn id="112" idx="0"/>
            </p:cNvCxnSpPr>
            <p:nvPr/>
          </p:nvCxnSpPr>
          <p:spPr>
            <a:xfrm>
              <a:off x="2910435" y="1558157"/>
              <a:ext cx="1886854" cy="749737"/>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E13518B7-91D4-4D2A-A67D-D4E7E1504433}"/>
                </a:ext>
              </a:extLst>
            </p:cNvPr>
            <p:cNvCxnSpPr>
              <a:cxnSpLocks/>
              <a:stCxn id="113" idx="2"/>
            </p:cNvCxnSpPr>
            <p:nvPr/>
          </p:nvCxnSpPr>
          <p:spPr>
            <a:xfrm>
              <a:off x="1023577" y="3095294"/>
              <a:ext cx="0" cy="725596"/>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5BCB41F4-CF53-4B94-BC64-B765C31331F5}"/>
                </a:ext>
              </a:extLst>
            </p:cNvPr>
            <p:cNvCxnSpPr>
              <a:cxnSpLocks/>
              <a:stCxn id="111" idx="2"/>
              <a:endCxn id="123" idx="0"/>
            </p:cNvCxnSpPr>
            <p:nvPr/>
          </p:nvCxnSpPr>
          <p:spPr>
            <a:xfrm flipH="1">
              <a:off x="2910432" y="3095294"/>
              <a:ext cx="1" cy="767377"/>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6BCF3013-DCF5-4400-8220-840D1AF59166}"/>
                </a:ext>
              </a:extLst>
            </p:cNvPr>
            <p:cNvCxnSpPr>
              <a:cxnSpLocks/>
              <a:stCxn id="112" idx="2"/>
              <a:endCxn id="124" idx="0"/>
            </p:cNvCxnSpPr>
            <p:nvPr/>
          </p:nvCxnSpPr>
          <p:spPr>
            <a:xfrm flipH="1">
              <a:off x="4797288" y="3095294"/>
              <a:ext cx="1" cy="747471"/>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F3E36B0E-59F3-4CAF-B286-771823EFA2D2}"/>
                </a:ext>
              </a:extLst>
            </p:cNvPr>
            <p:cNvCxnSpPr>
              <a:stCxn id="113" idx="3"/>
              <a:endCxn id="111" idx="1"/>
            </p:cNvCxnSpPr>
            <p:nvPr/>
          </p:nvCxnSpPr>
          <p:spPr>
            <a:xfrm>
              <a:off x="1705748" y="2701594"/>
              <a:ext cx="522513"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E2757EAD-F32D-4EE1-A4CE-A940132B5201}"/>
                </a:ext>
              </a:extLst>
            </p:cNvPr>
            <p:cNvCxnSpPr>
              <a:stCxn id="111" idx="3"/>
              <a:endCxn id="112" idx="1"/>
            </p:cNvCxnSpPr>
            <p:nvPr/>
          </p:nvCxnSpPr>
          <p:spPr>
            <a:xfrm>
              <a:off x="3592604" y="2701594"/>
              <a:ext cx="52251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2" name="Oval 121">
              <a:extLst>
                <a:ext uri="{FF2B5EF4-FFF2-40B4-BE49-F238E27FC236}">
                  <a16:creationId xmlns:a16="http://schemas.microsoft.com/office/drawing/2014/main" id="{F77E38C3-90B3-4D27-8541-900F3A2F77E9}"/>
                </a:ext>
              </a:extLst>
            </p:cNvPr>
            <p:cNvSpPr/>
            <p:nvPr/>
          </p:nvSpPr>
          <p:spPr>
            <a:xfrm>
              <a:off x="313459" y="3842765"/>
              <a:ext cx="1420233" cy="14371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IoT Devices</a:t>
              </a:r>
              <a:endParaRPr lang="en-IN" sz="1100" dirty="0"/>
            </a:p>
          </p:txBody>
        </p:sp>
        <p:sp>
          <p:nvSpPr>
            <p:cNvPr id="123" name="Oval 122">
              <a:extLst>
                <a:ext uri="{FF2B5EF4-FFF2-40B4-BE49-F238E27FC236}">
                  <a16:creationId xmlns:a16="http://schemas.microsoft.com/office/drawing/2014/main" id="{87AD2FF3-60D6-4F85-B0E3-3D6A6E3FFEA0}"/>
                </a:ext>
              </a:extLst>
            </p:cNvPr>
            <p:cNvSpPr/>
            <p:nvPr/>
          </p:nvSpPr>
          <p:spPr>
            <a:xfrm>
              <a:off x="2200315" y="3862671"/>
              <a:ext cx="1420233" cy="14371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IoT Devices</a:t>
              </a:r>
              <a:endParaRPr lang="en-IN" sz="1100" dirty="0"/>
            </a:p>
          </p:txBody>
        </p:sp>
        <p:sp>
          <p:nvSpPr>
            <p:cNvPr id="124" name="Oval 123">
              <a:extLst>
                <a:ext uri="{FF2B5EF4-FFF2-40B4-BE49-F238E27FC236}">
                  <a16:creationId xmlns:a16="http://schemas.microsoft.com/office/drawing/2014/main" id="{FAE4A577-F671-49E1-8D93-E9B65377E739}"/>
                </a:ext>
              </a:extLst>
            </p:cNvPr>
            <p:cNvSpPr/>
            <p:nvPr/>
          </p:nvSpPr>
          <p:spPr>
            <a:xfrm>
              <a:off x="4087171" y="3842765"/>
              <a:ext cx="1420233" cy="14371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IoT Devices</a:t>
              </a:r>
              <a:endParaRPr lang="en-IN" sz="1100" dirty="0"/>
            </a:p>
          </p:txBody>
        </p:sp>
      </p:grpSp>
      <p:cxnSp>
        <p:nvCxnSpPr>
          <p:cNvPr id="13" name="Straight Arrow Connector 12">
            <a:extLst>
              <a:ext uri="{FF2B5EF4-FFF2-40B4-BE49-F238E27FC236}">
                <a16:creationId xmlns:a16="http://schemas.microsoft.com/office/drawing/2014/main" id="{35633B65-1529-4651-B8AC-D45C20B89C92}"/>
              </a:ext>
            </a:extLst>
          </p:cNvPr>
          <p:cNvCxnSpPr>
            <a:stCxn id="74" idx="0"/>
            <a:endCxn id="93" idx="2"/>
          </p:cNvCxnSpPr>
          <p:nvPr/>
        </p:nvCxnSpPr>
        <p:spPr>
          <a:xfrm>
            <a:off x="3068137" y="1537367"/>
            <a:ext cx="233646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634CCC-1620-4C37-AB34-8E75847FDDCA}"/>
              </a:ext>
            </a:extLst>
          </p:cNvPr>
          <p:cNvCxnSpPr>
            <a:stCxn id="93" idx="0"/>
            <a:endCxn id="110" idx="2"/>
          </p:cNvCxnSpPr>
          <p:nvPr/>
        </p:nvCxnSpPr>
        <p:spPr>
          <a:xfrm>
            <a:off x="6763032" y="1537367"/>
            <a:ext cx="235019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72C4CD8-A39A-4AFA-A2F1-3339976EA6EF}"/>
              </a:ext>
            </a:extLst>
          </p:cNvPr>
          <p:cNvCxnSpPr>
            <a:stCxn id="95" idx="3"/>
            <a:endCxn id="113" idx="1"/>
          </p:cNvCxnSpPr>
          <p:nvPr/>
        </p:nvCxnSpPr>
        <p:spPr>
          <a:xfrm>
            <a:off x="7304614" y="2678441"/>
            <a:ext cx="8981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2738920-57A9-4D97-AFD0-8A6C1B86D3CC}"/>
              </a:ext>
            </a:extLst>
          </p:cNvPr>
          <p:cNvCxnSpPr>
            <a:cxnSpLocks/>
            <a:stCxn id="79" idx="3"/>
            <a:endCxn id="96" idx="1"/>
          </p:cNvCxnSpPr>
          <p:nvPr/>
        </p:nvCxnSpPr>
        <p:spPr>
          <a:xfrm>
            <a:off x="3975479" y="2678441"/>
            <a:ext cx="88444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65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083F3-971B-4009-BD37-65E1F0FC4CB4}"/>
              </a:ext>
            </a:extLst>
          </p:cNvPr>
          <p:cNvSpPr txBox="1"/>
          <p:nvPr/>
        </p:nvSpPr>
        <p:spPr>
          <a:xfrm>
            <a:off x="341614" y="4983295"/>
            <a:ext cx="11850386" cy="1477328"/>
          </a:xfrm>
          <a:prstGeom prst="rect">
            <a:avLst/>
          </a:prstGeom>
          <a:noFill/>
        </p:spPr>
        <p:txBody>
          <a:bodyPr wrap="square" rtlCol="0">
            <a:spAutoFit/>
          </a:bodyPr>
          <a:lstStyle/>
          <a:p>
            <a:r>
              <a:rPr lang="en-US" dirty="0"/>
              <a:t>IoT devices can connect to an Edge Server and can generate </a:t>
            </a:r>
            <a:r>
              <a:rPr lang="en-US" i="1" dirty="0"/>
              <a:t>workflows</a:t>
            </a:r>
            <a:r>
              <a:rPr lang="en-US" dirty="0"/>
              <a:t> containing a number of </a:t>
            </a:r>
            <a:r>
              <a:rPr lang="en-US" i="1" dirty="0"/>
              <a:t>tasks</a:t>
            </a:r>
            <a:r>
              <a:rPr lang="en-US" b="1" dirty="0"/>
              <a:t> </a:t>
            </a:r>
            <a:r>
              <a:rPr lang="en-US" dirty="0"/>
              <a:t>such that each task is dependent on the previous task in the workflow.  </a:t>
            </a:r>
          </a:p>
          <a:p>
            <a:endParaRPr lang="en-US" dirty="0"/>
          </a:p>
          <a:p>
            <a:r>
              <a:rPr lang="en-US" dirty="0"/>
              <a:t>In this scheme, Cloud Servers can be thought of as a special type of edge server which have no IoT devices connecting directly to them.</a:t>
            </a:r>
          </a:p>
        </p:txBody>
      </p:sp>
      <p:sp>
        <p:nvSpPr>
          <p:cNvPr id="154" name="TextBox 153">
            <a:extLst>
              <a:ext uri="{FF2B5EF4-FFF2-40B4-BE49-F238E27FC236}">
                <a16:creationId xmlns:a16="http://schemas.microsoft.com/office/drawing/2014/main" id="{5CFCA421-421E-427A-9859-AEAB76AE8404}"/>
              </a:ext>
            </a:extLst>
          </p:cNvPr>
          <p:cNvSpPr txBox="1"/>
          <p:nvPr/>
        </p:nvSpPr>
        <p:spPr>
          <a:xfrm>
            <a:off x="4151312" y="21646"/>
            <a:ext cx="3906647" cy="646331"/>
          </a:xfrm>
          <a:prstGeom prst="rect">
            <a:avLst/>
          </a:prstGeom>
          <a:noFill/>
        </p:spPr>
        <p:txBody>
          <a:bodyPr wrap="none" rtlCol="0">
            <a:spAutoFit/>
          </a:bodyPr>
          <a:lstStyle/>
          <a:p>
            <a:r>
              <a:rPr lang="en-US" sz="3600" dirty="0"/>
              <a:t>Environment Model</a:t>
            </a:r>
            <a:endParaRPr lang="en-IN" sz="3600" dirty="0"/>
          </a:p>
        </p:txBody>
      </p:sp>
      <p:grpSp>
        <p:nvGrpSpPr>
          <p:cNvPr id="43" name="Group 42">
            <a:extLst>
              <a:ext uri="{FF2B5EF4-FFF2-40B4-BE49-F238E27FC236}">
                <a16:creationId xmlns:a16="http://schemas.microsoft.com/office/drawing/2014/main" id="{CE11C24F-10CC-4679-8358-41A4149CFABA}"/>
              </a:ext>
            </a:extLst>
          </p:cNvPr>
          <p:cNvGrpSpPr/>
          <p:nvPr/>
        </p:nvGrpSpPr>
        <p:grpSpPr>
          <a:xfrm>
            <a:off x="806135" y="1031165"/>
            <a:ext cx="10579730" cy="3472337"/>
            <a:chOff x="806135" y="1031165"/>
            <a:chExt cx="10579730" cy="3472337"/>
          </a:xfrm>
        </p:grpSpPr>
        <p:sp>
          <p:nvSpPr>
            <p:cNvPr id="78" name="Flowchart: Alternate Process 77">
              <a:extLst>
                <a:ext uri="{FF2B5EF4-FFF2-40B4-BE49-F238E27FC236}">
                  <a16:creationId xmlns:a16="http://schemas.microsoft.com/office/drawing/2014/main" id="{F3C54EA1-D89D-4BF9-AA1D-175CF64043A9}"/>
                </a:ext>
              </a:extLst>
            </p:cNvPr>
            <p:cNvSpPr/>
            <p:nvPr/>
          </p:nvSpPr>
          <p:spPr>
            <a:xfrm>
              <a:off x="1972540" y="199228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79" name="Flowchart: Alternate Process 78">
              <a:extLst>
                <a:ext uri="{FF2B5EF4-FFF2-40B4-BE49-F238E27FC236}">
                  <a16:creationId xmlns:a16="http://schemas.microsoft.com/office/drawing/2014/main" id="{113823EA-49BD-4861-9C28-B01932916C47}"/>
                </a:ext>
              </a:extLst>
            </p:cNvPr>
            <p:cNvSpPr/>
            <p:nvPr/>
          </p:nvSpPr>
          <p:spPr>
            <a:xfrm>
              <a:off x="3138944" y="199228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80" name="Flowchart: Alternate Process 79">
              <a:extLst>
                <a:ext uri="{FF2B5EF4-FFF2-40B4-BE49-F238E27FC236}">
                  <a16:creationId xmlns:a16="http://schemas.microsoft.com/office/drawing/2014/main" id="{DFC90EEC-03B6-4046-A503-51732A4098B5}"/>
                </a:ext>
              </a:extLst>
            </p:cNvPr>
            <p:cNvSpPr/>
            <p:nvPr/>
          </p:nvSpPr>
          <p:spPr>
            <a:xfrm>
              <a:off x="806135" y="199228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cxnSp>
          <p:nvCxnSpPr>
            <p:cNvPr id="82" name="Straight Arrow Connector 81">
              <a:extLst>
                <a:ext uri="{FF2B5EF4-FFF2-40B4-BE49-F238E27FC236}">
                  <a16:creationId xmlns:a16="http://schemas.microsoft.com/office/drawing/2014/main" id="{7137B6ED-A065-4FD1-B524-34C910415A94}"/>
                </a:ext>
              </a:extLst>
            </p:cNvPr>
            <p:cNvCxnSpPr>
              <a:cxnSpLocks/>
              <a:stCxn id="55" idx="2"/>
              <a:endCxn id="80" idx="0"/>
            </p:cNvCxnSpPr>
            <p:nvPr/>
          </p:nvCxnSpPr>
          <p:spPr>
            <a:xfrm flipH="1">
              <a:off x="1227836" y="1517915"/>
              <a:ext cx="1166405" cy="47437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B10E5828-72AE-44F6-8EA2-5F1FEAC81464}"/>
                </a:ext>
              </a:extLst>
            </p:cNvPr>
            <p:cNvCxnSpPr>
              <a:cxnSpLocks/>
              <a:stCxn id="55" idx="2"/>
              <a:endCxn id="79" idx="0"/>
            </p:cNvCxnSpPr>
            <p:nvPr/>
          </p:nvCxnSpPr>
          <p:spPr>
            <a:xfrm>
              <a:off x="2394241" y="1517915"/>
              <a:ext cx="1166404" cy="47437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C8D0C018-6F86-436C-9C14-C4D902DA172F}"/>
                </a:ext>
              </a:extLst>
            </p:cNvPr>
            <p:cNvCxnSpPr>
              <a:cxnSpLocks/>
              <a:stCxn id="80" idx="2"/>
              <a:endCxn id="127" idx="0"/>
            </p:cNvCxnSpPr>
            <p:nvPr/>
          </p:nvCxnSpPr>
          <p:spPr>
            <a:xfrm flipH="1">
              <a:off x="1227835" y="2479037"/>
              <a:ext cx="1" cy="486750"/>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9A76B951-E7E8-49C7-8772-0E11EBB7DA0D}"/>
                </a:ext>
              </a:extLst>
            </p:cNvPr>
            <p:cNvCxnSpPr>
              <a:cxnSpLocks/>
              <a:stCxn id="78" idx="2"/>
              <a:endCxn id="130" idx="0"/>
            </p:cNvCxnSpPr>
            <p:nvPr/>
          </p:nvCxnSpPr>
          <p:spPr>
            <a:xfrm flipH="1">
              <a:off x="2394240" y="2479037"/>
              <a:ext cx="1" cy="482541"/>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95AE39B1-46EA-4ADC-9EDA-6A0574054532}"/>
                </a:ext>
              </a:extLst>
            </p:cNvPr>
            <p:cNvCxnSpPr>
              <a:cxnSpLocks/>
              <a:stCxn id="79" idx="2"/>
              <a:endCxn id="133" idx="0"/>
            </p:cNvCxnSpPr>
            <p:nvPr/>
          </p:nvCxnSpPr>
          <p:spPr>
            <a:xfrm flipH="1">
              <a:off x="3560101" y="2479037"/>
              <a:ext cx="544" cy="482541"/>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B6042BAA-78D3-4EC9-890B-52774CD9F488}"/>
                </a:ext>
              </a:extLst>
            </p:cNvPr>
            <p:cNvCxnSpPr>
              <a:stCxn id="80" idx="3"/>
              <a:endCxn id="78" idx="1"/>
            </p:cNvCxnSpPr>
            <p:nvPr/>
          </p:nvCxnSpPr>
          <p:spPr>
            <a:xfrm>
              <a:off x="1649536" y="2235662"/>
              <a:ext cx="323004"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A6165A2-4390-4B5B-BB49-F84B10668184}"/>
                </a:ext>
              </a:extLst>
            </p:cNvPr>
            <p:cNvCxnSpPr>
              <a:stCxn id="78" idx="3"/>
              <a:endCxn id="79" idx="1"/>
            </p:cNvCxnSpPr>
            <p:nvPr/>
          </p:nvCxnSpPr>
          <p:spPr>
            <a:xfrm>
              <a:off x="2815940" y="2235662"/>
              <a:ext cx="32300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Flowchart: Alternate Process 94">
              <a:extLst>
                <a:ext uri="{FF2B5EF4-FFF2-40B4-BE49-F238E27FC236}">
                  <a16:creationId xmlns:a16="http://schemas.microsoft.com/office/drawing/2014/main" id="{B5596DBF-B5D0-465D-8FA7-5637469EB1A0}"/>
                </a:ext>
              </a:extLst>
            </p:cNvPr>
            <p:cNvSpPr/>
            <p:nvPr/>
          </p:nvSpPr>
          <p:spPr>
            <a:xfrm>
              <a:off x="6468079" y="199228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96" name="Flowchart: Alternate Process 95">
              <a:extLst>
                <a:ext uri="{FF2B5EF4-FFF2-40B4-BE49-F238E27FC236}">
                  <a16:creationId xmlns:a16="http://schemas.microsoft.com/office/drawing/2014/main" id="{F2D32C95-7C86-4A90-95C4-4B23C8D894F1}"/>
                </a:ext>
              </a:extLst>
            </p:cNvPr>
            <p:cNvSpPr/>
            <p:nvPr/>
          </p:nvSpPr>
          <p:spPr>
            <a:xfrm>
              <a:off x="4866790" y="199228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cxnSp>
          <p:nvCxnSpPr>
            <p:cNvPr id="98" name="Straight Arrow Connector 97">
              <a:extLst>
                <a:ext uri="{FF2B5EF4-FFF2-40B4-BE49-F238E27FC236}">
                  <a16:creationId xmlns:a16="http://schemas.microsoft.com/office/drawing/2014/main" id="{04D2EC9A-3BD7-455F-AE6C-D21FE9FE5C94}"/>
                </a:ext>
              </a:extLst>
            </p:cNvPr>
            <p:cNvCxnSpPr>
              <a:cxnSpLocks/>
              <a:stCxn id="56" idx="2"/>
              <a:endCxn id="96" idx="0"/>
            </p:cNvCxnSpPr>
            <p:nvPr/>
          </p:nvCxnSpPr>
          <p:spPr>
            <a:xfrm flipH="1">
              <a:off x="5288491" y="1517916"/>
              <a:ext cx="797628" cy="474371"/>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62FAFAD2-F336-4942-88A9-6295EE9E0702}"/>
                </a:ext>
              </a:extLst>
            </p:cNvPr>
            <p:cNvCxnSpPr>
              <a:cxnSpLocks/>
              <a:stCxn id="56" idx="2"/>
              <a:endCxn id="95" idx="0"/>
            </p:cNvCxnSpPr>
            <p:nvPr/>
          </p:nvCxnSpPr>
          <p:spPr>
            <a:xfrm>
              <a:off x="6086119" y="1517916"/>
              <a:ext cx="803661" cy="474371"/>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826403F-3563-4BA8-B30E-965B8A02F264}"/>
                </a:ext>
              </a:extLst>
            </p:cNvPr>
            <p:cNvCxnSpPr>
              <a:cxnSpLocks/>
              <a:stCxn id="96" idx="2"/>
              <a:endCxn id="144" idx="0"/>
            </p:cNvCxnSpPr>
            <p:nvPr/>
          </p:nvCxnSpPr>
          <p:spPr>
            <a:xfrm>
              <a:off x="5288491" y="2479037"/>
              <a:ext cx="1" cy="474371"/>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0712177-09D2-4E30-AD81-E41B457EB423}"/>
                </a:ext>
              </a:extLst>
            </p:cNvPr>
            <p:cNvCxnSpPr>
              <a:cxnSpLocks/>
              <a:stCxn id="95" idx="2"/>
              <a:endCxn id="141" idx="0"/>
            </p:cNvCxnSpPr>
            <p:nvPr/>
          </p:nvCxnSpPr>
          <p:spPr>
            <a:xfrm flipH="1">
              <a:off x="6889778" y="2479037"/>
              <a:ext cx="2" cy="489340"/>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111" name="Flowchart: Alternate Process 110">
              <a:extLst>
                <a:ext uri="{FF2B5EF4-FFF2-40B4-BE49-F238E27FC236}">
                  <a16:creationId xmlns:a16="http://schemas.microsoft.com/office/drawing/2014/main" id="{541EE38A-D406-43D0-94E8-A14CCEBB6A77}"/>
                </a:ext>
              </a:extLst>
            </p:cNvPr>
            <p:cNvSpPr/>
            <p:nvPr/>
          </p:nvSpPr>
          <p:spPr>
            <a:xfrm>
              <a:off x="9376060" y="199228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112" name="Flowchart: Alternate Process 111">
              <a:extLst>
                <a:ext uri="{FF2B5EF4-FFF2-40B4-BE49-F238E27FC236}">
                  <a16:creationId xmlns:a16="http://schemas.microsoft.com/office/drawing/2014/main" id="{3A98FEAC-9430-428D-9556-776C344C47B4}"/>
                </a:ext>
              </a:extLst>
            </p:cNvPr>
            <p:cNvSpPr/>
            <p:nvPr/>
          </p:nvSpPr>
          <p:spPr>
            <a:xfrm>
              <a:off x="10542464" y="199228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113" name="Flowchart: Alternate Process 112">
              <a:extLst>
                <a:ext uri="{FF2B5EF4-FFF2-40B4-BE49-F238E27FC236}">
                  <a16:creationId xmlns:a16="http://schemas.microsoft.com/office/drawing/2014/main" id="{9FEF77A6-D6D9-44DD-95A1-435DB7AA78E1}"/>
                </a:ext>
              </a:extLst>
            </p:cNvPr>
            <p:cNvSpPr/>
            <p:nvPr/>
          </p:nvSpPr>
          <p:spPr>
            <a:xfrm>
              <a:off x="8209655" y="199228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cxnSp>
          <p:nvCxnSpPr>
            <p:cNvPr id="115" name="Straight Arrow Connector 114">
              <a:extLst>
                <a:ext uri="{FF2B5EF4-FFF2-40B4-BE49-F238E27FC236}">
                  <a16:creationId xmlns:a16="http://schemas.microsoft.com/office/drawing/2014/main" id="{D8F3BB31-F103-4B52-92EC-9AE1661C50AA}"/>
                </a:ext>
              </a:extLst>
            </p:cNvPr>
            <p:cNvCxnSpPr>
              <a:cxnSpLocks/>
              <a:stCxn id="57" idx="2"/>
              <a:endCxn id="113" idx="0"/>
            </p:cNvCxnSpPr>
            <p:nvPr/>
          </p:nvCxnSpPr>
          <p:spPr>
            <a:xfrm flipH="1">
              <a:off x="8631356" y="1517915"/>
              <a:ext cx="1166403" cy="47437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6544A5B1-EB70-4916-A653-FD2280096067}"/>
                </a:ext>
              </a:extLst>
            </p:cNvPr>
            <p:cNvCxnSpPr>
              <a:cxnSpLocks/>
              <a:stCxn id="57" idx="2"/>
              <a:endCxn id="112" idx="0"/>
            </p:cNvCxnSpPr>
            <p:nvPr/>
          </p:nvCxnSpPr>
          <p:spPr>
            <a:xfrm>
              <a:off x="9797759" y="1517915"/>
              <a:ext cx="1166406" cy="47437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E13518B7-91D4-4D2A-A67D-D4E7E1504433}"/>
                </a:ext>
              </a:extLst>
            </p:cNvPr>
            <p:cNvCxnSpPr>
              <a:cxnSpLocks/>
              <a:stCxn id="113" idx="2"/>
            </p:cNvCxnSpPr>
            <p:nvPr/>
          </p:nvCxnSpPr>
          <p:spPr>
            <a:xfrm>
              <a:off x="8631356" y="2479037"/>
              <a:ext cx="0" cy="448544"/>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5BCB41F4-CF53-4B94-BC64-B765C31331F5}"/>
                </a:ext>
              </a:extLst>
            </p:cNvPr>
            <p:cNvCxnSpPr>
              <a:cxnSpLocks/>
              <a:stCxn id="111" idx="2"/>
              <a:endCxn id="151" idx="0"/>
            </p:cNvCxnSpPr>
            <p:nvPr/>
          </p:nvCxnSpPr>
          <p:spPr>
            <a:xfrm flipH="1">
              <a:off x="9797756" y="2479037"/>
              <a:ext cx="5" cy="489002"/>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6BCF3013-DCF5-4400-8220-840D1AF59166}"/>
                </a:ext>
              </a:extLst>
            </p:cNvPr>
            <p:cNvCxnSpPr>
              <a:cxnSpLocks/>
              <a:stCxn id="112" idx="2"/>
              <a:endCxn id="147" idx="0"/>
            </p:cNvCxnSpPr>
            <p:nvPr/>
          </p:nvCxnSpPr>
          <p:spPr>
            <a:xfrm>
              <a:off x="10964165" y="2479037"/>
              <a:ext cx="1" cy="483010"/>
            </a:xfrm>
            <a:prstGeom prst="straightConnector1">
              <a:avLst/>
            </a:prstGeom>
            <a:ln w="9525">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F3E36B0E-59F3-4CAF-B286-771823EFA2D2}"/>
                </a:ext>
              </a:extLst>
            </p:cNvPr>
            <p:cNvCxnSpPr>
              <a:stCxn id="113" idx="3"/>
              <a:endCxn id="111" idx="1"/>
            </p:cNvCxnSpPr>
            <p:nvPr/>
          </p:nvCxnSpPr>
          <p:spPr>
            <a:xfrm>
              <a:off x="9053056" y="2235662"/>
              <a:ext cx="323004"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E2757EAD-F32D-4EE1-A4CE-A940132B5201}"/>
                </a:ext>
              </a:extLst>
            </p:cNvPr>
            <p:cNvCxnSpPr>
              <a:stCxn id="111" idx="3"/>
              <a:endCxn id="112" idx="1"/>
            </p:cNvCxnSpPr>
            <p:nvPr/>
          </p:nvCxnSpPr>
          <p:spPr>
            <a:xfrm>
              <a:off x="10219460" y="2235662"/>
              <a:ext cx="32300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5633B65-1529-4651-B8AC-D45C20B89C92}"/>
                </a:ext>
              </a:extLst>
            </p:cNvPr>
            <p:cNvCxnSpPr>
              <a:cxnSpLocks/>
              <a:stCxn id="55" idx="3"/>
              <a:endCxn id="56" idx="1"/>
            </p:cNvCxnSpPr>
            <p:nvPr/>
          </p:nvCxnSpPr>
          <p:spPr>
            <a:xfrm>
              <a:off x="2815941" y="1274540"/>
              <a:ext cx="2848477"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634CCC-1620-4C37-AB34-8E75847FDDCA}"/>
                </a:ext>
              </a:extLst>
            </p:cNvPr>
            <p:cNvCxnSpPr>
              <a:cxnSpLocks/>
              <a:stCxn id="56" idx="3"/>
              <a:endCxn id="57" idx="1"/>
            </p:cNvCxnSpPr>
            <p:nvPr/>
          </p:nvCxnSpPr>
          <p:spPr>
            <a:xfrm flipV="1">
              <a:off x="6507819" y="1274540"/>
              <a:ext cx="2868239"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72C4CD8-A39A-4AFA-A2F1-3339976EA6EF}"/>
                </a:ext>
              </a:extLst>
            </p:cNvPr>
            <p:cNvCxnSpPr>
              <a:stCxn id="95" idx="3"/>
              <a:endCxn id="113" idx="1"/>
            </p:cNvCxnSpPr>
            <p:nvPr/>
          </p:nvCxnSpPr>
          <p:spPr>
            <a:xfrm>
              <a:off x="7311480" y="2235662"/>
              <a:ext cx="8981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Flowchart: Alternate Process 54">
              <a:extLst>
                <a:ext uri="{FF2B5EF4-FFF2-40B4-BE49-F238E27FC236}">
                  <a16:creationId xmlns:a16="http://schemas.microsoft.com/office/drawing/2014/main" id="{ACA6BA6C-7D35-4B57-BDAC-793383B8038C}"/>
                </a:ext>
              </a:extLst>
            </p:cNvPr>
            <p:cNvSpPr/>
            <p:nvPr/>
          </p:nvSpPr>
          <p:spPr>
            <a:xfrm>
              <a:off x="1972540" y="1031165"/>
              <a:ext cx="843401" cy="48675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t>CLOUD</a:t>
              </a:r>
              <a:endParaRPr lang="en-IN" sz="1100" dirty="0"/>
            </a:p>
          </p:txBody>
        </p:sp>
        <p:sp>
          <p:nvSpPr>
            <p:cNvPr id="56" name="Flowchart: Alternate Process 55">
              <a:extLst>
                <a:ext uri="{FF2B5EF4-FFF2-40B4-BE49-F238E27FC236}">
                  <a16:creationId xmlns:a16="http://schemas.microsoft.com/office/drawing/2014/main" id="{18DED13D-37D3-438D-B8F8-5FD68FF4C020}"/>
                </a:ext>
              </a:extLst>
            </p:cNvPr>
            <p:cNvSpPr/>
            <p:nvPr/>
          </p:nvSpPr>
          <p:spPr>
            <a:xfrm>
              <a:off x="5664418" y="1031166"/>
              <a:ext cx="843401" cy="48675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t>CLOUD</a:t>
              </a:r>
              <a:endParaRPr lang="en-IN" sz="1100" dirty="0"/>
            </a:p>
          </p:txBody>
        </p:sp>
        <p:sp>
          <p:nvSpPr>
            <p:cNvPr id="57" name="Flowchart: Alternate Process 56">
              <a:extLst>
                <a:ext uri="{FF2B5EF4-FFF2-40B4-BE49-F238E27FC236}">
                  <a16:creationId xmlns:a16="http://schemas.microsoft.com/office/drawing/2014/main" id="{674C9164-92DA-4006-A7F2-70DD72A3B85A}"/>
                </a:ext>
              </a:extLst>
            </p:cNvPr>
            <p:cNvSpPr/>
            <p:nvPr/>
          </p:nvSpPr>
          <p:spPr>
            <a:xfrm>
              <a:off x="9376058" y="1031165"/>
              <a:ext cx="843401" cy="48675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t>CLOUD</a:t>
              </a:r>
              <a:endParaRPr lang="en-IN" sz="1100" dirty="0"/>
            </a:p>
          </p:txBody>
        </p:sp>
        <p:cxnSp>
          <p:nvCxnSpPr>
            <p:cNvPr id="22" name="Straight Arrow Connector 21">
              <a:extLst>
                <a:ext uri="{FF2B5EF4-FFF2-40B4-BE49-F238E27FC236}">
                  <a16:creationId xmlns:a16="http://schemas.microsoft.com/office/drawing/2014/main" id="{A6CCEA65-0E82-4E9B-B609-5AC434EF8D57}"/>
                </a:ext>
              </a:extLst>
            </p:cNvPr>
            <p:cNvCxnSpPr>
              <a:stCxn id="55" idx="2"/>
              <a:endCxn id="78" idx="0"/>
            </p:cNvCxnSpPr>
            <p:nvPr/>
          </p:nvCxnSpPr>
          <p:spPr>
            <a:xfrm>
              <a:off x="2394241" y="1517915"/>
              <a:ext cx="0" cy="4743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DD33BB7A-264A-4112-BCC7-DAB568643FF3}"/>
                </a:ext>
              </a:extLst>
            </p:cNvPr>
            <p:cNvCxnSpPr>
              <a:cxnSpLocks/>
              <a:stCxn id="57" idx="2"/>
              <a:endCxn id="111" idx="0"/>
            </p:cNvCxnSpPr>
            <p:nvPr/>
          </p:nvCxnSpPr>
          <p:spPr>
            <a:xfrm>
              <a:off x="9797759" y="1517915"/>
              <a:ext cx="2" cy="4743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7" name="Rectangle 126">
              <a:extLst>
                <a:ext uri="{FF2B5EF4-FFF2-40B4-BE49-F238E27FC236}">
                  <a16:creationId xmlns:a16="http://schemas.microsoft.com/office/drawing/2014/main" id="{CA49E4B5-5815-4C07-8B45-EC818833334B}"/>
                </a:ext>
              </a:extLst>
            </p:cNvPr>
            <p:cNvSpPr/>
            <p:nvPr/>
          </p:nvSpPr>
          <p:spPr>
            <a:xfrm>
              <a:off x="806136" y="296578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28" name="Rectangle 127">
              <a:extLst>
                <a:ext uri="{FF2B5EF4-FFF2-40B4-BE49-F238E27FC236}">
                  <a16:creationId xmlns:a16="http://schemas.microsoft.com/office/drawing/2014/main" id="{BC94A1BD-581A-4411-B36C-59F59F00594D}"/>
                </a:ext>
              </a:extLst>
            </p:cNvPr>
            <p:cNvSpPr/>
            <p:nvPr/>
          </p:nvSpPr>
          <p:spPr>
            <a:xfrm>
              <a:off x="806135" y="3284326"/>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29" name="Rectangle 128">
              <a:extLst>
                <a:ext uri="{FF2B5EF4-FFF2-40B4-BE49-F238E27FC236}">
                  <a16:creationId xmlns:a16="http://schemas.microsoft.com/office/drawing/2014/main" id="{E1D1F35D-05EF-4853-88D0-E244EECB6AB1}"/>
                </a:ext>
              </a:extLst>
            </p:cNvPr>
            <p:cNvSpPr/>
            <p:nvPr/>
          </p:nvSpPr>
          <p:spPr>
            <a:xfrm>
              <a:off x="806135" y="3601846"/>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0" name="Rectangle 129">
              <a:extLst>
                <a:ext uri="{FF2B5EF4-FFF2-40B4-BE49-F238E27FC236}">
                  <a16:creationId xmlns:a16="http://schemas.microsoft.com/office/drawing/2014/main" id="{B0DDC4E1-4BF5-4882-989E-9325BAADE75B}"/>
                </a:ext>
              </a:extLst>
            </p:cNvPr>
            <p:cNvSpPr/>
            <p:nvPr/>
          </p:nvSpPr>
          <p:spPr>
            <a:xfrm>
              <a:off x="1972541" y="2961578"/>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1" name="Rectangle 130">
              <a:extLst>
                <a:ext uri="{FF2B5EF4-FFF2-40B4-BE49-F238E27FC236}">
                  <a16:creationId xmlns:a16="http://schemas.microsoft.com/office/drawing/2014/main" id="{48C85486-9BC8-48B6-985D-FEE586FA7F61}"/>
                </a:ext>
              </a:extLst>
            </p:cNvPr>
            <p:cNvSpPr/>
            <p:nvPr/>
          </p:nvSpPr>
          <p:spPr>
            <a:xfrm>
              <a:off x="1972540" y="328011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2" name="Rectangle 131">
              <a:extLst>
                <a:ext uri="{FF2B5EF4-FFF2-40B4-BE49-F238E27FC236}">
                  <a16:creationId xmlns:a16="http://schemas.microsoft.com/office/drawing/2014/main" id="{320A1230-4C82-4162-874B-5B1AEEACF6ED}"/>
                </a:ext>
              </a:extLst>
            </p:cNvPr>
            <p:cNvSpPr/>
            <p:nvPr/>
          </p:nvSpPr>
          <p:spPr>
            <a:xfrm>
              <a:off x="1972540" y="3598656"/>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3" name="Rectangle 132">
              <a:extLst>
                <a:ext uri="{FF2B5EF4-FFF2-40B4-BE49-F238E27FC236}">
                  <a16:creationId xmlns:a16="http://schemas.microsoft.com/office/drawing/2014/main" id="{6A4B448F-B9AD-4B8F-85B9-D8D1594E59AF}"/>
                </a:ext>
              </a:extLst>
            </p:cNvPr>
            <p:cNvSpPr/>
            <p:nvPr/>
          </p:nvSpPr>
          <p:spPr>
            <a:xfrm>
              <a:off x="3138402" y="2961578"/>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4" name="Rectangle 133">
              <a:extLst>
                <a:ext uri="{FF2B5EF4-FFF2-40B4-BE49-F238E27FC236}">
                  <a16:creationId xmlns:a16="http://schemas.microsoft.com/office/drawing/2014/main" id="{561164B9-1C68-471D-A150-EEA7D2265C5C}"/>
                </a:ext>
              </a:extLst>
            </p:cNvPr>
            <p:cNvSpPr/>
            <p:nvPr/>
          </p:nvSpPr>
          <p:spPr>
            <a:xfrm>
              <a:off x="3138401" y="328011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6" name="Rectangle 135">
              <a:extLst>
                <a:ext uri="{FF2B5EF4-FFF2-40B4-BE49-F238E27FC236}">
                  <a16:creationId xmlns:a16="http://schemas.microsoft.com/office/drawing/2014/main" id="{1183C015-69BB-4655-83E4-693D414A42BE}"/>
                </a:ext>
              </a:extLst>
            </p:cNvPr>
            <p:cNvSpPr/>
            <p:nvPr/>
          </p:nvSpPr>
          <p:spPr>
            <a:xfrm>
              <a:off x="8209656" y="2968039"/>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7" name="Rectangle 136">
              <a:extLst>
                <a:ext uri="{FF2B5EF4-FFF2-40B4-BE49-F238E27FC236}">
                  <a16:creationId xmlns:a16="http://schemas.microsoft.com/office/drawing/2014/main" id="{267458C9-8354-4FC0-8DE5-8D3D33E00330}"/>
                </a:ext>
              </a:extLst>
            </p:cNvPr>
            <p:cNvSpPr/>
            <p:nvPr/>
          </p:nvSpPr>
          <p:spPr>
            <a:xfrm>
              <a:off x="8209655" y="3274386"/>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8" name="Rectangle 137">
              <a:extLst>
                <a:ext uri="{FF2B5EF4-FFF2-40B4-BE49-F238E27FC236}">
                  <a16:creationId xmlns:a16="http://schemas.microsoft.com/office/drawing/2014/main" id="{FFFE932F-B3DC-449E-9EB4-2902A5C9C1AD}"/>
                </a:ext>
              </a:extLst>
            </p:cNvPr>
            <p:cNvSpPr/>
            <p:nvPr/>
          </p:nvSpPr>
          <p:spPr>
            <a:xfrm>
              <a:off x="8209655" y="3592925"/>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9" name="Rectangle 138">
              <a:extLst>
                <a:ext uri="{FF2B5EF4-FFF2-40B4-BE49-F238E27FC236}">
                  <a16:creationId xmlns:a16="http://schemas.microsoft.com/office/drawing/2014/main" id="{DD9170CF-70C9-4C36-AB87-1DFEBEED3924}"/>
                </a:ext>
              </a:extLst>
            </p:cNvPr>
            <p:cNvSpPr/>
            <p:nvPr/>
          </p:nvSpPr>
          <p:spPr>
            <a:xfrm>
              <a:off x="8209655" y="3914889"/>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0" name="Rectangle 139">
              <a:extLst>
                <a:ext uri="{FF2B5EF4-FFF2-40B4-BE49-F238E27FC236}">
                  <a16:creationId xmlns:a16="http://schemas.microsoft.com/office/drawing/2014/main" id="{66092687-5EB3-4B20-8DC7-D389714E00AF}"/>
                </a:ext>
              </a:extLst>
            </p:cNvPr>
            <p:cNvSpPr/>
            <p:nvPr/>
          </p:nvSpPr>
          <p:spPr>
            <a:xfrm>
              <a:off x="8209655" y="4223169"/>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1" name="Rectangle 140">
              <a:extLst>
                <a:ext uri="{FF2B5EF4-FFF2-40B4-BE49-F238E27FC236}">
                  <a16:creationId xmlns:a16="http://schemas.microsoft.com/office/drawing/2014/main" id="{8AFBC5EB-392F-484A-8D2A-59E1CBFE59B9}"/>
                </a:ext>
              </a:extLst>
            </p:cNvPr>
            <p:cNvSpPr/>
            <p:nvPr/>
          </p:nvSpPr>
          <p:spPr>
            <a:xfrm>
              <a:off x="6468079" y="296837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2" name="Rectangle 141">
              <a:extLst>
                <a:ext uri="{FF2B5EF4-FFF2-40B4-BE49-F238E27FC236}">
                  <a16:creationId xmlns:a16="http://schemas.microsoft.com/office/drawing/2014/main" id="{F67B0988-35E3-4BB8-AAB8-A5403ECCABA9}"/>
                </a:ext>
              </a:extLst>
            </p:cNvPr>
            <p:cNvSpPr/>
            <p:nvPr/>
          </p:nvSpPr>
          <p:spPr>
            <a:xfrm>
              <a:off x="6468079" y="328011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4" name="Rectangle 143">
              <a:extLst>
                <a:ext uri="{FF2B5EF4-FFF2-40B4-BE49-F238E27FC236}">
                  <a16:creationId xmlns:a16="http://schemas.microsoft.com/office/drawing/2014/main" id="{3CB6FBD6-3ACE-49FF-AB4D-FD0E01B2B694}"/>
                </a:ext>
              </a:extLst>
            </p:cNvPr>
            <p:cNvSpPr/>
            <p:nvPr/>
          </p:nvSpPr>
          <p:spPr>
            <a:xfrm>
              <a:off x="4866793" y="2953408"/>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5" name="Rectangle 144">
              <a:extLst>
                <a:ext uri="{FF2B5EF4-FFF2-40B4-BE49-F238E27FC236}">
                  <a16:creationId xmlns:a16="http://schemas.microsoft.com/office/drawing/2014/main" id="{8DD2A019-79E1-47BE-BC8D-9FBB9006CAB7}"/>
                </a:ext>
              </a:extLst>
            </p:cNvPr>
            <p:cNvSpPr/>
            <p:nvPr/>
          </p:nvSpPr>
          <p:spPr>
            <a:xfrm>
              <a:off x="4866792" y="327194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6" name="Rectangle 145">
              <a:extLst>
                <a:ext uri="{FF2B5EF4-FFF2-40B4-BE49-F238E27FC236}">
                  <a16:creationId xmlns:a16="http://schemas.microsoft.com/office/drawing/2014/main" id="{2EDE363E-C666-49B0-A2B0-1EE175B78847}"/>
                </a:ext>
              </a:extLst>
            </p:cNvPr>
            <p:cNvSpPr/>
            <p:nvPr/>
          </p:nvSpPr>
          <p:spPr>
            <a:xfrm>
              <a:off x="4866792" y="3590486"/>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7" name="Rectangle 146">
              <a:extLst>
                <a:ext uri="{FF2B5EF4-FFF2-40B4-BE49-F238E27FC236}">
                  <a16:creationId xmlns:a16="http://schemas.microsoft.com/office/drawing/2014/main" id="{15C610BD-D328-4EF9-82E4-3587CE0D6DE1}"/>
                </a:ext>
              </a:extLst>
            </p:cNvPr>
            <p:cNvSpPr/>
            <p:nvPr/>
          </p:nvSpPr>
          <p:spPr>
            <a:xfrm>
              <a:off x="10542467" y="296204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8" name="Rectangle 147">
              <a:extLst>
                <a:ext uri="{FF2B5EF4-FFF2-40B4-BE49-F238E27FC236}">
                  <a16:creationId xmlns:a16="http://schemas.microsoft.com/office/drawing/2014/main" id="{B7ABCA6C-AE6A-4CED-B0BC-A86DAC32CED6}"/>
                </a:ext>
              </a:extLst>
            </p:cNvPr>
            <p:cNvSpPr/>
            <p:nvPr/>
          </p:nvSpPr>
          <p:spPr>
            <a:xfrm>
              <a:off x="10542466" y="3268394"/>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9" name="Rectangle 148">
              <a:extLst>
                <a:ext uri="{FF2B5EF4-FFF2-40B4-BE49-F238E27FC236}">
                  <a16:creationId xmlns:a16="http://schemas.microsoft.com/office/drawing/2014/main" id="{8027CB9D-CB67-4CFC-BDA8-066D3C7503CE}"/>
                </a:ext>
              </a:extLst>
            </p:cNvPr>
            <p:cNvSpPr/>
            <p:nvPr/>
          </p:nvSpPr>
          <p:spPr>
            <a:xfrm>
              <a:off x="10542466" y="3586933"/>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50" name="Rectangle 149">
              <a:extLst>
                <a:ext uri="{FF2B5EF4-FFF2-40B4-BE49-F238E27FC236}">
                  <a16:creationId xmlns:a16="http://schemas.microsoft.com/office/drawing/2014/main" id="{3DA54F2E-6417-43D6-A937-34102E2D3B7E}"/>
                </a:ext>
              </a:extLst>
            </p:cNvPr>
            <p:cNvSpPr/>
            <p:nvPr/>
          </p:nvSpPr>
          <p:spPr>
            <a:xfrm>
              <a:off x="10542466" y="390889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51" name="Rectangle 150">
              <a:extLst>
                <a:ext uri="{FF2B5EF4-FFF2-40B4-BE49-F238E27FC236}">
                  <a16:creationId xmlns:a16="http://schemas.microsoft.com/office/drawing/2014/main" id="{8527EF12-4A83-4E43-BD06-7DE6AECF22A4}"/>
                </a:ext>
              </a:extLst>
            </p:cNvPr>
            <p:cNvSpPr/>
            <p:nvPr/>
          </p:nvSpPr>
          <p:spPr>
            <a:xfrm>
              <a:off x="9376057" y="2968039"/>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53" name="Rectangle 152">
              <a:extLst>
                <a:ext uri="{FF2B5EF4-FFF2-40B4-BE49-F238E27FC236}">
                  <a16:creationId xmlns:a16="http://schemas.microsoft.com/office/drawing/2014/main" id="{2EB91D1C-2BAC-49CA-893B-F401919774C6}"/>
                </a:ext>
              </a:extLst>
            </p:cNvPr>
            <p:cNvSpPr/>
            <p:nvPr/>
          </p:nvSpPr>
          <p:spPr>
            <a:xfrm>
              <a:off x="1972540" y="390889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cxnSp>
          <p:nvCxnSpPr>
            <p:cNvPr id="155" name="Straight Arrow Connector 154">
              <a:extLst>
                <a:ext uri="{FF2B5EF4-FFF2-40B4-BE49-F238E27FC236}">
                  <a16:creationId xmlns:a16="http://schemas.microsoft.com/office/drawing/2014/main" id="{6B995CFD-25EB-48C9-AD6C-A90B35642550}"/>
                </a:ext>
              </a:extLst>
            </p:cNvPr>
            <p:cNvCxnSpPr>
              <a:cxnSpLocks/>
              <a:stCxn id="79" idx="3"/>
              <a:endCxn id="96" idx="1"/>
            </p:cNvCxnSpPr>
            <p:nvPr/>
          </p:nvCxnSpPr>
          <p:spPr>
            <a:xfrm>
              <a:off x="3982345" y="2235662"/>
              <a:ext cx="88444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68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89C20033-E12D-4C25-9C67-D4F184BFE361}"/>
              </a:ext>
            </a:extLst>
          </p:cNvPr>
          <p:cNvSpPr/>
          <p:nvPr/>
        </p:nvSpPr>
        <p:spPr>
          <a:xfrm>
            <a:off x="292006" y="1033398"/>
            <a:ext cx="6074665" cy="4361034"/>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85E083F3-971B-4009-BD37-65E1F0FC4CB4}"/>
              </a:ext>
            </a:extLst>
          </p:cNvPr>
          <p:cNvSpPr txBox="1"/>
          <p:nvPr/>
        </p:nvSpPr>
        <p:spPr>
          <a:xfrm>
            <a:off x="179442" y="6095524"/>
            <a:ext cx="11850386" cy="646331"/>
          </a:xfrm>
          <a:prstGeom prst="rect">
            <a:avLst/>
          </a:prstGeom>
          <a:noFill/>
        </p:spPr>
        <p:txBody>
          <a:bodyPr wrap="square" rtlCol="0">
            <a:spAutoFit/>
          </a:bodyPr>
          <a:lstStyle/>
          <a:p>
            <a:r>
              <a:rPr lang="en-US" dirty="0"/>
              <a:t>Hence, we have a </a:t>
            </a:r>
            <a:r>
              <a:rPr lang="en-US" i="1" dirty="0"/>
              <a:t>Edge network </a:t>
            </a:r>
            <a:r>
              <a:rPr lang="en-US" dirty="0"/>
              <a:t>(network of cloud and edge servers) along with a </a:t>
            </a:r>
            <a:r>
              <a:rPr lang="en-US" i="1" dirty="0"/>
              <a:t>queue of workflows</a:t>
            </a:r>
            <a:r>
              <a:rPr lang="en-US" dirty="0"/>
              <a:t>. The objective of placement algorithm is to place the tasks in a workflow on appropriate servers so as to reduce system utility.</a:t>
            </a:r>
          </a:p>
        </p:txBody>
      </p:sp>
      <p:sp>
        <p:nvSpPr>
          <p:cNvPr id="154" name="TextBox 153">
            <a:extLst>
              <a:ext uri="{FF2B5EF4-FFF2-40B4-BE49-F238E27FC236}">
                <a16:creationId xmlns:a16="http://schemas.microsoft.com/office/drawing/2014/main" id="{5CFCA421-421E-427A-9859-AEAB76AE8404}"/>
              </a:ext>
            </a:extLst>
          </p:cNvPr>
          <p:cNvSpPr txBox="1"/>
          <p:nvPr/>
        </p:nvSpPr>
        <p:spPr>
          <a:xfrm>
            <a:off x="4151312" y="21646"/>
            <a:ext cx="3906647" cy="646331"/>
          </a:xfrm>
          <a:prstGeom prst="rect">
            <a:avLst/>
          </a:prstGeom>
          <a:noFill/>
        </p:spPr>
        <p:txBody>
          <a:bodyPr wrap="none" rtlCol="0">
            <a:spAutoFit/>
          </a:bodyPr>
          <a:lstStyle/>
          <a:p>
            <a:r>
              <a:rPr lang="en-US" sz="3600" dirty="0"/>
              <a:t>Environment Model</a:t>
            </a:r>
            <a:endParaRPr lang="en-IN" sz="3600" dirty="0"/>
          </a:p>
        </p:txBody>
      </p:sp>
      <p:sp>
        <p:nvSpPr>
          <p:cNvPr id="156" name="Rectangle 155">
            <a:extLst>
              <a:ext uri="{FF2B5EF4-FFF2-40B4-BE49-F238E27FC236}">
                <a16:creationId xmlns:a16="http://schemas.microsoft.com/office/drawing/2014/main" id="{FC154591-29A0-43D9-A6F2-4737A08096ED}"/>
              </a:ext>
            </a:extLst>
          </p:cNvPr>
          <p:cNvSpPr/>
          <p:nvPr/>
        </p:nvSpPr>
        <p:spPr>
          <a:xfrm>
            <a:off x="9708237" y="1349867"/>
            <a:ext cx="1281581" cy="4025662"/>
          </a:xfrm>
          <a:prstGeom prst="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grpSp>
        <p:nvGrpSpPr>
          <p:cNvPr id="122" name="Group 121">
            <a:extLst>
              <a:ext uri="{FF2B5EF4-FFF2-40B4-BE49-F238E27FC236}">
                <a16:creationId xmlns:a16="http://schemas.microsoft.com/office/drawing/2014/main" id="{1B162BE7-8E1B-4004-B22F-1C75BAD96589}"/>
              </a:ext>
            </a:extLst>
          </p:cNvPr>
          <p:cNvGrpSpPr/>
          <p:nvPr/>
        </p:nvGrpSpPr>
        <p:grpSpPr>
          <a:xfrm>
            <a:off x="9921587" y="1614259"/>
            <a:ext cx="843399" cy="3176211"/>
            <a:chOff x="9891260" y="1482471"/>
            <a:chExt cx="843399" cy="3176211"/>
          </a:xfrm>
        </p:grpSpPr>
        <p:sp>
          <p:nvSpPr>
            <p:cNvPr id="137" name="Rectangle 136">
              <a:extLst>
                <a:ext uri="{FF2B5EF4-FFF2-40B4-BE49-F238E27FC236}">
                  <a16:creationId xmlns:a16="http://schemas.microsoft.com/office/drawing/2014/main" id="{267458C9-8354-4FC0-8DE5-8D3D33E00330}"/>
                </a:ext>
              </a:extLst>
            </p:cNvPr>
            <p:cNvSpPr/>
            <p:nvPr/>
          </p:nvSpPr>
          <p:spPr>
            <a:xfrm>
              <a:off x="9891260" y="3734282"/>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38" name="Rectangle 137">
              <a:extLst>
                <a:ext uri="{FF2B5EF4-FFF2-40B4-BE49-F238E27FC236}">
                  <a16:creationId xmlns:a16="http://schemas.microsoft.com/office/drawing/2014/main" id="{FFFE932F-B3DC-449E-9EB4-2902A5C9C1AD}"/>
                </a:ext>
              </a:extLst>
            </p:cNvPr>
            <p:cNvSpPr/>
            <p:nvPr/>
          </p:nvSpPr>
          <p:spPr>
            <a:xfrm>
              <a:off x="9891260" y="4054533"/>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0" name="Rectangle 139">
              <a:extLst>
                <a:ext uri="{FF2B5EF4-FFF2-40B4-BE49-F238E27FC236}">
                  <a16:creationId xmlns:a16="http://schemas.microsoft.com/office/drawing/2014/main" id="{66092687-5EB3-4B20-8DC7-D389714E00AF}"/>
                </a:ext>
              </a:extLst>
            </p:cNvPr>
            <p:cNvSpPr/>
            <p:nvPr/>
          </p:nvSpPr>
          <p:spPr>
            <a:xfrm>
              <a:off x="9891260" y="4378349"/>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7" name="Rectangle 146">
              <a:extLst>
                <a:ext uri="{FF2B5EF4-FFF2-40B4-BE49-F238E27FC236}">
                  <a16:creationId xmlns:a16="http://schemas.microsoft.com/office/drawing/2014/main" id="{15C610BD-D328-4EF9-82E4-3587CE0D6DE1}"/>
                </a:ext>
              </a:extLst>
            </p:cNvPr>
            <p:cNvSpPr/>
            <p:nvPr/>
          </p:nvSpPr>
          <p:spPr>
            <a:xfrm>
              <a:off x="9891261" y="1482471"/>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8" name="Rectangle 147">
              <a:extLst>
                <a:ext uri="{FF2B5EF4-FFF2-40B4-BE49-F238E27FC236}">
                  <a16:creationId xmlns:a16="http://schemas.microsoft.com/office/drawing/2014/main" id="{B7ABCA6C-AE6A-4CED-B0BC-A86DAC32CED6}"/>
                </a:ext>
              </a:extLst>
            </p:cNvPr>
            <p:cNvSpPr/>
            <p:nvPr/>
          </p:nvSpPr>
          <p:spPr>
            <a:xfrm>
              <a:off x="9891260" y="1788818"/>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49" name="Rectangle 148">
              <a:extLst>
                <a:ext uri="{FF2B5EF4-FFF2-40B4-BE49-F238E27FC236}">
                  <a16:creationId xmlns:a16="http://schemas.microsoft.com/office/drawing/2014/main" id="{8027CB9D-CB67-4CFC-BDA8-066D3C7503CE}"/>
                </a:ext>
              </a:extLst>
            </p:cNvPr>
            <p:cNvSpPr/>
            <p:nvPr/>
          </p:nvSpPr>
          <p:spPr>
            <a:xfrm>
              <a:off x="9891260" y="2107357"/>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50" name="Rectangle 149">
              <a:extLst>
                <a:ext uri="{FF2B5EF4-FFF2-40B4-BE49-F238E27FC236}">
                  <a16:creationId xmlns:a16="http://schemas.microsoft.com/office/drawing/2014/main" id="{3DA54F2E-6417-43D6-A937-34102E2D3B7E}"/>
                </a:ext>
              </a:extLst>
            </p:cNvPr>
            <p:cNvSpPr/>
            <p:nvPr/>
          </p:nvSpPr>
          <p:spPr>
            <a:xfrm>
              <a:off x="9891260" y="2429321"/>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151" name="Rectangle 150">
              <a:extLst>
                <a:ext uri="{FF2B5EF4-FFF2-40B4-BE49-F238E27FC236}">
                  <a16:creationId xmlns:a16="http://schemas.microsoft.com/office/drawing/2014/main" id="{8527EF12-4A83-4E43-BD06-7DE6AECF22A4}"/>
                </a:ext>
              </a:extLst>
            </p:cNvPr>
            <p:cNvSpPr/>
            <p:nvPr/>
          </p:nvSpPr>
          <p:spPr>
            <a:xfrm>
              <a:off x="9891260" y="2749572"/>
              <a:ext cx="843398" cy="280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Workflow</a:t>
              </a:r>
              <a:endParaRPr lang="en-IN" sz="1100" dirty="0"/>
            </a:p>
          </p:txBody>
        </p:sp>
        <p:sp>
          <p:nvSpPr>
            <p:cNvPr id="93" name="Flowchart: Connector 92">
              <a:extLst>
                <a:ext uri="{FF2B5EF4-FFF2-40B4-BE49-F238E27FC236}">
                  <a16:creationId xmlns:a16="http://schemas.microsoft.com/office/drawing/2014/main" id="{1DA2552B-AD12-4F0D-8B2F-07BEDA340E96}"/>
                </a:ext>
              </a:extLst>
            </p:cNvPr>
            <p:cNvSpPr/>
            <p:nvPr/>
          </p:nvSpPr>
          <p:spPr>
            <a:xfrm>
              <a:off x="10242700" y="3112732"/>
              <a:ext cx="45719" cy="4571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3" name="Flowchart: Connector 142">
              <a:extLst>
                <a:ext uri="{FF2B5EF4-FFF2-40B4-BE49-F238E27FC236}">
                  <a16:creationId xmlns:a16="http://schemas.microsoft.com/office/drawing/2014/main" id="{D347BB0A-9AF4-447C-9C2B-1A9DE6B2F966}"/>
                </a:ext>
              </a:extLst>
            </p:cNvPr>
            <p:cNvSpPr/>
            <p:nvPr/>
          </p:nvSpPr>
          <p:spPr>
            <a:xfrm>
              <a:off x="10245992" y="3279923"/>
              <a:ext cx="45719" cy="4571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2" name="Flowchart: Connector 151">
              <a:extLst>
                <a:ext uri="{FF2B5EF4-FFF2-40B4-BE49-F238E27FC236}">
                  <a16:creationId xmlns:a16="http://schemas.microsoft.com/office/drawing/2014/main" id="{45FE32DB-010D-4332-9EE3-7523BEB744D3}"/>
                </a:ext>
              </a:extLst>
            </p:cNvPr>
            <p:cNvSpPr/>
            <p:nvPr/>
          </p:nvSpPr>
          <p:spPr>
            <a:xfrm>
              <a:off x="10246148" y="3438545"/>
              <a:ext cx="45719" cy="4571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01" name="Callout: Left-Right Arrow 100">
            <a:extLst>
              <a:ext uri="{FF2B5EF4-FFF2-40B4-BE49-F238E27FC236}">
                <a16:creationId xmlns:a16="http://schemas.microsoft.com/office/drawing/2014/main" id="{D62FBCF5-964C-4BF7-80CF-F11AE01103EB}"/>
              </a:ext>
            </a:extLst>
          </p:cNvPr>
          <p:cNvSpPr/>
          <p:nvPr/>
        </p:nvSpPr>
        <p:spPr>
          <a:xfrm>
            <a:off x="6417415" y="3100543"/>
            <a:ext cx="3341566" cy="939579"/>
          </a:xfrm>
          <a:prstGeom prst="leftRightArrowCallout">
            <a:avLst>
              <a:gd name="adj1" fmla="val 4920"/>
              <a:gd name="adj2" fmla="val 6414"/>
              <a:gd name="adj3" fmla="val 10110"/>
              <a:gd name="adj4" fmla="val 61051"/>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Placement Algorithm</a:t>
            </a:r>
            <a:endParaRPr lang="en-IN" dirty="0"/>
          </a:p>
        </p:txBody>
      </p:sp>
      <p:grpSp>
        <p:nvGrpSpPr>
          <p:cNvPr id="114" name="Group 113">
            <a:extLst>
              <a:ext uri="{FF2B5EF4-FFF2-40B4-BE49-F238E27FC236}">
                <a16:creationId xmlns:a16="http://schemas.microsoft.com/office/drawing/2014/main" id="{0DCFE21A-0932-49AA-A0C2-FD331B75F864}"/>
              </a:ext>
            </a:extLst>
          </p:cNvPr>
          <p:cNvGrpSpPr/>
          <p:nvPr/>
        </p:nvGrpSpPr>
        <p:grpSpPr>
          <a:xfrm>
            <a:off x="641749" y="1461531"/>
            <a:ext cx="5454251" cy="3176210"/>
            <a:chOff x="641749" y="1461531"/>
            <a:chExt cx="5454251" cy="3176210"/>
          </a:xfrm>
        </p:grpSpPr>
        <p:sp>
          <p:nvSpPr>
            <p:cNvPr id="95" name="Flowchart: Alternate Process 94">
              <a:extLst>
                <a:ext uri="{FF2B5EF4-FFF2-40B4-BE49-F238E27FC236}">
                  <a16:creationId xmlns:a16="http://schemas.microsoft.com/office/drawing/2014/main" id="{B5596DBF-B5D0-465D-8FA7-5637469EB1A0}"/>
                </a:ext>
              </a:extLst>
            </p:cNvPr>
            <p:cNvSpPr/>
            <p:nvPr/>
          </p:nvSpPr>
          <p:spPr>
            <a:xfrm>
              <a:off x="2947173" y="163985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96" name="Flowchart: Alternate Process 95">
              <a:extLst>
                <a:ext uri="{FF2B5EF4-FFF2-40B4-BE49-F238E27FC236}">
                  <a16:creationId xmlns:a16="http://schemas.microsoft.com/office/drawing/2014/main" id="{F2D32C95-7C86-4A90-95C4-4B23C8D894F1}"/>
                </a:ext>
              </a:extLst>
            </p:cNvPr>
            <p:cNvSpPr/>
            <p:nvPr/>
          </p:nvSpPr>
          <p:spPr>
            <a:xfrm>
              <a:off x="2947174" y="3955556"/>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cxnSp>
          <p:nvCxnSpPr>
            <p:cNvPr id="98" name="Straight Arrow Connector 97">
              <a:extLst>
                <a:ext uri="{FF2B5EF4-FFF2-40B4-BE49-F238E27FC236}">
                  <a16:creationId xmlns:a16="http://schemas.microsoft.com/office/drawing/2014/main" id="{04D2EC9A-3BD7-455F-AE6C-D21FE9FE5C94}"/>
                </a:ext>
              </a:extLst>
            </p:cNvPr>
            <p:cNvCxnSpPr>
              <a:cxnSpLocks/>
              <a:stCxn id="56" idx="2"/>
              <a:endCxn id="96" idx="0"/>
            </p:cNvCxnSpPr>
            <p:nvPr/>
          </p:nvCxnSpPr>
          <p:spPr>
            <a:xfrm>
              <a:off x="3368873" y="3293011"/>
              <a:ext cx="2" cy="662545"/>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62FAFAD2-F336-4942-88A9-6295EE9E0702}"/>
                </a:ext>
              </a:extLst>
            </p:cNvPr>
            <p:cNvCxnSpPr>
              <a:cxnSpLocks/>
              <a:stCxn id="56" idx="0"/>
              <a:endCxn id="95" idx="2"/>
            </p:cNvCxnSpPr>
            <p:nvPr/>
          </p:nvCxnSpPr>
          <p:spPr>
            <a:xfrm flipV="1">
              <a:off x="3368873" y="2126607"/>
              <a:ext cx="1" cy="67965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5633B65-1529-4651-B8AC-D45C20B89C92}"/>
                </a:ext>
              </a:extLst>
            </p:cNvPr>
            <p:cNvCxnSpPr>
              <a:cxnSpLocks/>
              <a:stCxn id="55" idx="0"/>
              <a:endCxn id="56" idx="1"/>
            </p:cNvCxnSpPr>
            <p:nvPr/>
          </p:nvCxnSpPr>
          <p:spPr>
            <a:xfrm flipV="1">
              <a:off x="2244867" y="3049636"/>
              <a:ext cx="702305"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634CCC-1620-4C37-AB34-8E75847FDDCA}"/>
                </a:ext>
              </a:extLst>
            </p:cNvPr>
            <p:cNvCxnSpPr>
              <a:cxnSpLocks/>
              <a:stCxn id="56" idx="3"/>
              <a:endCxn id="57" idx="0"/>
            </p:cNvCxnSpPr>
            <p:nvPr/>
          </p:nvCxnSpPr>
          <p:spPr>
            <a:xfrm>
              <a:off x="3790573" y="3049636"/>
              <a:ext cx="702309" cy="10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72C4CD8-A39A-4AFA-A2F1-3339976EA6EF}"/>
                </a:ext>
              </a:extLst>
            </p:cNvPr>
            <p:cNvCxnSpPr>
              <a:cxnSpLocks/>
              <a:stCxn id="95" idx="3"/>
              <a:endCxn id="112" idx="0"/>
            </p:cNvCxnSpPr>
            <p:nvPr/>
          </p:nvCxnSpPr>
          <p:spPr>
            <a:xfrm>
              <a:off x="3790574" y="1883232"/>
              <a:ext cx="1818676" cy="2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Flowchart: Alternate Process 55">
              <a:extLst>
                <a:ext uri="{FF2B5EF4-FFF2-40B4-BE49-F238E27FC236}">
                  <a16:creationId xmlns:a16="http://schemas.microsoft.com/office/drawing/2014/main" id="{18DED13D-37D3-438D-B8F8-5FD68FF4C020}"/>
                </a:ext>
              </a:extLst>
            </p:cNvPr>
            <p:cNvSpPr/>
            <p:nvPr/>
          </p:nvSpPr>
          <p:spPr>
            <a:xfrm>
              <a:off x="2947172" y="2806261"/>
              <a:ext cx="843401" cy="48675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t>EDGE</a:t>
              </a:r>
              <a:endParaRPr lang="en-IN" sz="1100" dirty="0"/>
            </a:p>
          </p:txBody>
        </p:sp>
        <p:sp>
          <p:nvSpPr>
            <p:cNvPr id="78" name="Flowchart: Alternate Process 77">
              <a:extLst>
                <a:ext uri="{FF2B5EF4-FFF2-40B4-BE49-F238E27FC236}">
                  <a16:creationId xmlns:a16="http://schemas.microsoft.com/office/drawing/2014/main" id="{F3C54EA1-D89D-4BF9-AA1D-175CF64043A9}"/>
                </a:ext>
              </a:extLst>
            </p:cNvPr>
            <p:cNvSpPr/>
            <p:nvPr/>
          </p:nvSpPr>
          <p:spPr>
            <a:xfrm rot="5400000">
              <a:off x="463423" y="2806262"/>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79" name="Flowchart: Alternate Process 78">
              <a:extLst>
                <a:ext uri="{FF2B5EF4-FFF2-40B4-BE49-F238E27FC236}">
                  <a16:creationId xmlns:a16="http://schemas.microsoft.com/office/drawing/2014/main" id="{113823EA-49BD-4861-9C28-B01932916C47}"/>
                </a:ext>
              </a:extLst>
            </p:cNvPr>
            <p:cNvSpPr/>
            <p:nvPr/>
          </p:nvSpPr>
          <p:spPr>
            <a:xfrm rot="5400000">
              <a:off x="463423" y="3972666"/>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80" name="Flowchart: Alternate Process 79">
              <a:extLst>
                <a:ext uri="{FF2B5EF4-FFF2-40B4-BE49-F238E27FC236}">
                  <a16:creationId xmlns:a16="http://schemas.microsoft.com/office/drawing/2014/main" id="{DFC90EEC-03B6-4046-A503-51732A4098B5}"/>
                </a:ext>
              </a:extLst>
            </p:cNvPr>
            <p:cNvSpPr/>
            <p:nvPr/>
          </p:nvSpPr>
          <p:spPr>
            <a:xfrm rot="5400000">
              <a:off x="463423" y="1639857"/>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cxnSp>
          <p:nvCxnSpPr>
            <p:cNvPr id="82" name="Straight Arrow Connector 81">
              <a:extLst>
                <a:ext uri="{FF2B5EF4-FFF2-40B4-BE49-F238E27FC236}">
                  <a16:creationId xmlns:a16="http://schemas.microsoft.com/office/drawing/2014/main" id="{7137B6ED-A065-4FD1-B524-34C910415A94}"/>
                </a:ext>
              </a:extLst>
            </p:cNvPr>
            <p:cNvCxnSpPr>
              <a:cxnSpLocks/>
              <a:stCxn id="55" idx="2"/>
              <a:endCxn id="80" idx="0"/>
            </p:cNvCxnSpPr>
            <p:nvPr/>
          </p:nvCxnSpPr>
          <p:spPr>
            <a:xfrm rot="5400000" flipH="1">
              <a:off x="860105" y="2151625"/>
              <a:ext cx="1166404" cy="62961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B10E5828-72AE-44F6-8EA2-5F1FEAC81464}"/>
                </a:ext>
              </a:extLst>
            </p:cNvPr>
            <p:cNvCxnSpPr>
              <a:cxnSpLocks/>
              <a:stCxn id="55" idx="2"/>
              <a:endCxn id="79" idx="0"/>
            </p:cNvCxnSpPr>
            <p:nvPr/>
          </p:nvCxnSpPr>
          <p:spPr>
            <a:xfrm rot="5400000">
              <a:off x="860105" y="3318030"/>
              <a:ext cx="1166405" cy="62961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B6042BAA-78D3-4EC9-890B-52774CD9F488}"/>
                </a:ext>
              </a:extLst>
            </p:cNvPr>
            <p:cNvCxnSpPr>
              <a:stCxn id="80" idx="3"/>
              <a:endCxn id="78" idx="1"/>
            </p:cNvCxnSpPr>
            <p:nvPr/>
          </p:nvCxnSpPr>
          <p:spPr>
            <a:xfrm rot="5400000">
              <a:off x="723621" y="2466434"/>
              <a:ext cx="323004"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A6165A2-4390-4B5B-BB49-F84B10668184}"/>
                </a:ext>
              </a:extLst>
            </p:cNvPr>
            <p:cNvCxnSpPr>
              <a:stCxn id="78" idx="3"/>
              <a:endCxn id="79" idx="1"/>
            </p:cNvCxnSpPr>
            <p:nvPr/>
          </p:nvCxnSpPr>
          <p:spPr>
            <a:xfrm rot="5400000">
              <a:off x="723621" y="3632838"/>
              <a:ext cx="32300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Flowchart: Alternate Process 54">
              <a:extLst>
                <a:ext uri="{FF2B5EF4-FFF2-40B4-BE49-F238E27FC236}">
                  <a16:creationId xmlns:a16="http://schemas.microsoft.com/office/drawing/2014/main" id="{ACA6BA6C-7D35-4B57-BDAC-793383B8038C}"/>
                </a:ext>
              </a:extLst>
            </p:cNvPr>
            <p:cNvSpPr/>
            <p:nvPr/>
          </p:nvSpPr>
          <p:spPr>
            <a:xfrm rot="5400000">
              <a:off x="1579791" y="2806261"/>
              <a:ext cx="843401" cy="48675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t>EDGE</a:t>
              </a:r>
              <a:endParaRPr lang="en-IN" sz="1100" dirty="0"/>
            </a:p>
          </p:txBody>
        </p:sp>
        <p:cxnSp>
          <p:nvCxnSpPr>
            <p:cNvPr id="22" name="Straight Arrow Connector 21">
              <a:extLst>
                <a:ext uri="{FF2B5EF4-FFF2-40B4-BE49-F238E27FC236}">
                  <a16:creationId xmlns:a16="http://schemas.microsoft.com/office/drawing/2014/main" id="{A6CCEA65-0E82-4E9B-B609-5AC434EF8D57}"/>
                </a:ext>
              </a:extLst>
            </p:cNvPr>
            <p:cNvCxnSpPr>
              <a:stCxn id="55" idx="2"/>
              <a:endCxn id="78" idx="0"/>
            </p:cNvCxnSpPr>
            <p:nvPr/>
          </p:nvCxnSpPr>
          <p:spPr>
            <a:xfrm rot="5400000">
              <a:off x="1443307" y="2734828"/>
              <a:ext cx="1" cy="6296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1" name="Flowchart: Alternate Process 110">
              <a:extLst>
                <a:ext uri="{FF2B5EF4-FFF2-40B4-BE49-F238E27FC236}">
                  <a16:creationId xmlns:a16="http://schemas.microsoft.com/office/drawing/2014/main" id="{541EE38A-D406-43D0-94E8-A14CCEBB6A77}"/>
                </a:ext>
              </a:extLst>
            </p:cNvPr>
            <p:cNvSpPr/>
            <p:nvPr/>
          </p:nvSpPr>
          <p:spPr>
            <a:xfrm rot="16200000">
              <a:off x="5430924" y="2807280"/>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112" name="Flowchart: Alternate Process 111">
              <a:extLst>
                <a:ext uri="{FF2B5EF4-FFF2-40B4-BE49-F238E27FC236}">
                  <a16:creationId xmlns:a16="http://schemas.microsoft.com/office/drawing/2014/main" id="{3A98FEAC-9430-428D-9556-776C344C47B4}"/>
                </a:ext>
              </a:extLst>
            </p:cNvPr>
            <p:cNvSpPr/>
            <p:nvPr/>
          </p:nvSpPr>
          <p:spPr>
            <a:xfrm rot="16200000">
              <a:off x="5430924" y="1641894"/>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sp>
          <p:nvSpPr>
            <p:cNvPr id="113" name="Flowchart: Alternate Process 112">
              <a:extLst>
                <a:ext uri="{FF2B5EF4-FFF2-40B4-BE49-F238E27FC236}">
                  <a16:creationId xmlns:a16="http://schemas.microsoft.com/office/drawing/2014/main" id="{9FEF77A6-D6D9-44DD-95A1-435DB7AA78E1}"/>
                </a:ext>
              </a:extLst>
            </p:cNvPr>
            <p:cNvSpPr/>
            <p:nvPr/>
          </p:nvSpPr>
          <p:spPr>
            <a:xfrm rot="16200000">
              <a:off x="5430924" y="3972666"/>
              <a:ext cx="843401" cy="486750"/>
            </a:xfrm>
            <a:prstGeom prst="flowChartAlternateProcess">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EDGE</a:t>
              </a:r>
              <a:endParaRPr lang="en-IN" sz="1100" dirty="0"/>
            </a:p>
          </p:txBody>
        </p:sp>
        <p:cxnSp>
          <p:nvCxnSpPr>
            <p:cNvPr id="115" name="Straight Arrow Connector 114">
              <a:extLst>
                <a:ext uri="{FF2B5EF4-FFF2-40B4-BE49-F238E27FC236}">
                  <a16:creationId xmlns:a16="http://schemas.microsoft.com/office/drawing/2014/main" id="{D8F3BB31-F103-4B52-92EC-9AE1661C50AA}"/>
                </a:ext>
              </a:extLst>
            </p:cNvPr>
            <p:cNvCxnSpPr>
              <a:cxnSpLocks/>
              <a:stCxn id="57" idx="2"/>
              <a:endCxn id="113" idx="0"/>
            </p:cNvCxnSpPr>
            <p:nvPr/>
          </p:nvCxnSpPr>
          <p:spPr>
            <a:xfrm rot="16200000" flipH="1">
              <a:off x="4711748" y="3318539"/>
              <a:ext cx="1165385" cy="62961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6544A5B1-EB70-4916-A653-FD2280096067}"/>
                </a:ext>
              </a:extLst>
            </p:cNvPr>
            <p:cNvCxnSpPr>
              <a:cxnSpLocks/>
              <a:stCxn id="57" idx="2"/>
              <a:endCxn id="112" idx="0"/>
            </p:cNvCxnSpPr>
            <p:nvPr/>
          </p:nvCxnSpPr>
          <p:spPr>
            <a:xfrm rot="16200000">
              <a:off x="4711747" y="2153153"/>
              <a:ext cx="1165387" cy="62961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F3E36B0E-59F3-4CAF-B286-771823EFA2D2}"/>
                </a:ext>
              </a:extLst>
            </p:cNvPr>
            <p:cNvCxnSpPr>
              <a:stCxn id="113" idx="3"/>
              <a:endCxn id="111" idx="1"/>
            </p:cNvCxnSpPr>
            <p:nvPr/>
          </p:nvCxnSpPr>
          <p:spPr>
            <a:xfrm rot="16200000">
              <a:off x="5691632" y="3633348"/>
              <a:ext cx="321985"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E2757EAD-F32D-4EE1-A4CE-A940132B5201}"/>
                </a:ext>
              </a:extLst>
            </p:cNvPr>
            <p:cNvCxnSpPr>
              <a:stCxn id="111" idx="3"/>
              <a:endCxn id="112" idx="1"/>
            </p:cNvCxnSpPr>
            <p:nvPr/>
          </p:nvCxnSpPr>
          <p:spPr>
            <a:xfrm rot="16200000">
              <a:off x="5691632" y="2467962"/>
              <a:ext cx="321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Flowchart: Alternate Process 56">
              <a:extLst>
                <a:ext uri="{FF2B5EF4-FFF2-40B4-BE49-F238E27FC236}">
                  <a16:creationId xmlns:a16="http://schemas.microsoft.com/office/drawing/2014/main" id="{674C9164-92DA-4006-A7F2-70DD72A3B85A}"/>
                </a:ext>
              </a:extLst>
            </p:cNvPr>
            <p:cNvSpPr/>
            <p:nvPr/>
          </p:nvSpPr>
          <p:spPr>
            <a:xfrm rot="16200000">
              <a:off x="4314556" y="2807281"/>
              <a:ext cx="843401" cy="48675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t>EDGE</a:t>
              </a:r>
              <a:endParaRPr lang="en-IN" sz="1100" dirty="0"/>
            </a:p>
          </p:txBody>
        </p:sp>
        <p:cxnSp>
          <p:nvCxnSpPr>
            <p:cNvPr id="125" name="Straight Arrow Connector 124">
              <a:extLst>
                <a:ext uri="{FF2B5EF4-FFF2-40B4-BE49-F238E27FC236}">
                  <a16:creationId xmlns:a16="http://schemas.microsoft.com/office/drawing/2014/main" id="{DD33BB7A-264A-4112-BCC7-DAB568643FF3}"/>
                </a:ext>
              </a:extLst>
            </p:cNvPr>
            <p:cNvCxnSpPr>
              <a:cxnSpLocks/>
              <a:stCxn id="57" idx="2"/>
              <a:endCxn id="111" idx="0"/>
            </p:cNvCxnSpPr>
            <p:nvPr/>
          </p:nvCxnSpPr>
          <p:spPr>
            <a:xfrm rot="16200000">
              <a:off x="5294440" y="2735846"/>
              <a:ext cx="1" cy="6296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2033C029-BFC4-4688-9B05-7E5B3C34ADBC}"/>
                </a:ext>
              </a:extLst>
            </p:cNvPr>
            <p:cNvCxnSpPr>
              <a:cxnSpLocks/>
              <a:stCxn id="79" idx="0"/>
              <a:endCxn id="96" idx="1"/>
            </p:cNvCxnSpPr>
            <p:nvPr/>
          </p:nvCxnSpPr>
          <p:spPr>
            <a:xfrm flipV="1">
              <a:off x="1128499" y="4198931"/>
              <a:ext cx="1818675" cy="17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8" name="Rectangle 157">
            <a:extLst>
              <a:ext uri="{FF2B5EF4-FFF2-40B4-BE49-F238E27FC236}">
                <a16:creationId xmlns:a16="http://schemas.microsoft.com/office/drawing/2014/main" id="{B1A17FBC-F014-4AC2-A94F-7526874C0F9A}"/>
              </a:ext>
            </a:extLst>
          </p:cNvPr>
          <p:cNvSpPr/>
          <p:nvPr/>
        </p:nvSpPr>
        <p:spPr>
          <a:xfrm rot="10800000" flipV="1">
            <a:off x="286266" y="5130472"/>
            <a:ext cx="6074665" cy="283301"/>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Edge Network</a:t>
            </a:r>
            <a:endParaRPr lang="en-IN" dirty="0"/>
          </a:p>
        </p:txBody>
      </p:sp>
      <p:sp>
        <p:nvSpPr>
          <p:cNvPr id="159" name="Rectangle 158">
            <a:extLst>
              <a:ext uri="{FF2B5EF4-FFF2-40B4-BE49-F238E27FC236}">
                <a16:creationId xmlns:a16="http://schemas.microsoft.com/office/drawing/2014/main" id="{08C2FAD6-C6B7-4BB7-833E-53917115ABC6}"/>
              </a:ext>
            </a:extLst>
          </p:cNvPr>
          <p:cNvSpPr/>
          <p:nvPr/>
        </p:nvSpPr>
        <p:spPr>
          <a:xfrm>
            <a:off x="9702497" y="5054861"/>
            <a:ext cx="1281581" cy="339571"/>
          </a:xfrm>
          <a:prstGeom prst="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Workflows</a:t>
            </a:r>
            <a:endParaRPr lang="en-IN" dirty="0"/>
          </a:p>
        </p:txBody>
      </p:sp>
    </p:spTree>
    <p:extLst>
      <p:ext uri="{BB962C8B-B14F-4D97-AF65-F5344CB8AC3E}">
        <p14:creationId xmlns:p14="http://schemas.microsoft.com/office/powerpoint/2010/main" val="123970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a:extLst>
              <a:ext uri="{FF2B5EF4-FFF2-40B4-BE49-F238E27FC236}">
                <a16:creationId xmlns:a16="http://schemas.microsoft.com/office/drawing/2014/main" id="{E3F109C4-FE25-4766-A4CC-0EE822E91C11}"/>
              </a:ext>
            </a:extLst>
          </p:cNvPr>
          <p:cNvSpPr txBox="1"/>
          <p:nvPr/>
        </p:nvSpPr>
        <p:spPr>
          <a:xfrm>
            <a:off x="258528" y="151616"/>
            <a:ext cx="4767202" cy="646331"/>
          </a:xfrm>
          <a:prstGeom prst="rect">
            <a:avLst/>
          </a:prstGeom>
          <a:noFill/>
        </p:spPr>
        <p:txBody>
          <a:bodyPr wrap="none" rtlCol="0">
            <a:spAutoFit/>
          </a:bodyPr>
          <a:lstStyle/>
          <a:p>
            <a:r>
              <a:rPr lang="en-US" sz="3600" dirty="0"/>
              <a:t>Edge Network Constants</a:t>
            </a:r>
            <a:endParaRPr lang="en-IN" sz="3600" dirty="0"/>
          </a:p>
        </p:txBody>
      </p:sp>
      <p:sp>
        <p:nvSpPr>
          <p:cNvPr id="35" name="TextBox 34">
            <a:extLst>
              <a:ext uri="{FF2B5EF4-FFF2-40B4-BE49-F238E27FC236}">
                <a16:creationId xmlns:a16="http://schemas.microsoft.com/office/drawing/2014/main" id="{4F80F71B-B4FC-4252-962A-1C14C2B1DC71}"/>
              </a:ext>
            </a:extLst>
          </p:cNvPr>
          <p:cNvSpPr txBox="1"/>
          <p:nvPr/>
        </p:nvSpPr>
        <p:spPr>
          <a:xfrm>
            <a:off x="258528" y="1398895"/>
            <a:ext cx="11419864" cy="3693319"/>
          </a:xfrm>
          <a:prstGeom prst="rect">
            <a:avLst/>
          </a:prstGeom>
          <a:noFill/>
        </p:spPr>
        <p:txBody>
          <a:bodyPr wrap="square" rtlCol="0">
            <a:spAutoFit/>
          </a:bodyPr>
          <a:lstStyle/>
          <a:p>
            <a:r>
              <a:rPr lang="en-US" dirty="0"/>
              <a:t>Consider the Edge Network to be made up of following servers</a:t>
            </a:r>
          </a:p>
          <a:p>
            <a:endParaRPr lang="en-US" dirty="0"/>
          </a:p>
          <a:p>
            <a:r>
              <a:rPr lang="en-US" b="1" dirty="0"/>
              <a:t>	</a:t>
            </a:r>
            <a:r>
              <a:rPr lang="en-US" i="1" dirty="0"/>
              <a:t>Edge Servers</a:t>
            </a:r>
            <a:r>
              <a:rPr lang="en-US" b="1" dirty="0"/>
              <a:t>			[E]</a:t>
            </a:r>
            <a:endParaRPr lang="en-US" dirty="0"/>
          </a:p>
          <a:p>
            <a:r>
              <a:rPr lang="en-US" b="1" dirty="0"/>
              <a:t>	</a:t>
            </a:r>
            <a:r>
              <a:rPr lang="en-US" i="1" dirty="0"/>
              <a:t>Cloud Servers </a:t>
            </a:r>
            <a:r>
              <a:rPr lang="en-US" b="1" dirty="0"/>
              <a:t>			[C]</a:t>
            </a:r>
          </a:p>
          <a:p>
            <a:r>
              <a:rPr lang="en-US" b="1" dirty="0"/>
              <a:t>	</a:t>
            </a:r>
            <a:r>
              <a:rPr lang="en-US" i="1" dirty="0"/>
              <a:t>Total Network Servers</a:t>
            </a:r>
            <a:r>
              <a:rPr lang="en-US" b="1" dirty="0"/>
              <a:t>		[N] = E + C</a:t>
            </a:r>
          </a:p>
          <a:p>
            <a:endParaRPr lang="en-US" dirty="0"/>
          </a:p>
          <a:p>
            <a:endParaRPr lang="en-US" dirty="0"/>
          </a:p>
          <a:p>
            <a:r>
              <a:rPr lang="en-US" dirty="0"/>
              <a:t>Each of the N network servers have the following attributes </a:t>
            </a:r>
            <a:endParaRPr lang="en-US" b="1" i="1" dirty="0"/>
          </a:p>
          <a:p>
            <a:endParaRPr lang="en-US" dirty="0"/>
          </a:p>
          <a:p>
            <a:r>
              <a:rPr lang="en-US" dirty="0"/>
              <a:t>	</a:t>
            </a:r>
            <a:r>
              <a:rPr lang="en-US" i="1" dirty="0"/>
              <a:t>Data Rate	</a:t>
            </a:r>
            <a:r>
              <a:rPr lang="en-US" b="1" dirty="0"/>
              <a:t>[DR]		</a:t>
            </a:r>
            <a:r>
              <a:rPr lang="en-US" dirty="0"/>
              <a:t>Bandwidth to other servers		(MB/S)</a:t>
            </a:r>
            <a:endParaRPr lang="en-US" i="1" dirty="0"/>
          </a:p>
          <a:p>
            <a:r>
              <a:rPr lang="en-US" dirty="0"/>
              <a:t>	</a:t>
            </a:r>
            <a:r>
              <a:rPr lang="en-US" i="1" dirty="0"/>
              <a:t>Data Energy	</a:t>
            </a:r>
            <a:r>
              <a:rPr lang="en-US" b="1" dirty="0"/>
              <a:t>[DE]</a:t>
            </a:r>
            <a:r>
              <a:rPr lang="en-US" b="1" i="1" dirty="0"/>
              <a:t>		</a:t>
            </a:r>
            <a:r>
              <a:rPr lang="en-US" dirty="0"/>
              <a:t>Energy Spent in Data Processing	(J/MB)</a:t>
            </a:r>
            <a:endParaRPr lang="en-US" i="1" dirty="0"/>
          </a:p>
          <a:p>
            <a:r>
              <a:rPr lang="en-US" dirty="0"/>
              <a:t>	</a:t>
            </a:r>
            <a:r>
              <a:rPr lang="en-US" i="1" dirty="0"/>
              <a:t>Task Rate		</a:t>
            </a:r>
            <a:r>
              <a:rPr lang="en-US" b="1" dirty="0"/>
              <a:t>[VR]</a:t>
            </a:r>
            <a:r>
              <a:rPr lang="en-US" i="1" dirty="0"/>
              <a:t>		</a:t>
            </a:r>
            <a:r>
              <a:rPr lang="en-US" dirty="0"/>
              <a:t>Clock Rate or Computation Power	(MC/S)</a:t>
            </a:r>
            <a:r>
              <a:rPr lang="en-US" i="1" dirty="0"/>
              <a:t> </a:t>
            </a:r>
          </a:p>
          <a:p>
            <a:r>
              <a:rPr lang="en-US" dirty="0"/>
              <a:t>	</a:t>
            </a:r>
            <a:r>
              <a:rPr lang="en-US" i="1" dirty="0"/>
              <a:t>Task Energy	</a:t>
            </a:r>
            <a:r>
              <a:rPr lang="en-US" b="1" dirty="0"/>
              <a:t>[VE]</a:t>
            </a:r>
            <a:r>
              <a:rPr lang="en-US" b="1" i="1" dirty="0"/>
              <a:t>		</a:t>
            </a:r>
            <a:r>
              <a:rPr lang="en-US" dirty="0"/>
              <a:t>Energy Spent in Computation		(J/MC)</a:t>
            </a:r>
            <a:endParaRPr lang="en-US" i="1" dirty="0"/>
          </a:p>
        </p:txBody>
      </p:sp>
    </p:spTree>
    <p:extLst>
      <p:ext uri="{BB962C8B-B14F-4D97-AF65-F5344CB8AC3E}">
        <p14:creationId xmlns:p14="http://schemas.microsoft.com/office/powerpoint/2010/main" val="321779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D20BE73-2C96-42F3-9BDF-56E4431CEC9E}"/>
              </a:ext>
            </a:extLst>
          </p:cNvPr>
          <p:cNvGrpSpPr/>
          <p:nvPr/>
        </p:nvGrpSpPr>
        <p:grpSpPr>
          <a:xfrm>
            <a:off x="258528" y="5206019"/>
            <a:ext cx="9921792" cy="1328893"/>
            <a:chOff x="258528" y="5047523"/>
            <a:chExt cx="9921792" cy="1328893"/>
          </a:xfrm>
        </p:grpSpPr>
        <p:sp>
          <p:nvSpPr>
            <p:cNvPr id="20" name="Rectangle 19">
              <a:extLst>
                <a:ext uri="{FF2B5EF4-FFF2-40B4-BE49-F238E27FC236}">
                  <a16:creationId xmlns:a16="http://schemas.microsoft.com/office/drawing/2014/main" id="{45AFC05B-09BF-4EE9-9004-836121B4D0D4}"/>
                </a:ext>
              </a:extLst>
            </p:cNvPr>
            <p:cNvSpPr/>
            <p:nvPr/>
          </p:nvSpPr>
          <p:spPr>
            <a:xfrm>
              <a:off x="258528" y="5047523"/>
              <a:ext cx="9921792" cy="1328893"/>
            </a:xfrm>
            <a:prstGeom prst="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1" name="Rectangle 20">
              <a:extLst>
                <a:ext uri="{FF2B5EF4-FFF2-40B4-BE49-F238E27FC236}">
                  <a16:creationId xmlns:a16="http://schemas.microsoft.com/office/drawing/2014/main" id="{1A6BF6C2-989B-445D-B198-1CF442E7D9B7}"/>
                </a:ext>
              </a:extLst>
            </p:cNvPr>
            <p:cNvSpPr/>
            <p:nvPr/>
          </p:nvSpPr>
          <p:spPr>
            <a:xfrm>
              <a:off x="258528" y="5056966"/>
              <a:ext cx="9921792" cy="4137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IoT Workflow</a:t>
              </a:r>
              <a:endParaRPr lang="en-IN" dirty="0"/>
            </a:p>
          </p:txBody>
        </p:sp>
        <p:grpSp>
          <p:nvGrpSpPr>
            <p:cNvPr id="3" name="Group 2">
              <a:extLst>
                <a:ext uri="{FF2B5EF4-FFF2-40B4-BE49-F238E27FC236}">
                  <a16:creationId xmlns:a16="http://schemas.microsoft.com/office/drawing/2014/main" id="{7AF194EA-8CC8-4422-81AF-F71DD6C7E254}"/>
                </a:ext>
              </a:extLst>
            </p:cNvPr>
            <p:cNvGrpSpPr/>
            <p:nvPr/>
          </p:nvGrpSpPr>
          <p:grpSpPr>
            <a:xfrm>
              <a:off x="339196" y="5956442"/>
              <a:ext cx="9741090" cy="338554"/>
              <a:chOff x="672769" y="6258792"/>
              <a:chExt cx="9741090" cy="338554"/>
            </a:xfrm>
          </p:grpSpPr>
          <p:sp>
            <p:nvSpPr>
              <p:cNvPr id="22" name="Flowchart: Predefined Process 21">
                <a:extLst>
                  <a:ext uri="{FF2B5EF4-FFF2-40B4-BE49-F238E27FC236}">
                    <a16:creationId xmlns:a16="http://schemas.microsoft.com/office/drawing/2014/main" id="{F0C64EC4-D114-455C-849B-361E873EAF4B}"/>
                  </a:ext>
                </a:extLst>
              </p:cNvPr>
              <p:cNvSpPr/>
              <p:nvPr/>
            </p:nvSpPr>
            <p:spPr>
              <a:xfrm>
                <a:off x="672769" y="6272366"/>
                <a:ext cx="1552331" cy="290556"/>
              </a:xfrm>
              <a:prstGeom prst="flowChartPredefinedProcess">
                <a:avLst/>
              </a:prstGeom>
              <a:solidFill>
                <a:schemeClr val="accent1">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 V ]</a:t>
                </a:r>
                <a:endParaRPr lang="en-IN" sz="1600" dirty="0"/>
              </a:p>
            </p:txBody>
          </p:sp>
          <p:sp>
            <p:nvSpPr>
              <p:cNvPr id="24" name="TextBox 23">
                <a:extLst>
                  <a:ext uri="{FF2B5EF4-FFF2-40B4-BE49-F238E27FC236}">
                    <a16:creationId xmlns:a16="http://schemas.microsoft.com/office/drawing/2014/main" id="{DAFA74DB-45F1-40D5-9C01-461EC9523A52}"/>
                  </a:ext>
                </a:extLst>
              </p:cNvPr>
              <p:cNvSpPr txBox="1"/>
              <p:nvPr/>
            </p:nvSpPr>
            <p:spPr>
              <a:xfrm>
                <a:off x="2188655" y="6258792"/>
                <a:ext cx="2707042" cy="338554"/>
              </a:xfrm>
              <a:prstGeom prst="rect">
                <a:avLst/>
              </a:prstGeom>
              <a:noFill/>
            </p:spPr>
            <p:txBody>
              <a:bodyPr wrap="square" rtlCol="0">
                <a:spAutoFit/>
              </a:bodyPr>
              <a:lstStyle/>
              <a:p>
                <a:r>
                  <a:rPr lang="en-US" sz="1600" dirty="0">
                    <a:solidFill>
                      <a:schemeClr val="accent1"/>
                    </a:solidFill>
                    <a:sym typeface="Wingdings" panose="05000000000000000000" pitchFamily="2" charset="2"/>
                  </a:rPr>
                  <a:t></a:t>
                </a:r>
                <a:r>
                  <a:rPr lang="en-US" sz="1600" dirty="0">
                    <a:solidFill>
                      <a:schemeClr val="accent1"/>
                    </a:solidFill>
                  </a:rPr>
                  <a:t> </a:t>
                </a:r>
                <a:r>
                  <a:rPr lang="en-US" sz="1600" dirty="0">
                    <a:ln w="0"/>
                    <a:solidFill>
                      <a:schemeClr val="accent1"/>
                    </a:solidFill>
                    <a:effectLst>
                      <a:outerShdw blurRad="38100" dist="25400" dir="5400000" algn="ctr" rotWithShape="0">
                        <a:srgbClr val="6E747A">
                          <a:alpha val="43000"/>
                        </a:srgbClr>
                      </a:outerShdw>
                    </a:effectLst>
                  </a:rPr>
                  <a:t>Task Size (MC)</a:t>
                </a:r>
                <a:endParaRPr lang="en-IN" sz="1600" dirty="0">
                  <a:solidFill>
                    <a:schemeClr val="accent1"/>
                  </a:solidFill>
                </a:endParaRPr>
              </a:p>
            </p:txBody>
          </p:sp>
          <p:sp>
            <p:nvSpPr>
              <p:cNvPr id="31" name="Rectangle 30">
                <a:extLst>
                  <a:ext uri="{FF2B5EF4-FFF2-40B4-BE49-F238E27FC236}">
                    <a16:creationId xmlns:a16="http://schemas.microsoft.com/office/drawing/2014/main" id="{E8C6E8C1-1049-44BB-84FA-CF5CB531E176}"/>
                  </a:ext>
                </a:extLst>
              </p:cNvPr>
              <p:cNvSpPr/>
              <p:nvPr/>
            </p:nvSpPr>
            <p:spPr>
              <a:xfrm>
                <a:off x="5447639" y="6272366"/>
                <a:ext cx="786444" cy="311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V(1)</a:t>
                </a:r>
                <a:endParaRPr lang="en-IN" dirty="0"/>
              </a:p>
            </p:txBody>
          </p:sp>
          <p:sp>
            <p:nvSpPr>
              <p:cNvPr id="32" name="Rectangle 31">
                <a:extLst>
                  <a:ext uri="{FF2B5EF4-FFF2-40B4-BE49-F238E27FC236}">
                    <a16:creationId xmlns:a16="http://schemas.microsoft.com/office/drawing/2014/main" id="{A0022A47-B0EE-46A6-860F-516A824A1AC8}"/>
                  </a:ext>
                </a:extLst>
              </p:cNvPr>
              <p:cNvSpPr/>
              <p:nvPr/>
            </p:nvSpPr>
            <p:spPr>
              <a:xfrm>
                <a:off x="6376671" y="6272366"/>
                <a:ext cx="786444" cy="311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V(2)</a:t>
                </a:r>
                <a:endParaRPr lang="en-IN" dirty="0"/>
              </a:p>
            </p:txBody>
          </p:sp>
          <p:sp>
            <p:nvSpPr>
              <p:cNvPr id="33" name="Rectangle 32">
                <a:extLst>
                  <a:ext uri="{FF2B5EF4-FFF2-40B4-BE49-F238E27FC236}">
                    <a16:creationId xmlns:a16="http://schemas.microsoft.com/office/drawing/2014/main" id="{50C4B749-EBF2-4B6F-AD70-1F001152EA46}"/>
                  </a:ext>
                </a:extLst>
              </p:cNvPr>
              <p:cNvSpPr/>
              <p:nvPr/>
            </p:nvSpPr>
            <p:spPr>
              <a:xfrm>
                <a:off x="9627415" y="6272165"/>
                <a:ext cx="786444" cy="311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V(T)</a:t>
                </a:r>
                <a:endParaRPr lang="en-IN" dirty="0"/>
              </a:p>
            </p:txBody>
          </p:sp>
          <p:sp>
            <p:nvSpPr>
              <p:cNvPr id="34" name="Rectangle 33">
                <a:extLst>
                  <a:ext uri="{FF2B5EF4-FFF2-40B4-BE49-F238E27FC236}">
                    <a16:creationId xmlns:a16="http://schemas.microsoft.com/office/drawing/2014/main" id="{79D11BC3-A8F7-4B4A-B75B-7D6F7D50061D}"/>
                  </a:ext>
                </a:extLst>
              </p:cNvPr>
              <p:cNvSpPr/>
              <p:nvPr/>
            </p:nvSpPr>
            <p:spPr>
              <a:xfrm>
                <a:off x="7297464" y="6272165"/>
                <a:ext cx="2195602" cy="311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 . . </a:t>
                </a:r>
                <a:endParaRPr lang="en-IN" dirty="0"/>
              </a:p>
            </p:txBody>
          </p:sp>
        </p:grpSp>
        <p:grpSp>
          <p:nvGrpSpPr>
            <p:cNvPr id="2" name="Group 1">
              <a:extLst>
                <a:ext uri="{FF2B5EF4-FFF2-40B4-BE49-F238E27FC236}">
                  <a16:creationId xmlns:a16="http://schemas.microsoft.com/office/drawing/2014/main" id="{72D5BF9E-E9F5-4B9D-873C-137B01CBECB7}"/>
                </a:ext>
              </a:extLst>
            </p:cNvPr>
            <p:cNvGrpSpPr/>
            <p:nvPr/>
          </p:nvGrpSpPr>
          <p:grpSpPr>
            <a:xfrm>
              <a:off x="339196" y="5565136"/>
              <a:ext cx="9740510" cy="338554"/>
              <a:chOff x="672769" y="6021089"/>
              <a:chExt cx="9740510" cy="338554"/>
            </a:xfrm>
          </p:grpSpPr>
          <p:sp>
            <p:nvSpPr>
              <p:cNvPr id="23" name="Flowchart: Predefined Process 22">
                <a:extLst>
                  <a:ext uri="{FF2B5EF4-FFF2-40B4-BE49-F238E27FC236}">
                    <a16:creationId xmlns:a16="http://schemas.microsoft.com/office/drawing/2014/main" id="{458CC8F4-BD8C-4287-9687-28A0E6345AA7}"/>
                  </a:ext>
                </a:extLst>
              </p:cNvPr>
              <p:cNvSpPr/>
              <p:nvPr/>
            </p:nvSpPr>
            <p:spPr>
              <a:xfrm>
                <a:off x="672769" y="6032438"/>
                <a:ext cx="1552331" cy="311808"/>
              </a:xfrm>
              <a:prstGeom prst="flowChartPredefinedProcess">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 D ]</a:t>
                </a:r>
                <a:endParaRPr lang="en-IN" sz="1600" dirty="0"/>
              </a:p>
            </p:txBody>
          </p:sp>
          <p:sp>
            <p:nvSpPr>
              <p:cNvPr id="26" name="TextBox 25">
                <a:extLst>
                  <a:ext uri="{FF2B5EF4-FFF2-40B4-BE49-F238E27FC236}">
                    <a16:creationId xmlns:a16="http://schemas.microsoft.com/office/drawing/2014/main" id="{0A9AB539-2746-413E-92D4-5C76F820B022}"/>
                  </a:ext>
                </a:extLst>
              </p:cNvPr>
              <p:cNvSpPr txBox="1"/>
              <p:nvPr/>
            </p:nvSpPr>
            <p:spPr>
              <a:xfrm>
                <a:off x="2196314" y="6021089"/>
                <a:ext cx="2179125" cy="338554"/>
              </a:xfrm>
              <a:prstGeom prst="rect">
                <a:avLst/>
              </a:prstGeom>
              <a:noFill/>
            </p:spPr>
            <p:txBody>
              <a:bodyPr wrap="square" rtlCol="0">
                <a:spAutoFit/>
              </a:bodyPr>
              <a:lstStyle/>
              <a:p>
                <a:r>
                  <a:rPr lang="en-US" sz="1600" dirty="0">
                    <a:ln w="0"/>
                    <a:solidFill>
                      <a:schemeClr val="accent6">
                        <a:lumMod val="75000"/>
                      </a:schemeClr>
                    </a:solidFill>
                    <a:effectLst>
                      <a:outerShdw blurRad="38100" dist="25400" dir="5400000" algn="ctr" rotWithShape="0">
                        <a:srgbClr val="6E747A">
                          <a:alpha val="43000"/>
                        </a:srgbClr>
                      </a:outerShdw>
                    </a:effectLst>
                    <a:sym typeface="Wingdings" panose="05000000000000000000" pitchFamily="2" charset="2"/>
                  </a:rPr>
                  <a:t></a:t>
                </a:r>
                <a:r>
                  <a:rPr lang="en-US" sz="1600" dirty="0">
                    <a:ln w="0"/>
                    <a:solidFill>
                      <a:schemeClr val="accent6">
                        <a:lumMod val="75000"/>
                      </a:schemeClr>
                    </a:solidFill>
                    <a:effectLst>
                      <a:outerShdw blurRad="38100" dist="25400" dir="5400000" algn="ctr" rotWithShape="0">
                        <a:srgbClr val="6E747A">
                          <a:alpha val="43000"/>
                        </a:srgbClr>
                      </a:outerShdw>
                    </a:effectLst>
                  </a:rPr>
                  <a:t> Data Size (MB)</a:t>
                </a:r>
                <a:endParaRPr lang="en-IN" sz="1600" dirty="0">
                  <a:ln w="0"/>
                  <a:solidFill>
                    <a:schemeClr val="accent6">
                      <a:lumMod val="75000"/>
                    </a:schemeClr>
                  </a:solidFill>
                  <a:effectLst>
                    <a:outerShdw blurRad="38100" dist="25400" dir="5400000" algn="ctr" rotWithShape="0">
                      <a:srgbClr val="6E747A">
                        <a:alpha val="43000"/>
                      </a:srgbClr>
                    </a:outerShdw>
                  </a:effectLst>
                </a:endParaRPr>
              </a:p>
            </p:txBody>
          </p:sp>
          <p:sp>
            <p:nvSpPr>
              <p:cNvPr id="27" name="Rectangle 26">
                <a:extLst>
                  <a:ext uri="{FF2B5EF4-FFF2-40B4-BE49-F238E27FC236}">
                    <a16:creationId xmlns:a16="http://schemas.microsoft.com/office/drawing/2014/main" id="{9FF4988E-C7D4-4C1D-97BD-35A3751E5D11}"/>
                  </a:ext>
                </a:extLst>
              </p:cNvPr>
              <p:cNvSpPr/>
              <p:nvPr/>
            </p:nvSpPr>
            <p:spPr>
              <a:xfrm>
                <a:off x="4518027" y="6032438"/>
                <a:ext cx="786444"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D(0)</a:t>
                </a:r>
                <a:endParaRPr lang="en-IN" dirty="0"/>
              </a:p>
            </p:txBody>
          </p:sp>
          <p:sp>
            <p:nvSpPr>
              <p:cNvPr id="28" name="Rectangle 27">
                <a:extLst>
                  <a:ext uri="{FF2B5EF4-FFF2-40B4-BE49-F238E27FC236}">
                    <a16:creationId xmlns:a16="http://schemas.microsoft.com/office/drawing/2014/main" id="{3FC03BE4-BFA4-47AD-A7D8-17C34363073A}"/>
                  </a:ext>
                </a:extLst>
              </p:cNvPr>
              <p:cNvSpPr/>
              <p:nvPr/>
            </p:nvSpPr>
            <p:spPr>
              <a:xfrm>
                <a:off x="5447059" y="6032438"/>
                <a:ext cx="786444"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D(1)</a:t>
                </a:r>
                <a:endParaRPr lang="en-IN" dirty="0"/>
              </a:p>
            </p:txBody>
          </p:sp>
          <p:sp>
            <p:nvSpPr>
              <p:cNvPr id="29" name="Rectangle 28">
                <a:extLst>
                  <a:ext uri="{FF2B5EF4-FFF2-40B4-BE49-F238E27FC236}">
                    <a16:creationId xmlns:a16="http://schemas.microsoft.com/office/drawing/2014/main" id="{C8515991-B478-4FD7-963C-1E0E8E0F592F}"/>
                  </a:ext>
                </a:extLst>
              </p:cNvPr>
              <p:cNvSpPr/>
              <p:nvPr/>
            </p:nvSpPr>
            <p:spPr>
              <a:xfrm>
                <a:off x="6376091" y="6029469"/>
                <a:ext cx="786444"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D(2)</a:t>
                </a:r>
                <a:endParaRPr lang="en-IN" dirty="0"/>
              </a:p>
            </p:txBody>
          </p:sp>
          <p:sp>
            <p:nvSpPr>
              <p:cNvPr id="30" name="Rectangle 29">
                <a:extLst>
                  <a:ext uri="{FF2B5EF4-FFF2-40B4-BE49-F238E27FC236}">
                    <a16:creationId xmlns:a16="http://schemas.microsoft.com/office/drawing/2014/main" id="{369842D3-B879-4CF8-A791-FC1C8C7AA096}"/>
                  </a:ext>
                </a:extLst>
              </p:cNvPr>
              <p:cNvSpPr/>
              <p:nvPr/>
            </p:nvSpPr>
            <p:spPr>
              <a:xfrm>
                <a:off x="9626835" y="6029469"/>
                <a:ext cx="786444"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D(T)</a:t>
                </a:r>
                <a:endParaRPr lang="en-IN" dirty="0"/>
              </a:p>
            </p:txBody>
          </p:sp>
          <p:sp>
            <p:nvSpPr>
              <p:cNvPr id="36" name="Rectangle 35">
                <a:extLst>
                  <a:ext uri="{FF2B5EF4-FFF2-40B4-BE49-F238E27FC236}">
                    <a16:creationId xmlns:a16="http://schemas.microsoft.com/office/drawing/2014/main" id="{23660344-B4C6-42BF-B39D-672098758B00}"/>
                  </a:ext>
                </a:extLst>
              </p:cNvPr>
              <p:cNvSpPr/>
              <p:nvPr/>
            </p:nvSpPr>
            <p:spPr>
              <a:xfrm>
                <a:off x="7292127" y="6029469"/>
                <a:ext cx="2195602"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 . </a:t>
                </a:r>
                <a:endParaRPr lang="en-IN" dirty="0"/>
              </a:p>
            </p:txBody>
          </p:sp>
        </p:grpSp>
      </p:grpSp>
      <p:sp>
        <p:nvSpPr>
          <p:cNvPr id="81" name="TextBox 80">
            <a:extLst>
              <a:ext uri="{FF2B5EF4-FFF2-40B4-BE49-F238E27FC236}">
                <a16:creationId xmlns:a16="http://schemas.microsoft.com/office/drawing/2014/main" id="{E3F109C4-FE25-4766-A4CC-0EE822E91C11}"/>
              </a:ext>
            </a:extLst>
          </p:cNvPr>
          <p:cNvSpPr txBox="1"/>
          <p:nvPr/>
        </p:nvSpPr>
        <p:spPr>
          <a:xfrm>
            <a:off x="67259" y="35308"/>
            <a:ext cx="7266220" cy="646331"/>
          </a:xfrm>
          <a:prstGeom prst="rect">
            <a:avLst/>
          </a:prstGeom>
          <a:noFill/>
        </p:spPr>
        <p:txBody>
          <a:bodyPr wrap="none" rtlCol="0">
            <a:spAutoFit/>
          </a:bodyPr>
          <a:lstStyle/>
          <a:p>
            <a:r>
              <a:rPr lang="en-US" sz="3600" dirty="0"/>
              <a:t>Workflow Components and Constants</a:t>
            </a:r>
            <a:endParaRPr lang="en-IN" sz="3600" dirty="0"/>
          </a:p>
        </p:txBody>
      </p:sp>
      <p:sp>
        <p:nvSpPr>
          <p:cNvPr id="25" name="TextBox 24">
            <a:extLst>
              <a:ext uri="{FF2B5EF4-FFF2-40B4-BE49-F238E27FC236}">
                <a16:creationId xmlns:a16="http://schemas.microsoft.com/office/drawing/2014/main" id="{9A6446DE-68B3-499F-8F67-62CE5036F2E6}"/>
              </a:ext>
            </a:extLst>
          </p:cNvPr>
          <p:cNvSpPr txBox="1"/>
          <p:nvPr/>
        </p:nvSpPr>
        <p:spPr>
          <a:xfrm>
            <a:off x="258528" y="677067"/>
            <a:ext cx="11419864" cy="4247317"/>
          </a:xfrm>
          <a:prstGeom prst="rect">
            <a:avLst/>
          </a:prstGeom>
          <a:noFill/>
        </p:spPr>
        <p:txBody>
          <a:bodyPr wrap="square">
            <a:spAutoFit/>
          </a:bodyPr>
          <a:lstStyle/>
          <a:p>
            <a:r>
              <a:rPr lang="en-US" dirty="0"/>
              <a:t>A workflow contains a fixed number of tasks </a:t>
            </a:r>
          </a:p>
          <a:p>
            <a:endParaRPr lang="en-US" dirty="0"/>
          </a:p>
          <a:p>
            <a:r>
              <a:rPr lang="en-US" dirty="0"/>
              <a:t>	</a:t>
            </a:r>
            <a:r>
              <a:rPr lang="en-US" i="1" dirty="0"/>
              <a:t> number of tasks per workflow</a:t>
            </a:r>
            <a:r>
              <a:rPr lang="en-US" b="1" dirty="0"/>
              <a:t> 		[T]</a:t>
            </a:r>
          </a:p>
          <a:p>
            <a:endParaRPr lang="en-US" dirty="0"/>
          </a:p>
          <a:p>
            <a:r>
              <a:rPr lang="en-US" dirty="0"/>
              <a:t>Each task </a:t>
            </a:r>
            <a:r>
              <a:rPr lang="en-US" i="1" dirty="0"/>
              <a:t>t </a:t>
            </a:r>
            <a:r>
              <a:rPr lang="en-US" dirty="0"/>
              <a:t>[ t </a:t>
            </a:r>
            <a:r>
              <a:rPr lang="en-US"/>
              <a:t>= 1, </a:t>
            </a:r>
            <a:r>
              <a:rPr lang="en-US" dirty="0"/>
              <a:t>2, … T ]</a:t>
            </a:r>
            <a:r>
              <a:rPr lang="en-US" i="1" dirty="0"/>
              <a:t> </a:t>
            </a:r>
            <a:r>
              <a:rPr lang="en-US" dirty="0"/>
              <a:t>is characterized by</a:t>
            </a:r>
          </a:p>
          <a:p>
            <a:endParaRPr lang="en-US" dirty="0"/>
          </a:p>
          <a:p>
            <a:r>
              <a:rPr lang="en-US" dirty="0"/>
              <a:t>	Input Data size	 			D</a:t>
            </a:r>
            <a:r>
              <a:rPr lang="en-US"/>
              <a:t>(</a:t>
            </a:r>
            <a:r>
              <a:rPr lang="en-US" i="1"/>
              <a:t>t</a:t>
            </a:r>
            <a:r>
              <a:rPr lang="en-US"/>
              <a:t>-1)</a:t>
            </a:r>
            <a:endParaRPr lang="en-US" dirty="0"/>
          </a:p>
          <a:p>
            <a:r>
              <a:rPr lang="en-US" dirty="0"/>
              <a:t>	Task size					V(</a:t>
            </a:r>
            <a:r>
              <a:rPr lang="en-US" i="1" dirty="0"/>
              <a:t>t</a:t>
            </a:r>
            <a:r>
              <a:rPr lang="en-US" dirty="0"/>
              <a:t>)</a:t>
            </a:r>
          </a:p>
          <a:p>
            <a:r>
              <a:rPr lang="en-US" dirty="0"/>
              <a:t>	Output Data size	 			D(</a:t>
            </a:r>
            <a:r>
              <a:rPr lang="en-US" i="1" dirty="0"/>
              <a:t>t</a:t>
            </a:r>
            <a:r>
              <a:rPr lang="en-US" dirty="0"/>
              <a:t>)</a:t>
            </a:r>
          </a:p>
          <a:p>
            <a:endParaRPr lang="en-US" b="1" dirty="0"/>
          </a:p>
          <a:p>
            <a:r>
              <a:rPr lang="en-US" dirty="0"/>
              <a:t>The values of </a:t>
            </a:r>
            <a:r>
              <a:rPr lang="en-US" dirty="0">
                <a:solidFill>
                  <a:schemeClr val="accent1">
                    <a:lumMod val="75000"/>
                  </a:schemeClr>
                </a:solidFill>
              </a:rPr>
              <a:t>Task Size </a:t>
            </a:r>
            <a:r>
              <a:rPr lang="en-US" dirty="0"/>
              <a:t>and </a:t>
            </a:r>
            <a:r>
              <a:rPr lang="en-US" dirty="0">
                <a:solidFill>
                  <a:schemeClr val="accent6">
                    <a:lumMod val="75000"/>
                  </a:schemeClr>
                </a:solidFill>
              </a:rPr>
              <a:t>Data Size </a:t>
            </a:r>
            <a:r>
              <a:rPr lang="en-US" dirty="0"/>
              <a:t>in a workflow are subjected to limits defined as:</a:t>
            </a:r>
            <a:endParaRPr lang="en-US" b="1" i="1" dirty="0"/>
          </a:p>
          <a:p>
            <a:endParaRPr lang="en-IN" dirty="0"/>
          </a:p>
          <a:p>
            <a:r>
              <a:rPr lang="en-IN" dirty="0"/>
              <a:t>	</a:t>
            </a:r>
            <a:r>
              <a:rPr lang="en-IN" i="1" dirty="0"/>
              <a:t>Range of initial Data Size 	D(0)</a:t>
            </a:r>
            <a:r>
              <a:rPr lang="en-IN" dirty="0"/>
              <a:t>		</a:t>
            </a:r>
            <a:r>
              <a:rPr lang="en-IN" b="1" dirty="0"/>
              <a:t> [WF_D0_RANGE]</a:t>
            </a:r>
            <a:r>
              <a:rPr lang="en-IN" dirty="0"/>
              <a:t> </a:t>
            </a:r>
          </a:p>
          <a:p>
            <a:r>
              <a:rPr lang="en-IN" dirty="0"/>
              <a:t>	</a:t>
            </a:r>
            <a:r>
              <a:rPr lang="en-IN" i="1" dirty="0"/>
              <a:t>Range of other Data Size 	</a:t>
            </a:r>
            <a:r>
              <a:rPr lang="en-IN" i="1"/>
              <a:t>D(1) </a:t>
            </a:r>
            <a:r>
              <a:rPr lang="en-IN" i="1" dirty="0"/>
              <a:t>to D(t)</a:t>
            </a:r>
            <a:r>
              <a:rPr lang="en-IN" dirty="0"/>
              <a:t>	</a:t>
            </a:r>
            <a:r>
              <a:rPr lang="en-IN" b="1" dirty="0"/>
              <a:t> [WF_DT_RANGE]</a:t>
            </a:r>
            <a:endParaRPr lang="en-IN" dirty="0"/>
          </a:p>
          <a:p>
            <a:r>
              <a:rPr lang="en-IN" b="1" dirty="0"/>
              <a:t>	</a:t>
            </a:r>
            <a:r>
              <a:rPr lang="en-IN" i="1" dirty="0"/>
              <a:t>Range of all </a:t>
            </a:r>
            <a:r>
              <a:rPr lang="en-US" i="1" dirty="0"/>
              <a:t>Task</a:t>
            </a:r>
            <a:r>
              <a:rPr lang="en-IN" i="1" dirty="0"/>
              <a:t> Sizes	</a:t>
            </a:r>
            <a:r>
              <a:rPr lang="en-IN" i="1"/>
              <a:t>V(1) </a:t>
            </a:r>
            <a:r>
              <a:rPr lang="en-IN" i="1" dirty="0"/>
              <a:t>to V(t)</a:t>
            </a:r>
            <a:r>
              <a:rPr lang="en-IN" dirty="0"/>
              <a:t>	</a:t>
            </a:r>
            <a:r>
              <a:rPr lang="en-IN" b="1" dirty="0"/>
              <a:t> [WF_VT_RANGE]</a:t>
            </a:r>
            <a:endParaRPr lang="en-IN" dirty="0"/>
          </a:p>
        </p:txBody>
      </p:sp>
    </p:spTree>
    <p:extLst>
      <p:ext uri="{BB962C8B-B14F-4D97-AF65-F5344CB8AC3E}">
        <p14:creationId xmlns:p14="http://schemas.microsoft.com/office/powerpoint/2010/main" val="19946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a:extLst>
              <a:ext uri="{FF2B5EF4-FFF2-40B4-BE49-F238E27FC236}">
                <a16:creationId xmlns:a16="http://schemas.microsoft.com/office/drawing/2014/main" id="{BFD6982C-5EF0-4376-B916-331B6CD7B32D}"/>
              </a:ext>
            </a:extLst>
          </p:cNvPr>
          <p:cNvSpPr txBox="1"/>
          <p:nvPr/>
        </p:nvSpPr>
        <p:spPr>
          <a:xfrm>
            <a:off x="319670" y="1095305"/>
            <a:ext cx="11419868" cy="2400657"/>
          </a:xfrm>
          <a:prstGeom prst="rect">
            <a:avLst/>
          </a:prstGeom>
          <a:noFill/>
        </p:spPr>
        <p:txBody>
          <a:bodyPr wrap="square" rtlCol="0">
            <a:spAutoFit/>
          </a:bodyPr>
          <a:lstStyle/>
          <a:p>
            <a:r>
              <a:rPr lang="en-US" dirty="0"/>
              <a:t>An ‘agent’ processes one workflow at a time and decides an offloading ‘policy’ for placing all the tasks of that workflow at appropriate devices. </a:t>
            </a:r>
          </a:p>
          <a:p>
            <a:endParaRPr lang="en-US" dirty="0"/>
          </a:p>
          <a:p>
            <a:r>
              <a:rPr lang="en-US" dirty="0"/>
              <a:t>An actions or placement location is defined 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2400" dirty="0"/>
              <a:t>Action, a </a:t>
            </a:r>
            <a:r>
              <a:rPr lang="az-Cyrl-AZ" sz="2400" dirty="0"/>
              <a:t>Є</a:t>
            </a:r>
            <a:r>
              <a:rPr lang="en-US" sz="2400" dirty="0"/>
              <a:t> { 0</a:t>
            </a:r>
            <a:r>
              <a:rPr lang="en-US" sz="2400"/>
              <a:t>, 1, </a:t>
            </a:r>
            <a:r>
              <a:rPr lang="en-US" sz="2400" dirty="0"/>
              <a:t>2 … N }		</a:t>
            </a:r>
            <a:r>
              <a:rPr lang="en-US" sz="1600" dirty="0"/>
              <a:t>where N = E + 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Hence, Total </a:t>
            </a:r>
            <a:r>
              <a:rPr kumimoji="0" lang="en-US" sz="1800" i="1" u="none" strike="noStrike" kern="1200" cap="none" spc="0" normalizeH="0" baseline="0" noProof="0" dirty="0">
                <a:ln>
                  <a:noFill/>
                </a:ln>
                <a:solidFill>
                  <a:prstClr val="black"/>
                </a:solidFill>
                <a:effectLst/>
                <a:uLnTx/>
                <a:uFillTx/>
                <a:latin typeface="Calibri" panose="020F0502020204030204"/>
                <a:ea typeface="+mn-ea"/>
                <a:cs typeface="+mn-cs"/>
              </a:rPr>
              <a:t>number of Actions 		</a:t>
            </a:r>
            <a:r>
              <a:rPr lang="en-US" b="1" dirty="0">
                <a:solidFill>
                  <a:prstClr val="black"/>
                </a:solidFill>
                <a:latin typeface="Calibri" panose="020F0502020204030204"/>
              </a:rPr>
              <a: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r>
              <a:rPr lang="en-US" b="1" dirty="0">
                <a:solidFill>
                  <a:prstClr val="black"/>
                </a:solidFill>
                <a:latin typeface="Calibri" panose="020F0502020204030204"/>
              </a:rPr>
              <a: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 </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84" name="Table 6">
                <a:extLst>
                  <a:ext uri="{FF2B5EF4-FFF2-40B4-BE49-F238E27FC236}">
                    <a16:creationId xmlns:a16="http://schemas.microsoft.com/office/drawing/2014/main" id="{67945555-165F-4F4A-9AE3-1CF88D8056B5}"/>
                  </a:ext>
                </a:extLst>
              </p:cNvPr>
              <p:cNvGraphicFramePr>
                <a:graphicFrameLocks noGrp="1"/>
              </p:cNvGraphicFramePr>
              <p:nvPr>
                <p:extLst>
                  <p:ext uri="{D42A27DB-BD31-4B8C-83A1-F6EECF244321}">
                    <p14:modId xmlns:p14="http://schemas.microsoft.com/office/powerpoint/2010/main" val="2778536937"/>
                  </p:ext>
                </p:extLst>
              </p:nvPr>
            </p:nvGraphicFramePr>
            <p:xfrm>
              <a:off x="386067" y="4089343"/>
              <a:ext cx="11419866" cy="1112520"/>
            </p:xfrm>
            <a:graphic>
              <a:graphicData uri="http://schemas.openxmlformats.org/drawingml/2006/table">
                <a:tbl>
                  <a:tblPr firstRow="1" bandRow="1">
                    <a:tableStyleId>{5C22544A-7EE6-4342-B048-85BDC9FD1C3A}</a:tableStyleId>
                  </a:tblPr>
                  <a:tblGrid>
                    <a:gridCol w="3806622">
                      <a:extLst>
                        <a:ext uri="{9D8B030D-6E8A-4147-A177-3AD203B41FA5}">
                          <a16:colId xmlns:a16="http://schemas.microsoft.com/office/drawing/2014/main" val="646835430"/>
                        </a:ext>
                      </a:extLst>
                    </a:gridCol>
                    <a:gridCol w="3806622">
                      <a:extLst>
                        <a:ext uri="{9D8B030D-6E8A-4147-A177-3AD203B41FA5}">
                          <a16:colId xmlns:a16="http://schemas.microsoft.com/office/drawing/2014/main" val="409683192"/>
                        </a:ext>
                      </a:extLst>
                    </a:gridCol>
                    <a:gridCol w="3806622">
                      <a:extLst>
                        <a:ext uri="{9D8B030D-6E8A-4147-A177-3AD203B41FA5}">
                          <a16:colId xmlns:a16="http://schemas.microsoft.com/office/drawing/2014/main" val="644586888"/>
                        </a:ext>
                      </a:extLst>
                    </a:gridCol>
                  </a:tblGrid>
                  <a:tr h="370840">
                    <a:tc>
                      <a:txBody>
                        <a:bodyPr/>
                        <a:lstStyle/>
                        <a:p>
                          <a:r>
                            <a:rPr lang="en-US" dirty="0"/>
                            <a:t>Action Value (A)</a:t>
                          </a:r>
                          <a:endParaRPr lang="en-IN" dirty="0"/>
                        </a:p>
                      </a:txBody>
                      <a:tcPr/>
                    </a:tc>
                    <a:tc>
                      <a:txBody>
                        <a:bodyPr/>
                        <a:lstStyle/>
                        <a:p>
                          <a:r>
                            <a:rPr lang="en-US" dirty="0"/>
                            <a:t>Placement Location</a:t>
                          </a:r>
                          <a:endParaRPr lang="en-IN" dirty="0"/>
                        </a:p>
                      </a:txBody>
                      <a:tcPr/>
                    </a:tc>
                    <a:tc>
                      <a:txBody>
                        <a:bodyPr/>
                        <a:lstStyle/>
                        <a:p>
                          <a:r>
                            <a:rPr lang="en-US" dirty="0"/>
                            <a:t>Action Meaning</a:t>
                          </a:r>
                          <a:endParaRPr lang="en-IN" dirty="0"/>
                        </a:p>
                      </a:txBody>
                      <a:tcPr/>
                    </a:tc>
                    <a:extLst>
                      <a:ext uri="{0D108BD9-81ED-4DB2-BD59-A6C34878D82A}">
                        <a16:rowId xmlns:a16="http://schemas.microsoft.com/office/drawing/2014/main" val="1564312579"/>
                      </a:ext>
                    </a:extLst>
                  </a:tr>
                  <a:tr h="370840">
                    <a:tc>
                      <a:txBody>
                        <a:bodyPr/>
                        <a:lstStyle/>
                        <a:p>
                          <a:r>
                            <a:rPr lang="en-US" dirty="0"/>
                            <a:t> a = 0</a:t>
                          </a:r>
                          <a:endParaRPr lang="en-IN" dirty="0"/>
                        </a:p>
                      </a:txBody>
                      <a:tcPr/>
                    </a:tc>
                    <a:tc>
                      <a:txBody>
                        <a:bodyPr/>
                        <a:lstStyle/>
                        <a:p>
                          <a:r>
                            <a:rPr lang="en-US" dirty="0"/>
                            <a:t>IoT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not Offload</a:t>
                          </a:r>
                          <a:endParaRPr lang="en-IN" dirty="0"/>
                        </a:p>
                      </a:txBody>
                      <a:tcPr/>
                    </a:tc>
                    <a:extLst>
                      <a:ext uri="{0D108BD9-81ED-4DB2-BD59-A6C34878D82A}">
                        <a16:rowId xmlns:a16="http://schemas.microsoft.com/office/drawing/2014/main" val="3074572677"/>
                      </a:ext>
                    </a:extLst>
                  </a:tr>
                  <a:tr h="370840">
                    <a:tc>
                      <a:txBody>
                        <a:bodyPr/>
                        <a:lstStyle/>
                        <a:p>
                          <a:r>
                            <a:rPr lang="en-US" dirty="0"/>
                            <a:t> a </a:t>
                          </a:r>
                          <a:r>
                            <a:rPr lang="en-US"/>
                            <a:t>= 1, </a:t>
                          </a:r>
                          <a:r>
                            <a:rPr lang="en-US" dirty="0"/>
                            <a:t>2, … N</a:t>
                          </a:r>
                          <a:endParaRPr lang="en-IN" dirty="0"/>
                        </a:p>
                      </a:txBody>
                      <a:tcPr/>
                    </a:tc>
                    <a:tc>
                      <a:txBody>
                        <a:bodyPr/>
                        <a:lstStyle/>
                        <a:p>
                          <a:r>
                            <a:rPr lang="en-US" dirty="0"/>
                            <a:t>Edge/Cloud</a:t>
                          </a:r>
                          <a:endParaRPr lang="en-IN" dirty="0"/>
                        </a:p>
                      </a:txBody>
                      <a:tcPr/>
                    </a:tc>
                    <a:tc>
                      <a:txBody>
                        <a:bodyPr/>
                        <a:lstStyle/>
                        <a:p>
                          <a:r>
                            <a:rPr lang="en-US" dirty="0"/>
                            <a:t>Offload to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𝑡h</m:t>
                                  </m:r>
                                </m:sup>
                              </m:sSup>
                            </m:oMath>
                          </a14:m>
                          <a:r>
                            <a:rPr lang="en-IN" dirty="0"/>
                            <a:t> Server</a:t>
                          </a:r>
                        </a:p>
                      </a:txBody>
                      <a:tcPr/>
                    </a:tc>
                    <a:extLst>
                      <a:ext uri="{0D108BD9-81ED-4DB2-BD59-A6C34878D82A}">
                        <a16:rowId xmlns:a16="http://schemas.microsoft.com/office/drawing/2014/main" val="1484926266"/>
                      </a:ext>
                    </a:extLst>
                  </a:tr>
                </a:tbl>
              </a:graphicData>
            </a:graphic>
          </p:graphicFrame>
        </mc:Choice>
        <mc:Fallback xmlns="">
          <p:graphicFrame>
            <p:nvGraphicFramePr>
              <p:cNvPr id="84" name="Table 6">
                <a:extLst>
                  <a:ext uri="{FF2B5EF4-FFF2-40B4-BE49-F238E27FC236}">
                    <a16:creationId xmlns:a16="http://schemas.microsoft.com/office/drawing/2014/main" id="{67945555-165F-4F4A-9AE3-1CF88D8056B5}"/>
                  </a:ext>
                </a:extLst>
              </p:cNvPr>
              <p:cNvGraphicFramePr>
                <a:graphicFrameLocks noGrp="1"/>
              </p:cNvGraphicFramePr>
              <p:nvPr>
                <p:extLst>
                  <p:ext uri="{D42A27DB-BD31-4B8C-83A1-F6EECF244321}">
                    <p14:modId xmlns:p14="http://schemas.microsoft.com/office/powerpoint/2010/main" val="2778536937"/>
                  </p:ext>
                </p:extLst>
              </p:nvPr>
            </p:nvGraphicFramePr>
            <p:xfrm>
              <a:off x="386067" y="4089343"/>
              <a:ext cx="11419866" cy="1112520"/>
            </p:xfrm>
            <a:graphic>
              <a:graphicData uri="http://schemas.openxmlformats.org/drawingml/2006/table">
                <a:tbl>
                  <a:tblPr firstRow="1" bandRow="1">
                    <a:tableStyleId>{5C22544A-7EE6-4342-B048-85BDC9FD1C3A}</a:tableStyleId>
                  </a:tblPr>
                  <a:tblGrid>
                    <a:gridCol w="3806622">
                      <a:extLst>
                        <a:ext uri="{9D8B030D-6E8A-4147-A177-3AD203B41FA5}">
                          <a16:colId xmlns:a16="http://schemas.microsoft.com/office/drawing/2014/main" val="646835430"/>
                        </a:ext>
                      </a:extLst>
                    </a:gridCol>
                    <a:gridCol w="3806622">
                      <a:extLst>
                        <a:ext uri="{9D8B030D-6E8A-4147-A177-3AD203B41FA5}">
                          <a16:colId xmlns:a16="http://schemas.microsoft.com/office/drawing/2014/main" val="409683192"/>
                        </a:ext>
                      </a:extLst>
                    </a:gridCol>
                    <a:gridCol w="3806622">
                      <a:extLst>
                        <a:ext uri="{9D8B030D-6E8A-4147-A177-3AD203B41FA5}">
                          <a16:colId xmlns:a16="http://schemas.microsoft.com/office/drawing/2014/main" val="644586888"/>
                        </a:ext>
                      </a:extLst>
                    </a:gridCol>
                  </a:tblGrid>
                  <a:tr h="370840">
                    <a:tc>
                      <a:txBody>
                        <a:bodyPr/>
                        <a:lstStyle/>
                        <a:p>
                          <a:r>
                            <a:rPr lang="en-US" dirty="0"/>
                            <a:t>Action Value (A)</a:t>
                          </a:r>
                          <a:endParaRPr lang="en-IN" dirty="0"/>
                        </a:p>
                      </a:txBody>
                      <a:tcPr/>
                    </a:tc>
                    <a:tc>
                      <a:txBody>
                        <a:bodyPr/>
                        <a:lstStyle/>
                        <a:p>
                          <a:r>
                            <a:rPr lang="en-US" dirty="0"/>
                            <a:t>Placement Location</a:t>
                          </a:r>
                          <a:endParaRPr lang="en-IN" dirty="0"/>
                        </a:p>
                      </a:txBody>
                      <a:tcPr/>
                    </a:tc>
                    <a:tc>
                      <a:txBody>
                        <a:bodyPr/>
                        <a:lstStyle/>
                        <a:p>
                          <a:r>
                            <a:rPr lang="en-US" dirty="0"/>
                            <a:t>Action Meaning</a:t>
                          </a:r>
                          <a:endParaRPr lang="en-IN" dirty="0"/>
                        </a:p>
                      </a:txBody>
                      <a:tcPr/>
                    </a:tc>
                    <a:extLst>
                      <a:ext uri="{0D108BD9-81ED-4DB2-BD59-A6C34878D82A}">
                        <a16:rowId xmlns:a16="http://schemas.microsoft.com/office/drawing/2014/main" val="1564312579"/>
                      </a:ext>
                    </a:extLst>
                  </a:tr>
                  <a:tr h="370840">
                    <a:tc>
                      <a:txBody>
                        <a:bodyPr/>
                        <a:lstStyle/>
                        <a:p>
                          <a:r>
                            <a:rPr lang="en-US" dirty="0"/>
                            <a:t> a = 0</a:t>
                          </a:r>
                          <a:endParaRPr lang="en-IN" dirty="0"/>
                        </a:p>
                      </a:txBody>
                      <a:tcPr/>
                    </a:tc>
                    <a:tc>
                      <a:txBody>
                        <a:bodyPr/>
                        <a:lstStyle/>
                        <a:p>
                          <a:r>
                            <a:rPr lang="en-US" dirty="0"/>
                            <a:t>IoT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not Offload</a:t>
                          </a:r>
                          <a:endParaRPr lang="en-IN" dirty="0"/>
                        </a:p>
                      </a:txBody>
                      <a:tcPr/>
                    </a:tc>
                    <a:extLst>
                      <a:ext uri="{0D108BD9-81ED-4DB2-BD59-A6C34878D82A}">
                        <a16:rowId xmlns:a16="http://schemas.microsoft.com/office/drawing/2014/main" val="3074572677"/>
                      </a:ext>
                    </a:extLst>
                  </a:tr>
                  <a:tr h="370840">
                    <a:tc>
                      <a:txBody>
                        <a:bodyPr/>
                        <a:lstStyle/>
                        <a:p>
                          <a:r>
                            <a:rPr lang="en-US" dirty="0"/>
                            <a:t> a = 1, 2, … N</a:t>
                          </a:r>
                          <a:endParaRPr lang="en-IN" dirty="0"/>
                        </a:p>
                      </a:txBody>
                      <a:tcPr/>
                    </a:tc>
                    <a:tc>
                      <a:txBody>
                        <a:bodyPr/>
                        <a:lstStyle/>
                        <a:p>
                          <a:r>
                            <a:rPr lang="en-US" dirty="0"/>
                            <a:t>Edge/Cloud</a:t>
                          </a:r>
                          <a:endParaRPr lang="en-IN" dirty="0"/>
                        </a:p>
                      </a:txBody>
                      <a:tcPr/>
                    </a:tc>
                    <a:tc>
                      <a:txBody>
                        <a:bodyPr/>
                        <a:lstStyle/>
                        <a:p>
                          <a:endParaRPr lang="en-US"/>
                        </a:p>
                      </a:txBody>
                      <a:tcPr>
                        <a:blipFill>
                          <a:blip r:embed="rId2"/>
                          <a:stretch>
                            <a:fillRect l="-200000" t="-209836" r="-640" b="-24590"/>
                          </a:stretch>
                        </a:blipFill>
                      </a:tcPr>
                    </a:tc>
                    <a:extLst>
                      <a:ext uri="{0D108BD9-81ED-4DB2-BD59-A6C34878D82A}">
                        <a16:rowId xmlns:a16="http://schemas.microsoft.com/office/drawing/2014/main" val="1484926266"/>
                      </a:ext>
                    </a:extLst>
                  </a:tr>
                </a:tbl>
              </a:graphicData>
            </a:graphic>
          </p:graphicFrame>
        </mc:Fallback>
      </mc:AlternateContent>
      <p:sp>
        <p:nvSpPr>
          <p:cNvPr id="86" name="TextBox 85">
            <a:extLst>
              <a:ext uri="{FF2B5EF4-FFF2-40B4-BE49-F238E27FC236}">
                <a16:creationId xmlns:a16="http://schemas.microsoft.com/office/drawing/2014/main" id="{F99F25CF-AA0C-4313-9ADF-3648AC5D4286}"/>
              </a:ext>
            </a:extLst>
          </p:cNvPr>
          <p:cNvSpPr txBox="1"/>
          <p:nvPr/>
        </p:nvSpPr>
        <p:spPr>
          <a:xfrm>
            <a:off x="319670" y="224435"/>
            <a:ext cx="7046609" cy="646331"/>
          </a:xfrm>
          <a:prstGeom prst="rect">
            <a:avLst/>
          </a:prstGeom>
          <a:noFill/>
        </p:spPr>
        <p:txBody>
          <a:bodyPr wrap="none" rtlCol="0">
            <a:spAutoFit/>
          </a:bodyPr>
          <a:lstStyle/>
          <a:p>
            <a:r>
              <a:rPr lang="en-US" sz="3600" dirty="0"/>
              <a:t>Task Offloading Decision and Actions</a:t>
            </a:r>
            <a:endParaRPr lang="en-IN" sz="3600" dirty="0"/>
          </a:p>
        </p:txBody>
      </p:sp>
      <p:sp>
        <p:nvSpPr>
          <p:cNvPr id="9" name="Rectangle 8">
            <a:extLst>
              <a:ext uri="{FF2B5EF4-FFF2-40B4-BE49-F238E27FC236}">
                <a16:creationId xmlns:a16="http://schemas.microsoft.com/office/drawing/2014/main" id="{744D8AEB-EF9F-4DA1-87E4-41D9876B2105}"/>
              </a:ext>
            </a:extLst>
          </p:cNvPr>
          <p:cNvSpPr/>
          <p:nvPr/>
        </p:nvSpPr>
        <p:spPr>
          <a:xfrm>
            <a:off x="2334097" y="5635118"/>
            <a:ext cx="544920" cy="3202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0</a:t>
            </a:r>
            <a:endParaRPr lang="en-IN" sz="1200" dirty="0"/>
          </a:p>
        </p:txBody>
      </p:sp>
      <p:sp>
        <p:nvSpPr>
          <p:cNvPr id="17" name="Rectangle 16">
            <a:extLst>
              <a:ext uri="{FF2B5EF4-FFF2-40B4-BE49-F238E27FC236}">
                <a16:creationId xmlns:a16="http://schemas.microsoft.com/office/drawing/2014/main" id="{D4E630F2-6E96-4C48-B036-603D94E0DBEC}"/>
              </a:ext>
            </a:extLst>
          </p:cNvPr>
          <p:cNvSpPr/>
          <p:nvPr/>
        </p:nvSpPr>
        <p:spPr>
          <a:xfrm>
            <a:off x="2985480" y="5635118"/>
            <a:ext cx="589196" cy="320251"/>
          </a:xfrm>
          <a:prstGeom prst="rect">
            <a:avLst/>
          </a:prstGeom>
          <a:solidFill>
            <a:schemeClr val="tx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a:solidFill>
                  <a:schemeClr val="bg1"/>
                </a:solidFill>
              </a:rPr>
              <a:t>1</a:t>
            </a:r>
            <a:endParaRPr lang="en-IN" sz="1200" dirty="0">
              <a:solidFill>
                <a:schemeClr val="bg1"/>
              </a:solidFill>
            </a:endParaRPr>
          </a:p>
        </p:txBody>
      </p:sp>
      <p:sp>
        <p:nvSpPr>
          <p:cNvPr id="19" name="Rectangle 18">
            <a:extLst>
              <a:ext uri="{FF2B5EF4-FFF2-40B4-BE49-F238E27FC236}">
                <a16:creationId xmlns:a16="http://schemas.microsoft.com/office/drawing/2014/main" id="{7767D492-C9CF-444B-939C-6FA8457E1C3D}"/>
              </a:ext>
            </a:extLst>
          </p:cNvPr>
          <p:cNvSpPr/>
          <p:nvPr/>
        </p:nvSpPr>
        <p:spPr>
          <a:xfrm>
            <a:off x="4950274" y="5635119"/>
            <a:ext cx="587674" cy="320251"/>
          </a:xfrm>
          <a:prstGeom prst="rect">
            <a:avLst/>
          </a:prstGeom>
          <a:solidFill>
            <a:schemeClr val="tx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bg1"/>
                </a:solidFill>
              </a:rPr>
              <a:t>E</a:t>
            </a:r>
            <a:endParaRPr lang="en-IN" sz="1200" dirty="0">
              <a:solidFill>
                <a:schemeClr val="bg1"/>
              </a:solidFill>
            </a:endParaRPr>
          </a:p>
        </p:txBody>
      </p:sp>
      <p:sp>
        <p:nvSpPr>
          <p:cNvPr id="20" name="Rectangle 19">
            <a:extLst>
              <a:ext uri="{FF2B5EF4-FFF2-40B4-BE49-F238E27FC236}">
                <a16:creationId xmlns:a16="http://schemas.microsoft.com/office/drawing/2014/main" id="{FAAE43AB-2227-4977-A0C4-09A2340F4ECE}"/>
              </a:ext>
            </a:extLst>
          </p:cNvPr>
          <p:cNvSpPr/>
          <p:nvPr/>
        </p:nvSpPr>
        <p:spPr>
          <a:xfrm>
            <a:off x="5644411" y="5635121"/>
            <a:ext cx="587674" cy="320251"/>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bg1"/>
                </a:solidFill>
              </a:rPr>
              <a:t>E </a:t>
            </a:r>
            <a:r>
              <a:rPr lang="en-US" sz="1200">
                <a:solidFill>
                  <a:schemeClr val="bg1"/>
                </a:solidFill>
              </a:rPr>
              <a:t>+ 1</a:t>
            </a:r>
            <a:endParaRPr lang="en-IN" sz="1200" dirty="0">
              <a:solidFill>
                <a:schemeClr val="bg1"/>
              </a:solidFill>
            </a:endParaRPr>
          </a:p>
        </p:txBody>
      </p:sp>
      <p:sp>
        <p:nvSpPr>
          <p:cNvPr id="21" name="Rectangle 20">
            <a:extLst>
              <a:ext uri="{FF2B5EF4-FFF2-40B4-BE49-F238E27FC236}">
                <a16:creationId xmlns:a16="http://schemas.microsoft.com/office/drawing/2014/main" id="{1AC4E2CE-0D62-4E3E-912C-29E9153587EA}"/>
              </a:ext>
            </a:extLst>
          </p:cNvPr>
          <p:cNvSpPr/>
          <p:nvPr/>
        </p:nvSpPr>
        <p:spPr>
          <a:xfrm>
            <a:off x="7618501" y="5635120"/>
            <a:ext cx="609624" cy="320251"/>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bg1"/>
                </a:solidFill>
              </a:rPr>
              <a:t>E + C</a:t>
            </a:r>
            <a:endParaRPr lang="en-IN" sz="1200" dirty="0">
              <a:solidFill>
                <a:schemeClr val="bg1"/>
              </a:solidFill>
            </a:endParaRPr>
          </a:p>
        </p:txBody>
      </p:sp>
      <p:sp>
        <p:nvSpPr>
          <p:cNvPr id="22" name="Rectangle 21">
            <a:extLst>
              <a:ext uri="{FF2B5EF4-FFF2-40B4-BE49-F238E27FC236}">
                <a16:creationId xmlns:a16="http://schemas.microsoft.com/office/drawing/2014/main" id="{5F5C9F0F-DC68-40B6-A9BC-28CE49E7A0D4}"/>
              </a:ext>
            </a:extLst>
          </p:cNvPr>
          <p:cNvSpPr/>
          <p:nvPr/>
        </p:nvSpPr>
        <p:spPr>
          <a:xfrm>
            <a:off x="3607443" y="5635122"/>
            <a:ext cx="1323629" cy="320251"/>
          </a:xfrm>
          <a:prstGeom prst="rect">
            <a:avLst/>
          </a:prstGeom>
          <a:solidFill>
            <a:schemeClr val="tx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bg1"/>
                </a:solidFill>
              </a:rPr>
              <a:t>. . . edge . . .</a:t>
            </a:r>
            <a:endParaRPr lang="en-IN" sz="1200" dirty="0">
              <a:solidFill>
                <a:schemeClr val="bg1"/>
              </a:solidFill>
            </a:endParaRPr>
          </a:p>
        </p:txBody>
      </p:sp>
      <p:sp>
        <p:nvSpPr>
          <p:cNvPr id="23" name="Rectangle 22">
            <a:extLst>
              <a:ext uri="{FF2B5EF4-FFF2-40B4-BE49-F238E27FC236}">
                <a16:creationId xmlns:a16="http://schemas.microsoft.com/office/drawing/2014/main" id="{D95DB065-0935-4C20-B90C-E00580BEA652}"/>
              </a:ext>
            </a:extLst>
          </p:cNvPr>
          <p:cNvSpPr/>
          <p:nvPr/>
        </p:nvSpPr>
        <p:spPr>
          <a:xfrm>
            <a:off x="6262104" y="5635123"/>
            <a:ext cx="1323629" cy="320251"/>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bg1"/>
                </a:solidFill>
              </a:rPr>
              <a:t>. . . cloud . . .</a:t>
            </a:r>
            <a:endParaRPr lang="en-IN" sz="1200" dirty="0">
              <a:solidFill>
                <a:schemeClr val="bg1"/>
              </a:solidFill>
            </a:endParaRPr>
          </a:p>
        </p:txBody>
      </p:sp>
      <p:sp>
        <p:nvSpPr>
          <p:cNvPr id="24" name="Rectangle 23">
            <a:extLst>
              <a:ext uri="{FF2B5EF4-FFF2-40B4-BE49-F238E27FC236}">
                <a16:creationId xmlns:a16="http://schemas.microsoft.com/office/drawing/2014/main" id="{5BF0D8C9-1F3B-472B-9D6F-F0D9D7D6061F}"/>
              </a:ext>
            </a:extLst>
          </p:cNvPr>
          <p:cNvSpPr/>
          <p:nvPr/>
        </p:nvSpPr>
        <p:spPr>
          <a:xfrm>
            <a:off x="386067" y="5635118"/>
            <a:ext cx="1323629" cy="32025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solidFill>
                  <a:schemeClr val="tx1"/>
                </a:solidFill>
              </a:rPr>
              <a:t>Actions</a:t>
            </a:r>
            <a:endParaRPr lang="en-IN" sz="1600" dirty="0">
              <a:solidFill>
                <a:schemeClr val="tx1"/>
              </a:solidFill>
            </a:endParaRPr>
          </a:p>
        </p:txBody>
      </p:sp>
    </p:spTree>
    <p:extLst>
      <p:ext uri="{BB962C8B-B14F-4D97-AF65-F5344CB8AC3E}">
        <p14:creationId xmlns:p14="http://schemas.microsoft.com/office/powerpoint/2010/main" val="178046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74B2EEF9-5F6B-465C-B482-C18913E53A77}"/>
              </a:ext>
            </a:extLst>
          </p:cNvPr>
          <p:cNvSpPr txBox="1"/>
          <p:nvPr/>
        </p:nvSpPr>
        <p:spPr>
          <a:xfrm>
            <a:off x="289393" y="432385"/>
            <a:ext cx="4447115" cy="646331"/>
          </a:xfrm>
          <a:prstGeom prst="rect">
            <a:avLst/>
          </a:prstGeom>
          <a:noFill/>
        </p:spPr>
        <p:txBody>
          <a:bodyPr wrap="none" rtlCol="0">
            <a:spAutoFit/>
          </a:bodyPr>
          <a:lstStyle/>
          <a:p>
            <a:r>
              <a:rPr lang="en-US" sz="3600" dirty="0"/>
              <a:t>Components of a State</a:t>
            </a:r>
            <a:endParaRPr lang="en-IN" sz="3600" dirty="0"/>
          </a:p>
        </p:txBody>
      </p:sp>
      <p:sp>
        <p:nvSpPr>
          <p:cNvPr id="3" name="Rectangle 2">
            <a:extLst>
              <a:ext uri="{FF2B5EF4-FFF2-40B4-BE49-F238E27FC236}">
                <a16:creationId xmlns:a16="http://schemas.microsoft.com/office/drawing/2014/main" id="{AC155262-7E1D-4086-9A1F-C76FF005487C}"/>
              </a:ext>
            </a:extLst>
          </p:cNvPr>
          <p:cNvSpPr/>
          <p:nvPr/>
        </p:nvSpPr>
        <p:spPr>
          <a:xfrm>
            <a:off x="988995" y="1527188"/>
            <a:ext cx="8702202" cy="4721933"/>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13CC7C04-C95F-4839-9D91-9FCDFA12C9B3}"/>
              </a:ext>
            </a:extLst>
          </p:cNvPr>
          <p:cNvSpPr/>
          <p:nvPr/>
        </p:nvSpPr>
        <p:spPr>
          <a:xfrm>
            <a:off x="988995" y="1364783"/>
            <a:ext cx="8702202" cy="413787"/>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State [ state vector length </a:t>
            </a:r>
            <a:r>
              <a:rPr lang="en-US" b="1" dirty="0"/>
              <a:t>[LEN] </a:t>
            </a:r>
            <a:r>
              <a:rPr lang="en-US" dirty="0"/>
              <a:t>= 3*(</a:t>
            </a:r>
            <a:r>
              <a:rPr lang="en-US"/>
              <a:t>T+1) </a:t>
            </a:r>
            <a:r>
              <a:rPr lang="en-US" dirty="0"/>
              <a:t>+ 5 ]</a:t>
            </a:r>
            <a:endParaRPr lang="en-IN" dirty="0"/>
          </a:p>
        </p:txBody>
      </p:sp>
      <p:grpSp>
        <p:nvGrpSpPr>
          <p:cNvPr id="23" name="Group 22">
            <a:extLst>
              <a:ext uri="{FF2B5EF4-FFF2-40B4-BE49-F238E27FC236}">
                <a16:creationId xmlns:a16="http://schemas.microsoft.com/office/drawing/2014/main" id="{E54CBCA4-04E2-45A7-99B2-60B219497C37}"/>
              </a:ext>
            </a:extLst>
          </p:cNvPr>
          <p:cNvGrpSpPr/>
          <p:nvPr/>
        </p:nvGrpSpPr>
        <p:grpSpPr>
          <a:xfrm>
            <a:off x="1304213" y="2016174"/>
            <a:ext cx="7595946" cy="1866601"/>
            <a:chOff x="2060117" y="2344774"/>
            <a:chExt cx="7595946" cy="1866601"/>
          </a:xfrm>
        </p:grpSpPr>
        <p:sp>
          <p:nvSpPr>
            <p:cNvPr id="4" name="Flowchart: Predefined Process 3">
              <a:extLst>
                <a:ext uri="{FF2B5EF4-FFF2-40B4-BE49-F238E27FC236}">
                  <a16:creationId xmlns:a16="http://schemas.microsoft.com/office/drawing/2014/main" id="{30781D37-2348-4048-922D-761A0C3084BF}"/>
                </a:ext>
              </a:extLst>
            </p:cNvPr>
            <p:cNvSpPr/>
            <p:nvPr/>
          </p:nvSpPr>
          <p:spPr>
            <a:xfrm>
              <a:off x="2060117" y="2344774"/>
              <a:ext cx="1182912" cy="319315"/>
            </a:xfrm>
            <a:prstGeom prst="flowChartPredefined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LP</a:t>
              </a:r>
              <a:endParaRPr lang="en-IN" sz="1600" dirty="0"/>
            </a:p>
          </p:txBody>
        </p:sp>
        <p:sp>
          <p:nvSpPr>
            <p:cNvPr id="28" name="Flowchart: Predefined Process 27">
              <a:extLst>
                <a:ext uri="{FF2B5EF4-FFF2-40B4-BE49-F238E27FC236}">
                  <a16:creationId xmlns:a16="http://schemas.microsoft.com/office/drawing/2014/main" id="{3A9EB91E-0810-414B-8425-4F45A1C18FD7}"/>
                </a:ext>
              </a:extLst>
            </p:cNvPr>
            <p:cNvSpPr/>
            <p:nvPr/>
          </p:nvSpPr>
          <p:spPr>
            <a:xfrm>
              <a:off x="2060117" y="3111640"/>
              <a:ext cx="1182912" cy="319315"/>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DE</a:t>
              </a:r>
              <a:endParaRPr lang="en-IN" sz="1600" dirty="0"/>
            </a:p>
          </p:txBody>
        </p:sp>
        <p:sp>
          <p:nvSpPr>
            <p:cNvPr id="29" name="TextBox 28">
              <a:extLst>
                <a:ext uri="{FF2B5EF4-FFF2-40B4-BE49-F238E27FC236}">
                  <a16:creationId xmlns:a16="http://schemas.microsoft.com/office/drawing/2014/main" id="{AB746A2B-2D37-4543-BEBE-A8104BDC224B}"/>
                </a:ext>
              </a:extLst>
            </p:cNvPr>
            <p:cNvSpPr txBox="1"/>
            <p:nvPr/>
          </p:nvSpPr>
          <p:spPr>
            <a:xfrm>
              <a:off x="3195172" y="3125288"/>
              <a:ext cx="6460891" cy="338554"/>
            </a:xfrm>
            <a:prstGeom prst="rect">
              <a:avLst/>
            </a:prstGeom>
            <a:noFill/>
          </p:spPr>
          <p:txBody>
            <a:bodyPr wrap="square" rtlCol="0">
              <a:spAutoFit/>
            </a:bodyPr>
            <a:lstStyle/>
            <a:p>
              <a:r>
                <a:rPr lang="en-US" sz="1600" dirty="0">
                  <a:sym typeface="Wingdings" panose="05000000000000000000" pitchFamily="2" charset="2"/>
                </a:rPr>
                <a:t> </a:t>
              </a:r>
              <a:r>
                <a:rPr lang="en-US" sz="1600" dirty="0"/>
                <a:t>Energy Spent in Data Processing (J/MB) defined by 	</a:t>
              </a:r>
              <a:r>
                <a:rPr lang="en-US" sz="1600" b="1" dirty="0"/>
                <a:t>[ IOT_DE_RANGE ]</a:t>
              </a:r>
              <a:endParaRPr lang="en-IN" sz="1600" dirty="0"/>
            </a:p>
          </p:txBody>
        </p:sp>
        <p:sp>
          <p:nvSpPr>
            <p:cNvPr id="31" name="Flowchart: Predefined Process 30">
              <a:extLst>
                <a:ext uri="{FF2B5EF4-FFF2-40B4-BE49-F238E27FC236}">
                  <a16:creationId xmlns:a16="http://schemas.microsoft.com/office/drawing/2014/main" id="{B0A2ABEC-00E5-4403-ACF1-C7B9B57259B9}"/>
                </a:ext>
              </a:extLst>
            </p:cNvPr>
            <p:cNvSpPr/>
            <p:nvPr/>
          </p:nvSpPr>
          <p:spPr>
            <a:xfrm>
              <a:off x="2060117" y="2758187"/>
              <a:ext cx="1182912" cy="319315"/>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DR</a:t>
              </a:r>
              <a:endParaRPr lang="en-IN" sz="1600" dirty="0"/>
            </a:p>
          </p:txBody>
        </p:sp>
        <p:sp>
          <p:nvSpPr>
            <p:cNvPr id="33" name="TextBox 32">
              <a:extLst>
                <a:ext uri="{FF2B5EF4-FFF2-40B4-BE49-F238E27FC236}">
                  <a16:creationId xmlns:a16="http://schemas.microsoft.com/office/drawing/2014/main" id="{02D991B7-F671-4FC2-985A-10017B9A39CD}"/>
                </a:ext>
              </a:extLst>
            </p:cNvPr>
            <p:cNvSpPr txBox="1"/>
            <p:nvPr/>
          </p:nvSpPr>
          <p:spPr>
            <a:xfrm>
              <a:off x="3195174" y="2355437"/>
              <a:ext cx="3333644" cy="338554"/>
            </a:xfrm>
            <a:prstGeom prst="rect">
              <a:avLst/>
            </a:prstGeom>
            <a:noFill/>
          </p:spPr>
          <p:txBody>
            <a:bodyPr wrap="square" rtlCol="0">
              <a:spAutoFit/>
            </a:bodyPr>
            <a:lstStyle/>
            <a:p>
              <a:r>
                <a:rPr lang="en-US" sz="1600" dirty="0">
                  <a:sym typeface="Wingdings" panose="05000000000000000000" pitchFamily="2" charset="2"/>
                </a:rPr>
                <a:t></a:t>
              </a:r>
              <a:r>
                <a:rPr lang="en-US" sz="1600" dirty="0"/>
                <a:t> Parent Edge  </a:t>
              </a:r>
              <a:r>
                <a:rPr lang="az-Cyrl-AZ" sz="1600" dirty="0"/>
                <a:t>Є</a:t>
              </a:r>
              <a:r>
                <a:rPr lang="en-US" sz="1600" dirty="0"/>
                <a:t> </a:t>
              </a:r>
              <a:r>
                <a:rPr lang="en-US" sz="1600"/>
                <a:t>{ 1, </a:t>
              </a:r>
              <a:r>
                <a:rPr lang="en-US" sz="1600" dirty="0"/>
                <a:t>2 … E }</a:t>
              </a:r>
              <a:endParaRPr lang="en-IN" sz="1600" dirty="0"/>
            </a:p>
          </p:txBody>
        </p:sp>
        <p:sp>
          <p:nvSpPr>
            <p:cNvPr id="34" name="TextBox 33">
              <a:extLst>
                <a:ext uri="{FF2B5EF4-FFF2-40B4-BE49-F238E27FC236}">
                  <a16:creationId xmlns:a16="http://schemas.microsoft.com/office/drawing/2014/main" id="{3BB7B685-A8DA-4497-8394-A0FBAE835374}"/>
                </a:ext>
              </a:extLst>
            </p:cNvPr>
            <p:cNvSpPr txBox="1"/>
            <p:nvPr/>
          </p:nvSpPr>
          <p:spPr>
            <a:xfrm>
              <a:off x="3195173" y="2769996"/>
              <a:ext cx="6460888" cy="338554"/>
            </a:xfrm>
            <a:prstGeom prst="rect">
              <a:avLst/>
            </a:prstGeom>
            <a:noFill/>
          </p:spPr>
          <p:txBody>
            <a:bodyPr wrap="square" rtlCol="0">
              <a:spAutoFit/>
            </a:bodyPr>
            <a:lstStyle/>
            <a:p>
              <a:r>
                <a:rPr lang="en-US" sz="1600" dirty="0">
                  <a:sym typeface="Wingdings" panose="05000000000000000000" pitchFamily="2" charset="2"/>
                </a:rPr>
                <a:t> </a:t>
              </a:r>
              <a:r>
                <a:rPr lang="en-US" sz="1600" dirty="0"/>
                <a:t>Bandwidth to Parent Edge (MB/S) defined by 	</a:t>
              </a:r>
              <a:r>
                <a:rPr lang="en-US" sz="1600" b="1" dirty="0"/>
                <a:t>[ IOT_DR_RANGE ]</a:t>
              </a:r>
            </a:p>
          </p:txBody>
        </p:sp>
        <p:sp>
          <p:nvSpPr>
            <p:cNvPr id="42" name="Flowchart: Predefined Process 41">
              <a:extLst>
                <a:ext uri="{FF2B5EF4-FFF2-40B4-BE49-F238E27FC236}">
                  <a16:creationId xmlns:a16="http://schemas.microsoft.com/office/drawing/2014/main" id="{247F117C-5D32-4002-8088-197A653957FE}"/>
                </a:ext>
              </a:extLst>
            </p:cNvPr>
            <p:cNvSpPr/>
            <p:nvPr/>
          </p:nvSpPr>
          <p:spPr>
            <a:xfrm>
              <a:off x="2060117" y="3504234"/>
              <a:ext cx="1182912" cy="319315"/>
            </a:xfrm>
            <a:prstGeom prst="flowChartPredefined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t>VR</a:t>
              </a:r>
              <a:endParaRPr lang="en-IN" sz="1600" dirty="0"/>
            </a:p>
          </p:txBody>
        </p:sp>
        <p:sp>
          <p:nvSpPr>
            <p:cNvPr id="44" name="TextBox 43">
              <a:extLst>
                <a:ext uri="{FF2B5EF4-FFF2-40B4-BE49-F238E27FC236}">
                  <a16:creationId xmlns:a16="http://schemas.microsoft.com/office/drawing/2014/main" id="{97362B87-B955-4894-95F7-D6A0F5B17076}"/>
                </a:ext>
              </a:extLst>
            </p:cNvPr>
            <p:cNvSpPr txBox="1"/>
            <p:nvPr/>
          </p:nvSpPr>
          <p:spPr>
            <a:xfrm>
              <a:off x="3195173" y="3517882"/>
              <a:ext cx="6460890" cy="338554"/>
            </a:xfrm>
            <a:prstGeom prst="rect">
              <a:avLst/>
            </a:prstGeom>
            <a:noFill/>
          </p:spPr>
          <p:txBody>
            <a:bodyPr wrap="square" rtlCol="0">
              <a:spAutoFit/>
            </a:bodyPr>
            <a:lstStyle/>
            <a:p>
              <a:r>
                <a:rPr lang="en-US" sz="1600" dirty="0">
                  <a:sym typeface="Wingdings" panose="05000000000000000000" pitchFamily="2" charset="2"/>
                </a:rPr>
                <a:t> </a:t>
              </a:r>
              <a:r>
                <a:rPr lang="en-US" sz="1600" dirty="0"/>
                <a:t>Computation Power (MC/S) defined by 		</a:t>
              </a:r>
              <a:r>
                <a:rPr lang="en-US" sz="1600" b="1" dirty="0"/>
                <a:t>[ IOT_VR_RANGE ]</a:t>
              </a:r>
              <a:r>
                <a:rPr lang="en-US" sz="1600" dirty="0"/>
                <a:t> </a:t>
              </a:r>
              <a:endParaRPr lang="en-IN" sz="1600" dirty="0"/>
            </a:p>
          </p:txBody>
        </p:sp>
        <p:sp>
          <p:nvSpPr>
            <p:cNvPr id="45" name="Flowchart: Predefined Process 44">
              <a:extLst>
                <a:ext uri="{FF2B5EF4-FFF2-40B4-BE49-F238E27FC236}">
                  <a16:creationId xmlns:a16="http://schemas.microsoft.com/office/drawing/2014/main" id="{B217C091-84A4-467F-B031-E1281A8C0677}"/>
                </a:ext>
              </a:extLst>
            </p:cNvPr>
            <p:cNvSpPr/>
            <p:nvPr/>
          </p:nvSpPr>
          <p:spPr>
            <a:xfrm>
              <a:off x="2060117" y="3859173"/>
              <a:ext cx="1182912" cy="319315"/>
            </a:xfrm>
            <a:prstGeom prst="flowChartPredefined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t>VE</a:t>
              </a:r>
              <a:endParaRPr lang="en-IN" sz="1600" dirty="0"/>
            </a:p>
          </p:txBody>
        </p:sp>
        <p:sp>
          <p:nvSpPr>
            <p:cNvPr id="46" name="TextBox 45">
              <a:extLst>
                <a:ext uri="{FF2B5EF4-FFF2-40B4-BE49-F238E27FC236}">
                  <a16:creationId xmlns:a16="http://schemas.microsoft.com/office/drawing/2014/main" id="{5C8F6698-466C-48CF-9A36-41254EA2C16C}"/>
                </a:ext>
              </a:extLst>
            </p:cNvPr>
            <p:cNvSpPr txBox="1"/>
            <p:nvPr/>
          </p:nvSpPr>
          <p:spPr>
            <a:xfrm>
              <a:off x="3195172" y="3872821"/>
              <a:ext cx="6460889" cy="338554"/>
            </a:xfrm>
            <a:prstGeom prst="rect">
              <a:avLst/>
            </a:prstGeom>
            <a:noFill/>
          </p:spPr>
          <p:txBody>
            <a:bodyPr wrap="square" rtlCol="0">
              <a:spAutoFit/>
            </a:bodyPr>
            <a:lstStyle/>
            <a:p>
              <a:r>
                <a:rPr lang="en-US" sz="1600" dirty="0">
                  <a:sym typeface="Wingdings" panose="05000000000000000000" pitchFamily="2" charset="2"/>
                </a:rPr>
                <a:t> </a:t>
              </a:r>
              <a:r>
                <a:rPr lang="en-US" sz="1600" dirty="0"/>
                <a:t>Energy Spent in Task Processing (J/MC) defined by 	</a:t>
              </a:r>
              <a:r>
                <a:rPr lang="en-US" sz="1600" b="1" dirty="0"/>
                <a:t>[ IOT_VE_RANGE ]</a:t>
              </a:r>
              <a:r>
                <a:rPr lang="en-US" sz="1600" dirty="0"/>
                <a:t> </a:t>
              </a:r>
              <a:endParaRPr lang="en-IN" sz="1600" dirty="0"/>
            </a:p>
          </p:txBody>
        </p:sp>
      </p:grpSp>
      <p:sp>
        <p:nvSpPr>
          <p:cNvPr id="47" name="Flowchart: Predefined Process 46">
            <a:extLst>
              <a:ext uri="{FF2B5EF4-FFF2-40B4-BE49-F238E27FC236}">
                <a16:creationId xmlns:a16="http://schemas.microsoft.com/office/drawing/2014/main" id="{ADDA45EF-1B76-40EF-9F84-F030B7468808}"/>
              </a:ext>
            </a:extLst>
          </p:cNvPr>
          <p:cNvSpPr/>
          <p:nvPr/>
        </p:nvSpPr>
        <p:spPr>
          <a:xfrm>
            <a:off x="1304213" y="3960185"/>
            <a:ext cx="1182912" cy="319314"/>
          </a:xfrm>
          <a:prstGeom prst="flowChartPredefinedProcess">
            <a:avLst/>
          </a:prstGeom>
          <a:solidFill>
            <a:schemeClr val="accent4">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i="1" dirty="0"/>
              <a:t>t</a:t>
            </a:r>
            <a:endParaRPr lang="en-IN" sz="1200" i="1" dirty="0"/>
          </a:p>
        </p:txBody>
      </p:sp>
      <p:sp>
        <p:nvSpPr>
          <p:cNvPr id="43" name="TextBox 42">
            <a:extLst>
              <a:ext uri="{FF2B5EF4-FFF2-40B4-BE49-F238E27FC236}">
                <a16:creationId xmlns:a16="http://schemas.microsoft.com/office/drawing/2014/main" id="{E3EB322D-F34F-4DD6-9FB5-5C57C836A623}"/>
              </a:ext>
            </a:extLst>
          </p:cNvPr>
          <p:cNvSpPr txBox="1"/>
          <p:nvPr/>
        </p:nvSpPr>
        <p:spPr>
          <a:xfrm>
            <a:off x="2439269" y="3963872"/>
            <a:ext cx="6210946" cy="338554"/>
          </a:xfrm>
          <a:prstGeom prst="rect">
            <a:avLst/>
          </a:prstGeom>
          <a:noFill/>
        </p:spPr>
        <p:txBody>
          <a:bodyPr wrap="square" rtlCol="0">
            <a:spAutoFit/>
          </a:bodyPr>
          <a:lstStyle/>
          <a:p>
            <a:r>
              <a:rPr lang="en-US" sz="1600" dirty="0">
                <a:sym typeface="Wingdings" panose="05000000000000000000" pitchFamily="2" charset="2"/>
              </a:rPr>
              <a:t></a:t>
            </a:r>
            <a:r>
              <a:rPr lang="en-US" sz="1600" dirty="0"/>
              <a:t> </a:t>
            </a:r>
            <a:r>
              <a:rPr lang="en-US" sz="1600" i="1" dirty="0"/>
              <a:t>t</a:t>
            </a:r>
            <a:r>
              <a:rPr lang="en-US" sz="1600" dirty="0"/>
              <a:t> = Current Task </a:t>
            </a:r>
            <a:r>
              <a:rPr lang="az-Cyrl-AZ" sz="1600" dirty="0"/>
              <a:t>Є</a:t>
            </a:r>
            <a:r>
              <a:rPr lang="en-US" sz="1600" dirty="0"/>
              <a:t> </a:t>
            </a:r>
            <a:r>
              <a:rPr lang="en-US" sz="1600"/>
              <a:t>{ 1, </a:t>
            </a:r>
            <a:r>
              <a:rPr lang="en-US" sz="1600" dirty="0"/>
              <a:t>2 … T }</a:t>
            </a:r>
            <a:endParaRPr lang="en-IN" sz="1600" dirty="0"/>
          </a:p>
        </p:txBody>
      </p:sp>
      <p:grpSp>
        <p:nvGrpSpPr>
          <p:cNvPr id="30" name="Group 29">
            <a:extLst>
              <a:ext uri="{FF2B5EF4-FFF2-40B4-BE49-F238E27FC236}">
                <a16:creationId xmlns:a16="http://schemas.microsoft.com/office/drawing/2014/main" id="{2FC32C8F-CA9D-448A-9E9F-90B3E542EB71}"/>
              </a:ext>
            </a:extLst>
          </p:cNvPr>
          <p:cNvGrpSpPr/>
          <p:nvPr/>
        </p:nvGrpSpPr>
        <p:grpSpPr>
          <a:xfrm>
            <a:off x="1257077" y="5742368"/>
            <a:ext cx="7393138" cy="368839"/>
            <a:chOff x="892000" y="5364416"/>
            <a:chExt cx="7393138" cy="368839"/>
          </a:xfrm>
        </p:grpSpPr>
        <p:sp>
          <p:nvSpPr>
            <p:cNvPr id="16" name="Flowchart: Predefined Process 15">
              <a:extLst>
                <a:ext uri="{FF2B5EF4-FFF2-40B4-BE49-F238E27FC236}">
                  <a16:creationId xmlns:a16="http://schemas.microsoft.com/office/drawing/2014/main" id="{D8AE3364-416B-468F-8DAB-19BB8F23A9CA}"/>
                </a:ext>
              </a:extLst>
            </p:cNvPr>
            <p:cNvSpPr/>
            <p:nvPr/>
          </p:nvSpPr>
          <p:spPr>
            <a:xfrm>
              <a:off x="3894860" y="5377486"/>
              <a:ext cx="585676" cy="306245"/>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L(0)</a:t>
              </a:r>
              <a:endParaRPr lang="en-IN" sz="1200" dirty="0"/>
            </a:p>
          </p:txBody>
        </p:sp>
        <p:sp>
          <p:nvSpPr>
            <p:cNvPr id="17" name="Flowchart: Predefined Process 16">
              <a:extLst>
                <a:ext uri="{FF2B5EF4-FFF2-40B4-BE49-F238E27FC236}">
                  <a16:creationId xmlns:a16="http://schemas.microsoft.com/office/drawing/2014/main" id="{D110EB3C-220F-4243-9A6C-8A4FD94E1A6C}"/>
                </a:ext>
              </a:extLst>
            </p:cNvPr>
            <p:cNvSpPr/>
            <p:nvPr/>
          </p:nvSpPr>
          <p:spPr>
            <a:xfrm>
              <a:off x="4586724" y="5364416"/>
              <a:ext cx="585676" cy="319314"/>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a:t>L(1)</a:t>
              </a:r>
              <a:endParaRPr lang="en-IN" sz="1200" dirty="0"/>
            </a:p>
          </p:txBody>
        </p:sp>
        <p:sp>
          <p:nvSpPr>
            <p:cNvPr id="20" name="Flowchart: Predefined Process 19">
              <a:extLst>
                <a:ext uri="{FF2B5EF4-FFF2-40B4-BE49-F238E27FC236}">
                  <a16:creationId xmlns:a16="http://schemas.microsoft.com/office/drawing/2014/main" id="{AE4F10F6-D5FF-4512-AEDF-918A4FFEC0FB}"/>
                </a:ext>
              </a:extLst>
            </p:cNvPr>
            <p:cNvSpPr/>
            <p:nvPr/>
          </p:nvSpPr>
          <p:spPr>
            <a:xfrm>
              <a:off x="7699462" y="5370951"/>
              <a:ext cx="585676" cy="319314"/>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L(T)</a:t>
              </a:r>
              <a:endParaRPr lang="en-IN" sz="1200" dirty="0"/>
            </a:p>
          </p:txBody>
        </p:sp>
        <p:sp>
          <p:nvSpPr>
            <p:cNvPr id="21" name="Flowchart: Predefined Process 20">
              <a:extLst>
                <a:ext uri="{FF2B5EF4-FFF2-40B4-BE49-F238E27FC236}">
                  <a16:creationId xmlns:a16="http://schemas.microsoft.com/office/drawing/2014/main" id="{1819975A-84EB-48D3-8C21-BEDF5F1F7F48}"/>
                </a:ext>
              </a:extLst>
            </p:cNvPr>
            <p:cNvSpPr/>
            <p:nvPr/>
          </p:nvSpPr>
          <p:spPr>
            <a:xfrm>
              <a:off x="5960772" y="5376004"/>
              <a:ext cx="1635096" cy="319315"/>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 . .</a:t>
              </a:r>
              <a:endParaRPr lang="en-IN" sz="1200" dirty="0"/>
            </a:p>
          </p:txBody>
        </p:sp>
        <p:sp>
          <p:nvSpPr>
            <p:cNvPr id="36" name="Flowchart: Predefined Process 35">
              <a:extLst>
                <a:ext uri="{FF2B5EF4-FFF2-40B4-BE49-F238E27FC236}">
                  <a16:creationId xmlns:a16="http://schemas.microsoft.com/office/drawing/2014/main" id="{30A5CC04-07F2-42A0-ACF9-0AE5301065DA}"/>
                </a:ext>
              </a:extLst>
            </p:cNvPr>
            <p:cNvSpPr/>
            <p:nvPr/>
          </p:nvSpPr>
          <p:spPr>
            <a:xfrm>
              <a:off x="892000" y="5364416"/>
              <a:ext cx="1182912" cy="319315"/>
            </a:xfrm>
            <a:prstGeom prst="flowChartPredefinedProcess">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 L ]</a:t>
              </a:r>
              <a:endParaRPr lang="en-IN" sz="1600" dirty="0"/>
            </a:p>
          </p:txBody>
        </p:sp>
        <p:sp>
          <p:nvSpPr>
            <p:cNvPr id="41" name="TextBox 40">
              <a:extLst>
                <a:ext uri="{FF2B5EF4-FFF2-40B4-BE49-F238E27FC236}">
                  <a16:creationId xmlns:a16="http://schemas.microsoft.com/office/drawing/2014/main" id="{5E5A8C0C-EDDA-4BE4-8426-3667D6533183}"/>
                </a:ext>
              </a:extLst>
            </p:cNvPr>
            <p:cNvSpPr txBox="1"/>
            <p:nvPr/>
          </p:nvSpPr>
          <p:spPr>
            <a:xfrm>
              <a:off x="2045078" y="5394701"/>
              <a:ext cx="1673100" cy="338554"/>
            </a:xfrm>
            <a:prstGeom prst="rect">
              <a:avLst/>
            </a:prstGeom>
            <a:noFill/>
          </p:spPr>
          <p:txBody>
            <a:bodyPr wrap="square" rtlCol="0">
              <a:spAutoFit/>
            </a:bodyPr>
            <a:lstStyle/>
            <a:p>
              <a:r>
                <a:rPr lang="en-US" sz="1600" dirty="0">
                  <a:sym typeface="Wingdings" panose="05000000000000000000" pitchFamily="2" charset="2"/>
                </a:rPr>
                <a:t></a:t>
              </a:r>
              <a:r>
                <a:rPr lang="en-US" sz="1600" dirty="0"/>
                <a:t> Data Loc (#)</a:t>
              </a:r>
              <a:endParaRPr lang="en-IN" sz="1600" dirty="0"/>
            </a:p>
          </p:txBody>
        </p:sp>
        <p:sp>
          <p:nvSpPr>
            <p:cNvPr id="111" name="Flowchart: Predefined Process 110">
              <a:extLst>
                <a:ext uri="{FF2B5EF4-FFF2-40B4-BE49-F238E27FC236}">
                  <a16:creationId xmlns:a16="http://schemas.microsoft.com/office/drawing/2014/main" id="{3628A580-7CED-4C35-9A8A-A9FD1F1198EA}"/>
                </a:ext>
              </a:extLst>
            </p:cNvPr>
            <p:cNvSpPr/>
            <p:nvPr/>
          </p:nvSpPr>
          <p:spPr>
            <a:xfrm>
              <a:off x="5281579" y="5370951"/>
              <a:ext cx="585676" cy="319314"/>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L(2)</a:t>
              </a:r>
              <a:endParaRPr lang="en-IN" sz="1200" dirty="0"/>
            </a:p>
          </p:txBody>
        </p:sp>
      </p:grpSp>
      <p:grpSp>
        <p:nvGrpSpPr>
          <p:cNvPr id="48" name="Group 47">
            <a:extLst>
              <a:ext uri="{FF2B5EF4-FFF2-40B4-BE49-F238E27FC236}">
                <a16:creationId xmlns:a16="http://schemas.microsoft.com/office/drawing/2014/main" id="{2976F2C5-CDDC-40D9-944C-B12BDA835387}"/>
              </a:ext>
            </a:extLst>
          </p:cNvPr>
          <p:cNvGrpSpPr/>
          <p:nvPr/>
        </p:nvGrpSpPr>
        <p:grpSpPr>
          <a:xfrm>
            <a:off x="1191219" y="4375993"/>
            <a:ext cx="7521163" cy="1244139"/>
            <a:chOff x="258528" y="5047523"/>
            <a:chExt cx="9921792" cy="1328893"/>
          </a:xfrm>
        </p:grpSpPr>
        <p:sp>
          <p:nvSpPr>
            <p:cNvPr id="49" name="Rectangle 48">
              <a:extLst>
                <a:ext uri="{FF2B5EF4-FFF2-40B4-BE49-F238E27FC236}">
                  <a16:creationId xmlns:a16="http://schemas.microsoft.com/office/drawing/2014/main" id="{EB379C84-F815-424F-902D-230B489D1023}"/>
                </a:ext>
              </a:extLst>
            </p:cNvPr>
            <p:cNvSpPr/>
            <p:nvPr/>
          </p:nvSpPr>
          <p:spPr>
            <a:xfrm>
              <a:off x="258528" y="5047523"/>
              <a:ext cx="9921792" cy="1328893"/>
            </a:xfrm>
            <a:prstGeom prst="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400"/>
            </a:p>
          </p:txBody>
        </p:sp>
        <p:sp>
          <p:nvSpPr>
            <p:cNvPr id="50" name="Rectangle 49">
              <a:extLst>
                <a:ext uri="{FF2B5EF4-FFF2-40B4-BE49-F238E27FC236}">
                  <a16:creationId xmlns:a16="http://schemas.microsoft.com/office/drawing/2014/main" id="{F80E0F72-D0D0-4F8B-AC8C-BE1330779F78}"/>
                </a:ext>
              </a:extLst>
            </p:cNvPr>
            <p:cNvSpPr/>
            <p:nvPr/>
          </p:nvSpPr>
          <p:spPr>
            <a:xfrm>
              <a:off x="258528" y="5056966"/>
              <a:ext cx="9921792" cy="4137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IoT Workflow</a:t>
              </a:r>
              <a:endParaRPr lang="en-IN" sz="1400" dirty="0"/>
            </a:p>
          </p:txBody>
        </p:sp>
        <p:grpSp>
          <p:nvGrpSpPr>
            <p:cNvPr id="51" name="Group 50">
              <a:extLst>
                <a:ext uri="{FF2B5EF4-FFF2-40B4-BE49-F238E27FC236}">
                  <a16:creationId xmlns:a16="http://schemas.microsoft.com/office/drawing/2014/main" id="{333EB552-FF91-40F1-B324-209B77040420}"/>
                </a:ext>
              </a:extLst>
            </p:cNvPr>
            <p:cNvGrpSpPr/>
            <p:nvPr/>
          </p:nvGrpSpPr>
          <p:grpSpPr>
            <a:xfrm>
              <a:off x="339196" y="5956442"/>
              <a:ext cx="9741090" cy="325382"/>
              <a:chOff x="672769" y="6258792"/>
              <a:chExt cx="9741090" cy="325382"/>
            </a:xfrm>
          </p:grpSpPr>
          <p:sp>
            <p:nvSpPr>
              <p:cNvPr id="61" name="Flowchart: Predefined Process 60">
                <a:extLst>
                  <a:ext uri="{FF2B5EF4-FFF2-40B4-BE49-F238E27FC236}">
                    <a16:creationId xmlns:a16="http://schemas.microsoft.com/office/drawing/2014/main" id="{6325E8C3-DDCB-4436-AA46-2E4AD74168A5}"/>
                  </a:ext>
                </a:extLst>
              </p:cNvPr>
              <p:cNvSpPr/>
              <p:nvPr/>
            </p:nvSpPr>
            <p:spPr>
              <a:xfrm>
                <a:off x="672769" y="6272366"/>
                <a:ext cx="1552331" cy="290556"/>
              </a:xfrm>
              <a:prstGeom prst="flowChartPredefinedProcess">
                <a:avLst/>
              </a:prstGeom>
              <a:solidFill>
                <a:schemeClr val="accent1">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 V ]</a:t>
                </a:r>
                <a:endParaRPr lang="en-IN" sz="1400" dirty="0"/>
              </a:p>
            </p:txBody>
          </p:sp>
          <p:sp>
            <p:nvSpPr>
              <p:cNvPr id="62" name="TextBox 61">
                <a:extLst>
                  <a:ext uri="{FF2B5EF4-FFF2-40B4-BE49-F238E27FC236}">
                    <a16:creationId xmlns:a16="http://schemas.microsoft.com/office/drawing/2014/main" id="{BA0BC8A8-3CC3-4E7E-BA35-5E673287A831}"/>
                  </a:ext>
                </a:extLst>
              </p:cNvPr>
              <p:cNvSpPr txBox="1"/>
              <p:nvPr/>
            </p:nvSpPr>
            <p:spPr>
              <a:xfrm>
                <a:off x="2188655" y="6258792"/>
                <a:ext cx="2707042" cy="307777"/>
              </a:xfrm>
              <a:prstGeom prst="rect">
                <a:avLst/>
              </a:prstGeom>
              <a:noFill/>
            </p:spPr>
            <p:txBody>
              <a:bodyPr wrap="square" rtlCol="0">
                <a:spAutoFit/>
              </a:bodyPr>
              <a:lstStyle/>
              <a:p>
                <a:r>
                  <a:rPr lang="en-US" sz="1400" dirty="0">
                    <a:solidFill>
                      <a:schemeClr val="accent1"/>
                    </a:solidFill>
                    <a:sym typeface="Wingdings" panose="05000000000000000000" pitchFamily="2" charset="2"/>
                  </a:rPr>
                  <a:t></a:t>
                </a:r>
                <a:r>
                  <a:rPr lang="en-US" sz="1400" dirty="0">
                    <a:solidFill>
                      <a:schemeClr val="accent1"/>
                    </a:solidFill>
                  </a:rPr>
                  <a:t> </a:t>
                </a:r>
                <a:r>
                  <a:rPr lang="en-US" sz="1400" dirty="0">
                    <a:ln w="0"/>
                    <a:solidFill>
                      <a:schemeClr val="accent1"/>
                    </a:solidFill>
                    <a:effectLst>
                      <a:outerShdw blurRad="38100" dist="25400" dir="5400000" algn="ctr" rotWithShape="0">
                        <a:srgbClr val="6E747A">
                          <a:alpha val="43000"/>
                        </a:srgbClr>
                      </a:outerShdw>
                    </a:effectLst>
                  </a:rPr>
                  <a:t>Task Size (MC)</a:t>
                </a:r>
                <a:endParaRPr lang="en-IN" sz="1400" dirty="0">
                  <a:solidFill>
                    <a:schemeClr val="accent1"/>
                  </a:solidFill>
                </a:endParaRPr>
              </a:p>
            </p:txBody>
          </p:sp>
          <p:sp>
            <p:nvSpPr>
              <p:cNvPr id="63" name="Rectangle 62">
                <a:extLst>
                  <a:ext uri="{FF2B5EF4-FFF2-40B4-BE49-F238E27FC236}">
                    <a16:creationId xmlns:a16="http://schemas.microsoft.com/office/drawing/2014/main" id="{889DFF61-C77F-4945-9251-92D804B469F7}"/>
                  </a:ext>
                </a:extLst>
              </p:cNvPr>
              <p:cNvSpPr/>
              <p:nvPr/>
            </p:nvSpPr>
            <p:spPr>
              <a:xfrm>
                <a:off x="5447639" y="6272366"/>
                <a:ext cx="786444" cy="311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t>V(1)</a:t>
                </a:r>
                <a:endParaRPr lang="en-IN" sz="1400" dirty="0"/>
              </a:p>
            </p:txBody>
          </p:sp>
          <p:sp>
            <p:nvSpPr>
              <p:cNvPr id="64" name="Rectangle 63">
                <a:extLst>
                  <a:ext uri="{FF2B5EF4-FFF2-40B4-BE49-F238E27FC236}">
                    <a16:creationId xmlns:a16="http://schemas.microsoft.com/office/drawing/2014/main" id="{B6C33D29-1158-42AC-A01F-4EB3C4891B1F}"/>
                  </a:ext>
                </a:extLst>
              </p:cNvPr>
              <p:cNvSpPr/>
              <p:nvPr/>
            </p:nvSpPr>
            <p:spPr>
              <a:xfrm>
                <a:off x="6376671" y="6272366"/>
                <a:ext cx="786444" cy="311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V(2)</a:t>
                </a:r>
                <a:endParaRPr lang="en-IN" sz="1400" dirty="0"/>
              </a:p>
            </p:txBody>
          </p:sp>
          <p:sp>
            <p:nvSpPr>
              <p:cNvPr id="65" name="Rectangle 64">
                <a:extLst>
                  <a:ext uri="{FF2B5EF4-FFF2-40B4-BE49-F238E27FC236}">
                    <a16:creationId xmlns:a16="http://schemas.microsoft.com/office/drawing/2014/main" id="{9E161A94-9EBA-45C0-86BD-BE8C4C573565}"/>
                  </a:ext>
                </a:extLst>
              </p:cNvPr>
              <p:cNvSpPr/>
              <p:nvPr/>
            </p:nvSpPr>
            <p:spPr>
              <a:xfrm>
                <a:off x="9627415" y="6272165"/>
                <a:ext cx="786444" cy="311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V(T)</a:t>
                </a:r>
                <a:endParaRPr lang="en-IN" sz="1400" dirty="0"/>
              </a:p>
            </p:txBody>
          </p:sp>
          <p:sp>
            <p:nvSpPr>
              <p:cNvPr id="66" name="Rectangle 65">
                <a:extLst>
                  <a:ext uri="{FF2B5EF4-FFF2-40B4-BE49-F238E27FC236}">
                    <a16:creationId xmlns:a16="http://schemas.microsoft.com/office/drawing/2014/main" id="{386F7449-6DAB-44BF-A51D-4051368C1C80}"/>
                  </a:ext>
                </a:extLst>
              </p:cNvPr>
              <p:cNvSpPr/>
              <p:nvPr/>
            </p:nvSpPr>
            <p:spPr>
              <a:xfrm>
                <a:off x="7297464" y="6272165"/>
                <a:ext cx="2195602" cy="311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 . . </a:t>
                </a:r>
                <a:endParaRPr lang="en-IN" sz="1400" dirty="0"/>
              </a:p>
            </p:txBody>
          </p:sp>
        </p:grpSp>
        <p:grpSp>
          <p:nvGrpSpPr>
            <p:cNvPr id="52" name="Group 51">
              <a:extLst>
                <a:ext uri="{FF2B5EF4-FFF2-40B4-BE49-F238E27FC236}">
                  <a16:creationId xmlns:a16="http://schemas.microsoft.com/office/drawing/2014/main" id="{C1237C22-B9EB-4523-9C2B-57FD9E12FC6B}"/>
                </a:ext>
              </a:extLst>
            </p:cNvPr>
            <p:cNvGrpSpPr/>
            <p:nvPr/>
          </p:nvGrpSpPr>
          <p:grpSpPr>
            <a:xfrm>
              <a:off x="339196" y="5565136"/>
              <a:ext cx="9740510" cy="323157"/>
              <a:chOff x="672769" y="6021089"/>
              <a:chExt cx="9740510" cy="323157"/>
            </a:xfrm>
          </p:grpSpPr>
          <p:sp>
            <p:nvSpPr>
              <p:cNvPr id="53" name="Flowchart: Predefined Process 52">
                <a:extLst>
                  <a:ext uri="{FF2B5EF4-FFF2-40B4-BE49-F238E27FC236}">
                    <a16:creationId xmlns:a16="http://schemas.microsoft.com/office/drawing/2014/main" id="{F9D29212-D64B-4048-BC6A-9982DE711ED8}"/>
                  </a:ext>
                </a:extLst>
              </p:cNvPr>
              <p:cNvSpPr/>
              <p:nvPr/>
            </p:nvSpPr>
            <p:spPr>
              <a:xfrm>
                <a:off x="672769" y="6032438"/>
                <a:ext cx="1552331" cy="311808"/>
              </a:xfrm>
              <a:prstGeom prst="flowChartPredefinedProcess">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 D ]</a:t>
                </a:r>
                <a:endParaRPr lang="en-IN" sz="1400" dirty="0"/>
              </a:p>
            </p:txBody>
          </p:sp>
          <p:sp>
            <p:nvSpPr>
              <p:cNvPr id="54" name="TextBox 53">
                <a:extLst>
                  <a:ext uri="{FF2B5EF4-FFF2-40B4-BE49-F238E27FC236}">
                    <a16:creationId xmlns:a16="http://schemas.microsoft.com/office/drawing/2014/main" id="{9ED82039-B6C6-4736-B028-2AE872C0B4DE}"/>
                  </a:ext>
                </a:extLst>
              </p:cNvPr>
              <p:cNvSpPr txBox="1"/>
              <p:nvPr/>
            </p:nvSpPr>
            <p:spPr>
              <a:xfrm>
                <a:off x="2196314" y="6021089"/>
                <a:ext cx="2179125" cy="307777"/>
              </a:xfrm>
              <a:prstGeom prst="rect">
                <a:avLst/>
              </a:prstGeom>
              <a:noFill/>
            </p:spPr>
            <p:txBody>
              <a:bodyPr wrap="square" rtlCol="0">
                <a:spAutoFit/>
              </a:bodyPr>
              <a:lstStyle/>
              <a:p>
                <a:r>
                  <a:rPr lang="en-US" sz="1400" dirty="0">
                    <a:ln w="0"/>
                    <a:solidFill>
                      <a:schemeClr val="accent6">
                        <a:lumMod val="75000"/>
                      </a:schemeClr>
                    </a:solidFill>
                    <a:effectLst>
                      <a:outerShdw blurRad="38100" dist="25400" dir="5400000" algn="ctr" rotWithShape="0">
                        <a:srgbClr val="6E747A">
                          <a:alpha val="43000"/>
                        </a:srgbClr>
                      </a:outerShdw>
                    </a:effectLst>
                    <a:sym typeface="Wingdings" panose="05000000000000000000" pitchFamily="2" charset="2"/>
                  </a:rPr>
                  <a:t></a:t>
                </a:r>
                <a:r>
                  <a:rPr lang="en-US" sz="1400" dirty="0">
                    <a:ln w="0"/>
                    <a:solidFill>
                      <a:schemeClr val="accent6">
                        <a:lumMod val="75000"/>
                      </a:schemeClr>
                    </a:solidFill>
                    <a:effectLst>
                      <a:outerShdw blurRad="38100" dist="25400" dir="5400000" algn="ctr" rotWithShape="0">
                        <a:srgbClr val="6E747A">
                          <a:alpha val="43000"/>
                        </a:srgbClr>
                      </a:outerShdw>
                    </a:effectLst>
                  </a:rPr>
                  <a:t> Data Size (MB)</a:t>
                </a:r>
                <a:endParaRPr lang="en-IN" sz="1400" dirty="0">
                  <a:ln w="0"/>
                  <a:solidFill>
                    <a:schemeClr val="accent6">
                      <a:lumMod val="75000"/>
                    </a:schemeClr>
                  </a:solidFill>
                  <a:effectLst>
                    <a:outerShdw blurRad="38100" dist="25400" dir="5400000" algn="ctr" rotWithShape="0">
                      <a:srgbClr val="6E747A">
                        <a:alpha val="43000"/>
                      </a:srgbClr>
                    </a:outerShdw>
                  </a:effectLst>
                </a:endParaRPr>
              </a:p>
            </p:txBody>
          </p:sp>
          <p:sp>
            <p:nvSpPr>
              <p:cNvPr id="55" name="Rectangle 54">
                <a:extLst>
                  <a:ext uri="{FF2B5EF4-FFF2-40B4-BE49-F238E27FC236}">
                    <a16:creationId xmlns:a16="http://schemas.microsoft.com/office/drawing/2014/main" id="{FAF4B9CA-DA7F-483B-BBEE-931796EE9B9F}"/>
                  </a:ext>
                </a:extLst>
              </p:cNvPr>
              <p:cNvSpPr/>
              <p:nvPr/>
            </p:nvSpPr>
            <p:spPr>
              <a:xfrm>
                <a:off x="4518027" y="6032438"/>
                <a:ext cx="786444"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D(0)</a:t>
                </a:r>
                <a:endParaRPr lang="en-IN" sz="1400" dirty="0"/>
              </a:p>
            </p:txBody>
          </p:sp>
          <p:sp>
            <p:nvSpPr>
              <p:cNvPr id="56" name="Rectangle 55">
                <a:extLst>
                  <a:ext uri="{FF2B5EF4-FFF2-40B4-BE49-F238E27FC236}">
                    <a16:creationId xmlns:a16="http://schemas.microsoft.com/office/drawing/2014/main" id="{FC6F4B4A-45DC-461C-A1B1-506BA7570361}"/>
                  </a:ext>
                </a:extLst>
              </p:cNvPr>
              <p:cNvSpPr/>
              <p:nvPr/>
            </p:nvSpPr>
            <p:spPr>
              <a:xfrm>
                <a:off x="5447059" y="6032438"/>
                <a:ext cx="786444"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a:t>D(1)</a:t>
                </a:r>
                <a:endParaRPr lang="en-IN" sz="1400" dirty="0"/>
              </a:p>
            </p:txBody>
          </p:sp>
          <p:sp>
            <p:nvSpPr>
              <p:cNvPr id="58" name="Rectangle 57">
                <a:extLst>
                  <a:ext uri="{FF2B5EF4-FFF2-40B4-BE49-F238E27FC236}">
                    <a16:creationId xmlns:a16="http://schemas.microsoft.com/office/drawing/2014/main" id="{0AA49DA3-2C23-4DB4-BFE0-01349F9BC8E2}"/>
                  </a:ext>
                </a:extLst>
              </p:cNvPr>
              <p:cNvSpPr/>
              <p:nvPr/>
            </p:nvSpPr>
            <p:spPr>
              <a:xfrm>
                <a:off x="6376091" y="6029469"/>
                <a:ext cx="786444"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D(2)</a:t>
                </a:r>
                <a:endParaRPr lang="en-IN" sz="1400" dirty="0"/>
              </a:p>
            </p:txBody>
          </p:sp>
          <p:sp>
            <p:nvSpPr>
              <p:cNvPr id="59" name="Rectangle 58">
                <a:extLst>
                  <a:ext uri="{FF2B5EF4-FFF2-40B4-BE49-F238E27FC236}">
                    <a16:creationId xmlns:a16="http://schemas.microsoft.com/office/drawing/2014/main" id="{046CCAF4-304A-41FB-881A-3BEB167C6BFD}"/>
                  </a:ext>
                </a:extLst>
              </p:cNvPr>
              <p:cNvSpPr/>
              <p:nvPr/>
            </p:nvSpPr>
            <p:spPr>
              <a:xfrm>
                <a:off x="9626835" y="6029469"/>
                <a:ext cx="786444"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D(T)</a:t>
                </a:r>
                <a:endParaRPr lang="en-IN" sz="1400" dirty="0"/>
              </a:p>
            </p:txBody>
          </p:sp>
          <p:sp>
            <p:nvSpPr>
              <p:cNvPr id="60" name="Rectangle 59">
                <a:extLst>
                  <a:ext uri="{FF2B5EF4-FFF2-40B4-BE49-F238E27FC236}">
                    <a16:creationId xmlns:a16="http://schemas.microsoft.com/office/drawing/2014/main" id="{9A1719FB-A2C9-46F7-A94E-D4B6BACF0D6D}"/>
                  </a:ext>
                </a:extLst>
              </p:cNvPr>
              <p:cNvSpPr/>
              <p:nvPr/>
            </p:nvSpPr>
            <p:spPr>
              <a:xfrm>
                <a:off x="7292127" y="6029469"/>
                <a:ext cx="2195602" cy="3118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 . . </a:t>
                </a:r>
                <a:endParaRPr lang="en-IN" sz="1400" dirty="0"/>
              </a:p>
            </p:txBody>
          </p:sp>
        </p:grpSp>
      </p:grpSp>
    </p:spTree>
    <p:extLst>
      <p:ext uri="{BB962C8B-B14F-4D97-AF65-F5344CB8AC3E}">
        <p14:creationId xmlns:p14="http://schemas.microsoft.com/office/powerpoint/2010/main" val="319961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5F7E313-AA54-4B57-9A61-C9FDB73292F9}"/>
              </a:ext>
            </a:extLst>
          </p:cNvPr>
          <p:cNvSpPr txBox="1"/>
          <p:nvPr/>
        </p:nvSpPr>
        <p:spPr>
          <a:xfrm>
            <a:off x="3975350" y="149337"/>
            <a:ext cx="3327658" cy="338554"/>
          </a:xfrm>
          <a:prstGeom prst="rect">
            <a:avLst/>
          </a:prstGeom>
          <a:noFill/>
        </p:spPr>
        <p:txBody>
          <a:bodyPr wrap="square">
            <a:spAutoFit/>
          </a:bodyPr>
          <a:lstStyle/>
          <a:p>
            <a:r>
              <a:rPr lang="en-US" sz="1600" dirty="0">
                <a:ln w="0"/>
                <a:solidFill>
                  <a:schemeClr val="accent4">
                    <a:lumMod val="75000"/>
                  </a:schemeClr>
                </a:solidFill>
                <a:effectLst>
                  <a:outerShdw blurRad="38100" dist="25400" dir="5400000" algn="ctr" rotWithShape="0">
                    <a:srgbClr val="6E747A">
                      <a:alpha val="43000"/>
                    </a:srgbClr>
                  </a:outerShdw>
                </a:effectLst>
              </a:rPr>
              <a:t>For </a:t>
            </a:r>
            <a:r>
              <a:rPr lang="en-US" sz="1600" dirty="0">
                <a:ln w="0"/>
                <a:effectLst>
                  <a:outerShdw blurRad="38100" dist="25400" dir="5400000" algn="ctr" rotWithShape="0">
                    <a:srgbClr val="6E747A">
                      <a:alpha val="43000"/>
                    </a:srgbClr>
                  </a:outerShdw>
                </a:effectLst>
              </a:rPr>
              <a:t>Task [ t ]      </a:t>
            </a:r>
            <a:r>
              <a:rPr lang="en-US" sz="1600" dirty="0">
                <a:ln w="0"/>
                <a:solidFill>
                  <a:schemeClr val="accent4">
                    <a:lumMod val="75000"/>
                  </a:schemeClr>
                </a:solidFill>
                <a:effectLst>
                  <a:outerShdw blurRad="38100" dist="25400" dir="5400000" algn="ctr" rotWithShape="0">
                    <a:srgbClr val="6E747A">
                      <a:alpha val="43000"/>
                    </a:srgbClr>
                  </a:outerShdw>
                </a:effectLst>
              </a:rPr>
              <a:t>t </a:t>
            </a:r>
            <a:r>
              <a:rPr lang="en-US" sz="1600">
                <a:ln w="0"/>
                <a:solidFill>
                  <a:schemeClr val="accent4">
                    <a:lumMod val="75000"/>
                  </a:schemeClr>
                </a:solidFill>
                <a:effectLst>
                  <a:outerShdw blurRad="38100" dist="25400" dir="5400000" algn="ctr" rotWithShape="0">
                    <a:srgbClr val="6E747A">
                      <a:alpha val="43000"/>
                    </a:srgbClr>
                  </a:outerShdw>
                </a:effectLst>
              </a:rPr>
              <a:t>= 1, </a:t>
            </a:r>
            <a:r>
              <a:rPr lang="en-US" sz="1600" dirty="0">
                <a:ln w="0"/>
                <a:solidFill>
                  <a:schemeClr val="accent4">
                    <a:lumMod val="75000"/>
                  </a:schemeClr>
                </a:solidFill>
                <a:effectLst>
                  <a:outerShdw blurRad="38100" dist="25400" dir="5400000" algn="ctr" rotWithShape="0">
                    <a:srgbClr val="6E747A">
                      <a:alpha val="43000"/>
                    </a:srgbClr>
                  </a:outerShdw>
                </a:effectLst>
              </a:rPr>
              <a:t>2, 3, …. T</a:t>
            </a:r>
          </a:p>
        </p:txBody>
      </p:sp>
      <p:sp>
        <p:nvSpPr>
          <p:cNvPr id="54" name="Flowchart: Predefined Process 53">
            <a:extLst>
              <a:ext uri="{FF2B5EF4-FFF2-40B4-BE49-F238E27FC236}">
                <a16:creationId xmlns:a16="http://schemas.microsoft.com/office/drawing/2014/main" id="{DCE2797E-9200-4E42-85AD-E2EB568EBBD2}"/>
              </a:ext>
            </a:extLst>
          </p:cNvPr>
          <p:cNvSpPr/>
          <p:nvPr/>
        </p:nvSpPr>
        <p:spPr>
          <a:xfrm>
            <a:off x="727305" y="3421473"/>
            <a:ext cx="654967" cy="510066"/>
          </a:xfrm>
          <a:prstGeom prst="flowChartPredefinedProcess">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 . .</a:t>
            </a:r>
            <a:endParaRPr lang="en-IN" sz="1200" dirty="0"/>
          </a:p>
        </p:txBody>
      </p:sp>
      <p:sp>
        <p:nvSpPr>
          <p:cNvPr id="55" name="Flowchart: Predefined Process 54">
            <a:extLst>
              <a:ext uri="{FF2B5EF4-FFF2-40B4-BE49-F238E27FC236}">
                <a16:creationId xmlns:a16="http://schemas.microsoft.com/office/drawing/2014/main" id="{DFB1FDA0-AD4D-4F13-814A-FBBA6D324E51}"/>
              </a:ext>
            </a:extLst>
          </p:cNvPr>
          <p:cNvSpPr/>
          <p:nvPr/>
        </p:nvSpPr>
        <p:spPr>
          <a:xfrm>
            <a:off x="727308" y="471597"/>
            <a:ext cx="654967" cy="318102"/>
          </a:xfrm>
          <a:prstGeom prst="flowChartPredefinedProcess">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D(0)</a:t>
            </a:r>
            <a:endParaRPr lang="en-IN" sz="1200" dirty="0"/>
          </a:p>
        </p:txBody>
      </p:sp>
      <p:sp>
        <p:nvSpPr>
          <p:cNvPr id="62" name="Flowchart: Predefined Process 61">
            <a:extLst>
              <a:ext uri="{FF2B5EF4-FFF2-40B4-BE49-F238E27FC236}">
                <a16:creationId xmlns:a16="http://schemas.microsoft.com/office/drawing/2014/main" id="{3BE25B5B-8C1E-4706-BB3E-A0BC637C82A3}"/>
              </a:ext>
            </a:extLst>
          </p:cNvPr>
          <p:cNvSpPr/>
          <p:nvPr/>
        </p:nvSpPr>
        <p:spPr>
          <a:xfrm>
            <a:off x="727307" y="789699"/>
            <a:ext cx="654967" cy="318102"/>
          </a:xfrm>
          <a:prstGeom prst="flowChartPredefinedProcess">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L(0)</a:t>
            </a:r>
            <a:endParaRPr lang="en-IN" sz="1200" dirty="0"/>
          </a:p>
        </p:txBody>
      </p:sp>
      <p:sp>
        <p:nvSpPr>
          <p:cNvPr id="74" name="Flowchart: Predefined Process 73">
            <a:extLst>
              <a:ext uri="{FF2B5EF4-FFF2-40B4-BE49-F238E27FC236}">
                <a16:creationId xmlns:a16="http://schemas.microsoft.com/office/drawing/2014/main" id="{3DE8CAF9-9C05-4FF8-A443-5C9893DACE7E}"/>
              </a:ext>
            </a:extLst>
          </p:cNvPr>
          <p:cNvSpPr/>
          <p:nvPr/>
        </p:nvSpPr>
        <p:spPr>
          <a:xfrm>
            <a:off x="727315" y="161488"/>
            <a:ext cx="654967" cy="318102"/>
          </a:xfrm>
          <a:prstGeom prst="flowChartPredefinedProcess">
            <a:avLst/>
          </a:prstGeom>
          <a:solidFill>
            <a:schemeClr val="accent4">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b="1" i="1" dirty="0"/>
              <a:t>t</a:t>
            </a:r>
            <a:endParaRPr lang="en-IN" sz="1200" b="1" i="1" dirty="0"/>
          </a:p>
        </p:txBody>
      </p:sp>
      <p:sp>
        <p:nvSpPr>
          <p:cNvPr id="78" name="Flowchart: Predefined Process 77">
            <a:extLst>
              <a:ext uri="{FF2B5EF4-FFF2-40B4-BE49-F238E27FC236}">
                <a16:creationId xmlns:a16="http://schemas.microsoft.com/office/drawing/2014/main" id="{FDE337A2-7FE8-4E78-B499-406ED685FC32}"/>
              </a:ext>
            </a:extLst>
          </p:cNvPr>
          <p:cNvSpPr/>
          <p:nvPr/>
        </p:nvSpPr>
        <p:spPr>
          <a:xfrm>
            <a:off x="727309" y="1557370"/>
            <a:ext cx="654967" cy="318102"/>
          </a:xfrm>
          <a:prstGeom prst="flowChartPredefinedProcess">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a:t>D(1)</a:t>
            </a:r>
            <a:endParaRPr lang="en-IN" sz="1200" dirty="0"/>
          </a:p>
        </p:txBody>
      </p:sp>
      <p:sp>
        <p:nvSpPr>
          <p:cNvPr id="79" name="Flowchart: Predefined Process 78">
            <a:extLst>
              <a:ext uri="{FF2B5EF4-FFF2-40B4-BE49-F238E27FC236}">
                <a16:creationId xmlns:a16="http://schemas.microsoft.com/office/drawing/2014/main" id="{0B703C07-3BFF-445C-ADA3-360C1AE49608}"/>
              </a:ext>
            </a:extLst>
          </p:cNvPr>
          <p:cNvSpPr/>
          <p:nvPr/>
        </p:nvSpPr>
        <p:spPr>
          <a:xfrm>
            <a:off x="727308" y="1875472"/>
            <a:ext cx="654967" cy="318102"/>
          </a:xfrm>
          <a:prstGeom prst="flowChartPredefinedProcess">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a:t>L(1)</a:t>
            </a:r>
            <a:endParaRPr lang="en-IN" sz="1200" dirty="0"/>
          </a:p>
        </p:txBody>
      </p:sp>
      <p:sp>
        <p:nvSpPr>
          <p:cNvPr id="80" name="Flowchart: Predefined Process 79">
            <a:extLst>
              <a:ext uri="{FF2B5EF4-FFF2-40B4-BE49-F238E27FC236}">
                <a16:creationId xmlns:a16="http://schemas.microsoft.com/office/drawing/2014/main" id="{A844F8E8-AC05-4ED6-BA0C-3EF7DB4D2DCE}"/>
              </a:ext>
            </a:extLst>
          </p:cNvPr>
          <p:cNvSpPr/>
          <p:nvPr/>
        </p:nvSpPr>
        <p:spPr>
          <a:xfrm>
            <a:off x="727313" y="1244597"/>
            <a:ext cx="654967" cy="318102"/>
          </a:xfrm>
          <a:prstGeom prst="flowChartPredefinedProcess">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a:t>V(1)</a:t>
            </a:r>
            <a:endParaRPr lang="en-IN" sz="1200" dirty="0"/>
          </a:p>
        </p:txBody>
      </p:sp>
      <p:sp>
        <p:nvSpPr>
          <p:cNvPr id="84" name="Flowchart: Predefined Process 83">
            <a:extLst>
              <a:ext uri="{FF2B5EF4-FFF2-40B4-BE49-F238E27FC236}">
                <a16:creationId xmlns:a16="http://schemas.microsoft.com/office/drawing/2014/main" id="{7E35F64F-3BF0-43E7-AAF2-DCF3D6BF2B32}"/>
              </a:ext>
            </a:extLst>
          </p:cNvPr>
          <p:cNvSpPr/>
          <p:nvPr/>
        </p:nvSpPr>
        <p:spPr>
          <a:xfrm>
            <a:off x="727312" y="2651137"/>
            <a:ext cx="654967" cy="318102"/>
          </a:xfrm>
          <a:prstGeom prst="flowChartPredefinedProcess">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D(2)</a:t>
            </a:r>
            <a:endParaRPr lang="en-IN" sz="1200" dirty="0"/>
          </a:p>
        </p:txBody>
      </p:sp>
      <p:sp>
        <p:nvSpPr>
          <p:cNvPr id="85" name="Flowchart: Predefined Process 84">
            <a:extLst>
              <a:ext uri="{FF2B5EF4-FFF2-40B4-BE49-F238E27FC236}">
                <a16:creationId xmlns:a16="http://schemas.microsoft.com/office/drawing/2014/main" id="{CF5EB4FB-8E56-44D1-80C7-764AA16E64D4}"/>
              </a:ext>
            </a:extLst>
          </p:cNvPr>
          <p:cNvSpPr/>
          <p:nvPr/>
        </p:nvSpPr>
        <p:spPr>
          <a:xfrm>
            <a:off x="727311" y="2969239"/>
            <a:ext cx="654967" cy="318102"/>
          </a:xfrm>
          <a:prstGeom prst="flowChartPredefinedProcess">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L(2)</a:t>
            </a:r>
            <a:endParaRPr lang="en-IN" sz="1200" dirty="0"/>
          </a:p>
        </p:txBody>
      </p:sp>
      <p:sp>
        <p:nvSpPr>
          <p:cNvPr id="86" name="Flowchart: Predefined Process 85">
            <a:extLst>
              <a:ext uri="{FF2B5EF4-FFF2-40B4-BE49-F238E27FC236}">
                <a16:creationId xmlns:a16="http://schemas.microsoft.com/office/drawing/2014/main" id="{0C9CF7FF-88A6-4F1C-A9CE-D15CD4EEFBE5}"/>
              </a:ext>
            </a:extLst>
          </p:cNvPr>
          <p:cNvSpPr/>
          <p:nvPr/>
        </p:nvSpPr>
        <p:spPr>
          <a:xfrm>
            <a:off x="727312" y="2327706"/>
            <a:ext cx="654967" cy="318102"/>
          </a:xfrm>
          <a:prstGeom prst="flowChartPredefinedProcess">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V(2)</a:t>
            </a:r>
            <a:endParaRPr lang="en-IN" sz="1200" dirty="0"/>
          </a:p>
        </p:txBody>
      </p:sp>
      <p:sp>
        <p:nvSpPr>
          <p:cNvPr id="87" name="Flowchart: Predefined Process 86">
            <a:extLst>
              <a:ext uri="{FF2B5EF4-FFF2-40B4-BE49-F238E27FC236}">
                <a16:creationId xmlns:a16="http://schemas.microsoft.com/office/drawing/2014/main" id="{4105D6E6-AD84-4F71-B151-C93F643F0E36}"/>
              </a:ext>
            </a:extLst>
          </p:cNvPr>
          <p:cNvSpPr/>
          <p:nvPr/>
        </p:nvSpPr>
        <p:spPr>
          <a:xfrm>
            <a:off x="727306" y="4381108"/>
            <a:ext cx="654967" cy="318102"/>
          </a:xfrm>
          <a:prstGeom prst="flowChartPredefinedProcess">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D(t)</a:t>
            </a:r>
            <a:endParaRPr lang="en-IN" sz="1200" dirty="0"/>
          </a:p>
        </p:txBody>
      </p:sp>
      <p:sp>
        <p:nvSpPr>
          <p:cNvPr id="88" name="Flowchart: Predefined Process 87">
            <a:extLst>
              <a:ext uri="{FF2B5EF4-FFF2-40B4-BE49-F238E27FC236}">
                <a16:creationId xmlns:a16="http://schemas.microsoft.com/office/drawing/2014/main" id="{DCC685F0-D91D-4FE1-A008-6AC03327AC0E}"/>
              </a:ext>
            </a:extLst>
          </p:cNvPr>
          <p:cNvSpPr/>
          <p:nvPr/>
        </p:nvSpPr>
        <p:spPr>
          <a:xfrm>
            <a:off x="727305" y="4699210"/>
            <a:ext cx="654967" cy="318102"/>
          </a:xfrm>
          <a:prstGeom prst="flowChartPredefinedProcess">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L(t)</a:t>
            </a:r>
            <a:endParaRPr lang="en-IN" sz="1200" dirty="0"/>
          </a:p>
        </p:txBody>
      </p:sp>
      <p:sp>
        <p:nvSpPr>
          <p:cNvPr id="89" name="Flowchart: Predefined Process 88">
            <a:extLst>
              <a:ext uri="{FF2B5EF4-FFF2-40B4-BE49-F238E27FC236}">
                <a16:creationId xmlns:a16="http://schemas.microsoft.com/office/drawing/2014/main" id="{0EF26254-E455-4DBB-A680-BEDED5B05ACA}"/>
              </a:ext>
            </a:extLst>
          </p:cNvPr>
          <p:cNvSpPr/>
          <p:nvPr/>
        </p:nvSpPr>
        <p:spPr>
          <a:xfrm>
            <a:off x="727307" y="4063006"/>
            <a:ext cx="654967" cy="318102"/>
          </a:xfrm>
          <a:prstGeom prst="flowChartPredefinedProcess">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V(t)</a:t>
            </a:r>
            <a:endParaRPr lang="en-IN" sz="1200" dirty="0"/>
          </a:p>
        </p:txBody>
      </p:sp>
      <p:sp>
        <p:nvSpPr>
          <p:cNvPr id="90" name="Flowchart: Predefined Process 89">
            <a:extLst>
              <a:ext uri="{FF2B5EF4-FFF2-40B4-BE49-F238E27FC236}">
                <a16:creationId xmlns:a16="http://schemas.microsoft.com/office/drawing/2014/main" id="{E305876F-A2DA-4880-BF99-EF9A8DEA7F68}"/>
              </a:ext>
            </a:extLst>
          </p:cNvPr>
          <p:cNvSpPr/>
          <p:nvPr/>
        </p:nvSpPr>
        <p:spPr>
          <a:xfrm>
            <a:off x="727302" y="6398326"/>
            <a:ext cx="654967" cy="319315"/>
          </a:xfrm>
          <a:prstGeom prst="flowChartPredefined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LP</a:t>
            </a:r>
            <a:endParaRPr lang="en-IN" sz="1600" dirty="0"/>
          </a:p>
        </p:txBody>
      </p:sp>
      <p:sp>
        <p:nvSpPr>
          <p:cNvPr id="91" name="Flowchart: Predefined Process 90">
            <a:extLst>
              <a:ext uri="{FF2B5EF4-FFF2-40B4-BE49-F238E27FC236}">
                <a16:creationId xmlns:a16="http://schemas.microsoft.com/office/drawing/2014/main" id="{B8ACA7FB-0364-42D4-8C8F-498A33E0BDF8}"/>
              </a:ext>
            </a:extLst>
          </p:cNvPr>
          <p:cNvSpPr/>
          <p:nvPr/>
        </p:nvSpPr>
        <p:spPr>
          <a:xfrm>
            <a:off x="727099" y="5765842"/>
            <a:ext cx="654967" cy="319315"/>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DE</a:t>
            </a:r>
            <a:endParaRPr lang="en-IN" sz="1600" dirty="0"/>
          </a:p>
        </p:txBody>
      </p:sp>
      <p:sp>
        <p:nvSpPr>
          <p:cNvPr id="92" name="Flowchart: Predefined Process 91">
            <a:extLst>
              <a:ext uri="{FF2B5EF4-FFF2-40B4-BE49-F238E27FC236}">
                <a16:creationId xmlns:a16="http://schemas.microsoft.com/office/drawing/2014/main" id="{153BC01E-9EF4-4A17-A087-D4D06BA74291}"/>
              </a:ext>
            </a:extLst>
          </p:cNvPr>
          <p:cNvSpPr/>
          <p:nvPr/>
        </p:nvSpPr>
        <p:spPr>
          <a:xfrm>
            <a:off x="727099" y="6067598"/>
            <a:ext cx="654967" cy="319315"/>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DR</a:t>
            </a:r>
            <a:endParaRPr lang="en-IN" sz="1600" dirty="0"/>
          </a:p>
        </p:txBody>
      </p:sp>
      <p:sp>
        <p:nvSpPr>
          <p:cNvPr id="93" name="Flowchart: Predefined Process 92">
            <a:extLst>
              <a:ext uri="{FF2B5EF4-FFF2-40B4-BE49-F238E27FC236}">
                <a16:creationId xmlns:a16="http://schemas.microsoft.com/office/drawing/2014/main" id="{4BBEDF2C-4A6D-4A24-8D12-5F47C62C39AC}"/>
              </a:ext>
            </a:extLst>
          </p:cNvPr>
          <p:cNvSpPr/>
          <p:nvPr/>
        </p:nvSpPr>
        <p:spPr>
          <a:xfrm>
            <a:off x="727099" y="5450268"/>
            <a:ext cx="654967" cy="319315"/>
          </a:xfrm>
          <a:prstGeom prst="flowChartPredefined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t>VR</a:t>
            </a:r>
            <a:endParaRPr lang="en-IN" sz="1600" dirty="0"/>
          </a:p>
        </p:txBody>
      </p:sp>
      <p:sp>
        <p:nvSpPr>
          <p:cNvPr id="94" name="Flowchart: Predefined Process 93">
            <a:extLst>
              <a:ext uri="{FF2B5EF4-FFF2-40B4-BE49-F238E27FC236}">
                <a16:creationId xmlns:a16="http://schemas.microsoft.com/office/drawing/2014/main" id="{D78711DD-54BB-4BAE-B5FD-53DB98CD6302}"/>
              </a:ext>
            </a:extLst>
          </p:cNvPr>
          <p:cNvSpPr/>
          <p:nvPr/>
        </p:nvSpPr>
        <p:spPr>
          <a:xfrm>
            <a:off x="727100" y="5131294"/>
            <a:ext cx="654967" cy="319315"/>
          </a:xfrm>
          <a:prstGeom prst="flowChartPredefined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t>VE</a:t>
            </a:r>
            <a:endParaRPr lang="en-IN" sz="1600" dirty="0"/>
          </a:p>
        </p:txBody>
      </p:sp>
      <p:sp>
        <p:nvSpPr>
          <p:cNvPr id="63" name="Flowchart: Predefined Process 62">
            <a:extLst>
              <a:ext uri="{FF2B5EF4-FFF2-40B4-BE49-F238E27FC236}">
                <a16:creationId xmlns:a16="http://schemas.microsoft.com/office/drawing/2014/main" id="{AC9C0558-C0CC-4958-B979-C03E6A4624DE}"/>
              </a:ext>
            </a:extLst>
          </p:cNvPr>
          <p:cNvSpPr/>
          <p:nvPr/>
        </p:nvSpPr>
        <p:spPr>
          <a:xfrm>
            <a:off x="1647801" y="3421473"/>
            <a:ext cx="912509" cy="510066"/>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 . .</a:t>
            </a:r>
            <a:endParaRPr lang="en-IN" sz="1200" dirty="0"/>
          </a:p>
        </p:txBody>
      </p:sp>
      <p:sp>
        <p:nvSpPr>
          <p:cNvPr id="64" name="Flowchart: Predefined Process 63">
            <a:extLst>
              <a:ext uri="{FF2B5EF4-FFF2-40B4-BE49-F238E27FC236}">
                <a16:creationId xmlns:a16="http://schemas.microsoft.com/office/drawing/2014/main" id="{F4613915-4278-449D-B98C-2BDD24844051}"/>
              </a:ext>
            </a:extLst>
          </p:cNvPr>
          <p:cNvSpPr/>
          <p:nvPr/>
        </p:nvSpPr>
        <p:spPr>
          <a:xfrm>
            <a:off x="1647804" y="471597"/>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a:t>1</a:t>
            </a:r>
            <a:endParaRPr lang="en-IN" sz="1200" dirty="0"/>
          </a:p>
        </p:txBody>
      </p:sp>
      <p:sp>
        <p:nvSpPr>
          <p:cNvPr id="65" name="Flowchart: Predefined Process 64">
            <a:extLst>
              <a:ext uri="{FF2B5EF4-FFF2-40B4-BE49-F238E27FC236}">
                <a16:creationId xmlns:a16="http://schemas.microsoft.com/office/drawing/2014/main" id="{AEC8A763-2961-43FF-985C-8D66DBDD1D38}"/>
              </a:ext>
            </a:extLst>
          </p:cNvPr>
          <p:cNvSpPr/>
          <p:nvPr/>
        </p:nvSpPr>
        <p:spPr>
          <a:xfrm>
            <a:off x="1647803" y="789699"/>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2</a:t>
            </a:r>
            <a:endParaRPr lang="en-IN" sz="1200" dirty="0"/>
          </a:p>
        </p:txBody>
      </p:sp>
      <p:sp>
        <p:nvSpPr>
          <p:cNvPr id="66" name="Flowchart: Predefined Process 65">
            <a:extLst>
              <a:ext uri="{FF2B5EF4-FFF2-40B4-BE49-F238E27FC236}">
                <a16:creationId xmlns:a16="http://schemas.microsoft.com/office/drawing/2014/main" id="{A0EC10BD-5F30-4263-BC26-44FA708FB5B3}"/>
              </a:ext>
            </a:extLst>
          </p:cNvPr>
          <p:cNvSpPr/>
          <p:nvPr/>
        </p:nvSpPr>
        <p:spPr>
          <a:xfrm>
            <a:off x="1647811" y="161488"/>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0</a:t>
            </a:r>
            <a:endParaRPr lang="en-IN" sz="1200" dirty="0"/>
          </a:p>
        </p:txBody>
      </p:sp>
      <p:sp>
        <p:nvSpPr>
          <p:cNvPr id="67" name="Flowchart: Predefined Process 66">
            <a:extLst>
              <a:ext uri="{FF2B5EF4-FFF2-40B4-BE49-F238E27FC236}">
                <a16:creationId xmlns:a16="http://schemas.microsoft.com/office/drawing/2014/main" id="{1EAF8ABE-4EB2-401E-92A2-5736F039A804}"/>
              </a:ext>
            </a:extLst>
          </p:cNvPr>
          <p:cNvSpPr/>
          <p:nvPr/>
        </p:nvSpPr>
        <p:spPr>
          <a:xfrm>
            <a:off x="1647805" y="1557370"/>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4</a:t>
            </a:r>
            <a:endParaRPr lang="en-IN" sz="1200" dirty="0"/>
          </a:p>
        </p:txBody>
      </p:sp>
      <p:sp>
        <p:nvSpPr>
          <p:cNvPr id="68" name="Flowchart: Predefined Process 67">
            <a:extLst>
              <a:ext uri="{FF2B5EF4-FFF2-40B4-BE49-F238E27FC236}">
                <a16:creationId xmlns:a16="http://schemas.microsoft.com/office/drawing/2014/main" id="{55C1846E-5DAF-402F-9D8E-46A81FC819EE}"/>
              </a:ext>
            </a:extLst>
          </p:cNvPr>
          <p:cNvSpPr/>
          <p:nvPr/>
        </p:nvSpPr>
        <p:spPr>
          <a:xfrm>
            <a:off x="1647804" y="1875472"/>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5</a:t>
            </a:r>
            <a:endParaRPr lang="en-IN" sz="1200" dirty="0"/>
          </a:p>
        </p:txBody>
      </p:sp>
      <p:sp>
        <p:nvSpPr>
          <p:cNvPr id="69" name="Flowchart: Predefined Process 68">
            <a:extLst>
              <a:ext uri="{FF2B5EF4-FFF2-40B4-BE49-F238E27FC236}">
                <a16:creationId xmlns:a16="http://schemas.microsoft.com/office/drawing/2014/main" id="{8018CCD5-7622-44EB-B140-293E1C9837D9}"/>
              </a:ext>
            </a:extLst>
          </p:cNvPr>
          <p:cNvSpPr/>
          <p:nvPr/>
        </p:nvSpPr>
        <p:spPr>
          <a:xfrm>
            <a:off x="1647809" y="1244597"/>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3</a:t>
            </a:r>
            <a:endParaRPr lang="en-IN" sz="1200" dirty="0"/>
          </a:p>
        </p:txBody>
      </p:sp>
      <p:sp>
        <p:nvSpPr>
          <p:cNvPr id="70" name="Flowchart: Predefined Process 69">
            <a:extLst>
              <a:ext uri="{FF2B5EF4-FFF2-40B4-BE49-F238E27FC236}">
                <a16:creationId xmlns:a16="http://schemas.microsoft.com/office/drawing/2014/main" id="{FE30416C-1E60-47E4-BEB3-7221F5C80A45}"/>
              </a:ext>
            </a:extLst>
          </p:cNvPr>
          <p:cNvSpPr/>
          <p:nvPr/>
        </p:nvSpPr>
        <p:spPr>
          <a:xfrm>
            <a:off x="1647808" y="2651137"/>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7</a:t>
            </a:r>
            <a:endParaRPr lang="en-IN" sz="1200" dirty="0"/>
          </a:p>
        </p:txBody>
      </p:sp>
      <p:sp>
        <p:nvSpPr>
          <p:cNvPr id="71" name="Flowchart: Predefined Process 70">
            <a:extLst>
              <a:ext uri="{FF2B5EF4-FFF2-40B4-BE49-F238E27FC236}">
                <a16:creationId xmlns:a16="http://schemas.microsoft.com/office/drawing/2014/main" id="{B69024B2-E1B5-4710-AB67-8847DC2AFCD3}"/>
              </a:ext>
            </a:extLst>
          </p:cNvPr>
          <p:cNvSpPr/>
          <p:nvPr/>
        </p:nvSpPr>
        <p:spPr>
          <a:xfrm>
            <a:off x="1647807" y="2969239"/>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8</a:t>
            </a:r>
            <a:endParaRPr lang="en-IN" sz="1200" dirty="0"/>
          </a:p>
        </p:txBody>
      </p:sp>
      <p:sp>
        <p:nvSpPr>
          <p:cNvPr id="72" name="Flowchart: Predefined Process 71">
            <a:extLst>
              <a:ext uri="{FF2B5EF4-FFF2-40B4-BE49-F238E27FC236}">
                <a16:creationId xmlns:a16="http://schemas.microsoft.com/office/drawing/2014/main" id="{2ED76703-F148-481B-9ABC-79FC7C97A98C}"/>
              </a:ext>
            </a:extLst>
          </p:cNvPr>
          <p:cNvSpPr/>
          <p:nvPr/>
        </p:nvSpPr>
        <p:spPr>
          <a:xfrm>
            <a:off x="1647808" y="2327706"/>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6</a:t>
            </a:r>
            <a:endParaRPr lang="en-IN" sz="1200" dirty="0"/>
          </a:p>
        </p:txBody>
      </p:sp>
      <p:sp>
        <p:nvSpPr>
          <p:cNvPr id="73" name="Flowchart: Predefined Process 72">
            <a:extLst>
              <a:ext uri="{FF2B5EF4-FFF2-40B4-BE49-F238E27FC236}">
                <a16:creationId xmlns:a16="http://schemas.microsoft.com/office/drawing/2014/main" id="{1B4C23E7-0673-47E6-B5ED-C6BD3C549DD7}"/>
              </a:ext>
            </a:extLst>
          </p:cNvPr>
          <p:cNvSpPr/>
          <p:nvPr/>
        </p:nvSpPr>
        <p:spPr>
          <a:xfrm>
            <a:off x="1647802" y="4381108"/>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a:t>3T+1</a:t>
            </a:r>
            <a:endParaRPr lang="en-IN" sz="1200" dirty="0"/>
          </a:p>
        </p:txBody>
      </p:sp>
      <p:sp>
        <p:nvSpPr>
          <p:cNvPr id="75" name="Flowchart: Predefined Process 74">
            <a:extLst>
              <a:ext uri="{FF2B5EF4-FFF2-40B4-BE49-F238E27FC236}">
                <a16:creationId xmlns:a16="http://schemas.microsoft.com/office/drawing/2014/main" id="{DBA73754-D3CF-42A5-940A-D7869C4FE508}"/>
              </a:ext>
            </a:extLst>
          </p:cNvPr>
          <p:cNvSpPr/>
          <p:nvPr/>
        </p:nvSpPr>
        <p:spPr>
          <a:xfrm>
            <a:off x="1647801" y="4699210"/>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3T+2</a:t>
            </a:r>
            <a:endParaRPr lang="en-IN" sz="1200" dirty="0"/>
          </a:p>
        </p:txBody>
      </p:sp>
      <p:sp>
        <p:nvSpPr>
          <p:cNvPr id="76" name="Flowchart: Predefined Process 75">
            <a:extLst>
              <a:ext uri="{FF2B5EF4-FFF2-40B4-BE49-F238E27FC236}">
                <a16:creationId xmlns:a16="http://schemas.microsoft.com/office/drawing/2014/main" id="{FC4EB596-567A-4EC8-9E31-F311F037A95C}"/>
              </a:ext>
            </a:extLst>
          </p:cNvPr>
          <p:cNvSpPr/>
          <p:nvPr/>
        </p:nvSpPr>
        <p:spPr>
          <a:xfrm>
            <a:off x="1647803" y="4063006"/>
            <a:ext cx="912509" cy="318102"/>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3T</a:t>
            </a:r>
            <a:endParaRPr lang="en-IN" sz="1200" dirty="0"/>
          </a:p>
        </p:txBody>
      </p:sp>
      <p:sp>
        <p:nvSpPr>
          <p:cNvPr id="77" name="Flowchart: Predefined Process 76">
            <a:extLst>
              <a:ext uri="{FF2B5EF4-FFF2-40B4-BE49-F238E27FC236}">
                <a16:creationId xmlns:a16="http://schemas.microsoft.com/office/drawing/2014/main" id="{C719B6A6-E88D-4D93-976E-51849BB2F2A2}"/>
              </a:ext>
            </a:extLst>
          </p:cNvPr>
          <p:cNvSpPr/>
          <p:nvPr/>
        </p:nvSpPr>
        <p:spPr>
          <a:xfrm>
            <a:off x="1647798" y="6398326"/>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3T+7</a:t>
            </a:r>
            <a:endParaRPr lang="en-IN" sz="1600" dirty="0"/>
          </a:p>
        </p:txBody>
      </p:sp>
      <p:sp>
        <p:nvSpPr>
          <p:cNvPr id="81" name="Flowchart: Predefined Process 80">
            <a:extLst>
              <a:ext uri="{FF2B5EF4-FFF2-40B4-BE49-F238E27FC236}">
                <a16:creationId xmlns:a16="http://schemas.microsoft.com/office/drawing/2014/main" id="{94E82F33-BF1D-42BA-9F7D-2228110AB4C8}"/>
              </a:ext>
            </a:extLst>
          </p:cNvPr>
          <p:cNvSpPr/>
          <p:nvPr/>
        </p:nvSpPr>
        <p:spPr>
          <a:xfrm>
            <a:off x="1647799" y="6082356"/>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3T+6</a:t>
            </a:r>
            <a:endParaRPr lang="en-IN" sz="1600" dirty="0"/>
          </a:p>
        </p:txBody>
      </p:sp>
      <p:sp>
        <p:nvSpPr>
          <p:cNvPr id="82" name="Flowchart: Predefined Process 81">
            <a:extLst>
              <a:ext uri="{FF2B5EF4-FFF2-40B4-BE49-F238E27FC236}">
                <a16:creationId xmlns:a16="http://schemas.microsoft.com/office/drawing/2014/main" id="{6262C160-AFF5-4261-8533-20F625CF95CE}"/>
              </a:ext>
            </a:extLst>
          </p:cNvPr>
          <p:cNvSpPr/>
          <p:nvPr/>
        </p:nvSpPr>
        <p:spPr>
          <a:xfrm>
            <a:off x="1647800" y="5773460"/>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3T+5</a:t>
            </a:r>
            <a:endParaRPr lang="en-IN" sz="1600" dirty="0"/>
          </a:p>
        </p:txBody>
      </p:sp>
      <p:sp>
        <p:nvSpPr>
          <p:cNvPr id="83" name="Flowchart: Predefined Process 82">
            <a:extLst>
              <a:ext uri="{FF2B5EF4-FFF2-40B4-BE49-F238E27FC236}">
                <a16:creationId xmlns:a16="http://schemas.microsoft.com/office/drawing/2014/main" id="{56072494-CB17-4C28-9038-B6DD9827C4C1}"/>
              </a:ext>
            </a:extLst>
          </p:cNvPr>
          <p:cNvSpPr/>
          <p:nvPr/>
        </p:nvSpPr>
        <p:spPr>
          <a:xfrm>
            <a:off x="1647800" y="5146115"/>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3T+3</a:t>
            </a:r>
            <a:endParaRPr lang="en-IN" sz="1600" dirty="0"/>
          </a:p>
        </p:txBody>
      </p:sp>
      <p:sp>
        <p:nvSpPr>
          <p:cNvPr id="95" name="Flowchart: Predefined Process 94">
            <a:extLst>
              <a:ext uri="{FF2B5EF4-FFF2-40B4-BE49-F238E27FC236}">
                <a16:creationId xmlns:a16="http://schemas.microsoft.com/office/drawing/2014/main" id="{30C1AFE7-425C-4A6C-AEB5-1569A51907D6}"/>
              </a:ext>
            </a:extLst>
          </p:cNvPr>
          <p:cNvSpPr/>
          <p:nvPr/>
        </p:nvSpPr>
        <p:spPr>
          <a:xfrm>
            <a:off x="1647800" y="5455011"/>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3T+4</a:t>
            </a:r>
            <a:endParaRPr lang="en-IN" sz="1600" dirty="0"/>
          </a:p>
        </p:txBody>
      </p:sp>
      <p:cxnSp>
        <p:nvCxnSpPr>
          <p:cNvPr id="58" name="Straight Connector 57">
            <a:extLst>
              <a:ext uri="{FF2B5EF4-FFF2-40B4-BE49-F238E27FC236}">
                <a16:creationId xmlns:a16="http://schemas.microsoft.com/office/drawing/2014/main" id="{C262DD41-E048-406E-AD64-83DF30E53BEC}"/>
              </a:ext>
            </a:extLst>
          </p:cNvPr>
          <p:cNvCxnSpPr>
            <a:cxnSpLocks/>
            <a:stCxn id="66" idx="3"/>
            <a:endCxn id="48" idx="1"/>
          </p:cNvCxnSpPr>
          <p:nvPr/>
        </p:nvCxnSpPr>
        <p:spPr>
          <a:xfrm flipV="1">
            <a:off x="2560320" y="318614"/>
            <a:ext cx="1415030" cy="192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74" name="TextBox 173">
            <a:extLst>
              <a:ext uri="{FF2B5EF4-FFF2-40B4-BE49-F238E27FC236}">
                <a16:creationId xmlns:a16="http://schemas.microsoft.com/office/drawing/2014/main" id="{8FDA83B0-E258-4DEF-985E-2ECEC3196955}"/>
              </a:ext>
            </a:extLst>
          </p:cNvPr>
          <p:cNvSpPr txBox="1"/>
          <p:nvPr/>
        </p:nvSpPr>
        <p:spPr>
          <a:xfrm>
            <a:off x="2474620" y="5751307"/>
            <a:ext cx="3923029" cy="338554"/>
          </a:xfrm>
          <a:prstGeom prst="rect">
            <a:avLst/>
          </a:prstGeom>
          <a:noFill/>
        </p:spPr>
        <p:txBody>
          <a:bodyPr wrap="square" rtlCol="0">
            <a:spAutoFit/>
          </a:bodyPr>
          <a:lstStyle/>
          <a:p>
            <a:r>
              <a:rPr lang="en-US" sz="1600" dirty="0">
                <a:sym typeface="Wingdings" panose="05000000000000000000" pitchFamily="2" charset="2"/>
              </a:rPr>
              <a:t> </a:t>
            </a:r>
            <a:r>
              <a:rPr lang="en-US" sz="1600" dirty="0"/>
              <a:t>Energy Spent in Data Processing (J/MB)</a:t>
            </a:r>
            <a:endParaRPr lang="en-IN" sz="1600" dirty="0"/>
          </a:p>
        </p:txBody>
      </p:sp>
      <p:sp>
        <p:nvSpPr>
          <p:cNvPr id="175" name="TextBox 174">
            <a:extLst>
              <a:ext uri="{FF2B5EF4-FFF2-40B4-BE49-F238E27FC236}">
                <a16:creationId xmlns:a16="http://schemas.microsoft.com/office/drawing/2014/main" id="{BA96AAB4-A513-4103-878E-D63783B6DF18}"/>
              </a:ext>
            </a:extLst>
          </p:cNvPr>
          <p:cNvSpPr txBox="1"/>
          <p:nvPr/>
        </p:nvSpPr>
        <p:spPr>
          <a:xfrm>
            <a:off x="2474825" y="6386403"/>
            <a:ext cx="3333644" cy="338554"/>
          </a:xfrm>
          <a:prstGeom prst="rect">
            <a:avLst/>
          </a:prstGeom>
          <a:noFill/>
        </p:spPr>
        <p:txBody>
          <a:bodyPr wrap="square" rtlCol="0">
            <a:spAutoFit/>
          </a:bodyPr>
          <a:lstStyle/>
          <a:p>
            <a:r>
              <a:rPr lang="en-US" sz="1600" dirty="0">
                <a:sym typeface="Wingdings" panose="05000000000000000000" pitchFamily="2" charset="2"/>
              </a:rPr>
              <a:t></a:t>
            </a:r>
            <a:r>
              <a:rPr lang="en-US" sz="1600" dirty="0"/>
              <a:t> Parent Edge  </a:t>
            </a:r>
            <a:r>
              <a:rPr lang="az-Cyrl-AZ" sz="1600" dirty="0"/>
              <a:t>Є</a:t>
            </a:r>
            <a:r>
              <a:rPr lang="en-US" sz="1600" dirty="0"/>
              <a:t> </a:t>
            </a:r>
            <a:r>
              <a:rPr lang="en-US" sz="1600"/>
              <a:t>{ 1, </a:t>
            </a:r>
            <a:r>
              <a:rPr lang="en-US" sz="1600" dirty="0"/>
              <a:t>2 … E }</a:t>
            </a:r>
            <a:endParaRPr lang="en-IN" sz="1600" dirty="0"/>
          </a:p>
        </p:txBody>
      </p:sp>
      <p:sp>
        <p:nvSpPr>
          <p:cNvPr id="176" name="TextBox 175">
            <a:extLst>
              <a:ext uri="{FF2B5EF4-FFF2-40B4-BE49-F238E27FC236}">
                <a16:creationId xmlns:a16="http://schemas.microsoft.com/office/drawing/2014/main" id="{D9FD5A59-3B9F-4254-BA0A-DEEBB9955B9D}"/>
              </a:ext>
            </a:extLst>
          </p:cNvPr>
          <p:cNvSpPr txBox="1"/>
          <p:nvPr/>
        </p:nvSpPr>
        <p:spPr>
          <a:xfrm>
            <a:off x="2474620" y="6072529"/>
            <a:ext cx="3333645" cy="338554"/>
          </a:xfrm>
          <a:prstGeom prst="rect">
            <a:avLst/>
          </a:prstGeom>
          <a:noFill/>
        </p:spPr>
        <p:txBody>
          <a:bodyPr wrap="square" rtlCol="0">
            <a:spAutoFit/>
          </a:bodyPr>
          <a:lstStyle/>
          <a:p>
            <a:r>
              <a:rPr lang="en-US" sz="1600" dirty="0">
                <a:sym typeface="Wingdings" panose="05000000000000000000" pitchFamily="2" charset="2"/>
              </a:rPr>
              <a:t> </a:t>
            </a:r>
            <a:r>
              <a:rPr lang="en-US" sz="1600" dirty="0"/>
              <a:t>Bandwidth to Parent Edge (MB/S)</a:t>
            </a:r>
          </a:p>
        </p:txBody>
      </p:sp>
      <p:sp>
        <p:nvSpPr>
          <p:cNvPr id="177" name="TextBox 176">
            <a:extLst>
              <a:ext uri="{FF2B5EF4-FFF2-40B4-BE49-F238E27FC236}">
                <a16:creationId xmlns:a16="http://schemas.microsoft.com/office/drawing/2014/main" id="{A62A44D2-C7F3-47B9-8C28-182FC0C52442}"/>
              </a:ext>
            </a:extLst>
          </p:cNvPr>
          <p:cNvSpPr txBox="1"/>
          <p:nvPr/>
        </p:nvSpPr>
        <p:spPr>
          <a:xfrm>
            <a:off x="2474620" y="5465131"/>
            <a:ext cx="3768807" cy="338554"/>
          </a:xfrm>
          <a:prstGeom prst="rect">
            <a:avLst/>
          </a:prstGeom>
          <a:noFill/>
        </p:spPr>
        <p:txBody>
          <a:bodyPr wrap="square" rtlCol="0">
            <a:spAutoFit/>
          </a:bodyPr>
          <a:lstStyle/>
          <a:p>
            <a:r>
              <a:rPr lang="en-US" sz="1600" dirty="0">
                <a:sym typeface="Wingdings" panose="05000000000000000000" pitchFamily="2" charset="2"/>
              </a:rPr>
              <a:t> </a:t>
            </a:r>
            <a:r>
              <a:rPr lang="en-US" sz="1600" dirty="0"/>
              <a:t>Computation Power (MC/S) </a:t>
            </a:r>
            <a:endParaRPr lang="en-IN" sz="1600" dirty="0"/>
          </a:p>
        </p:txBody>
      </p:sp>
      <p:sp>
        <p:nvSpPr>
          <p:cNvPr id="178" name="TextBox 177">
            <a:extLst>
              <a:ext uri="{FF2B5EF4-FFF2-40B4-BE49-F238E27FC236}">
                <a16:creationId xmlns:a16="http://schemas.microsoft.com/office/drawing/2014/main" id="{0B1260C7-440E-4B21-8B6C-98F2833148D1}"/>
              </a:ext>
            </a:extLst>
          </p:cNvPr>
          <p:cNvSpPr txBox="1"/>
          <p:nvPr/>
        </p:nvSpPr>
        <p:spPr>
          <a:xfrm>
            <a:off x="2474620" y="5145842"/>
            <a:ext cx="3768807" cy="338554"/>
          </a:xfrm>
          <a:prstGeom prst="rect">
            <a:avLst/>
          </a:prstGeom>
          <a:noFill/>
        </p:spPr>
        <p:txBody>
          <a:bodyPr wrap="square" rtlCol="0">
            <a:spAutoFit/>
          </a:bodyPr>
          <a:lstStyle/>
          <a:p>
            <a:r>
              <a:rPr lang="en-US" sz="1600" dirty="0">
                <a:sym typeface="Wingdings" panose="05000000000000000000" pitchFamily="2" charset="2"/>
              </a:rPr>
              <a:t> </a:t>
            </a:r>
            <a:r>
              <a:rPr lang="en-US" sz="1600" dirty="0"/>
              <a:t>Energy Spent in Task Processing (J/MC) </a:t>
            </a:r>
            <a:endParaRPr lang="en-IN" sz="1600" dirty="0"/>
          </a:p>
        </p:txBody>
      </p:sp>
      <p:grpSp>
        <p:nvGrpSpPr>
          <p:cNvPr id="180" name="Group 179">
            <a:extLst>
              <a:ext uri="{FF2B5EF4-FFF2-40B4-BE49-F238E27FC236}">
                <a16:creationId xmlns:a16="http://schemas.microsoft.com/office/drawing/2014/main" id="{6C04C914-CAA2-434B-9F1B-70B0140E8F0F}"/>
              </a:ext>
            </a:extLst>
          </p:cNvPr>
          <p:cNvGrpSpPr/>
          <p:nvPr/>
        </p:nvGrpSpPr>
        <p:grpSpPr>
          <a:xfrm>
            <a:off x="2452466" y="1602923"/>
            <a:ext cx="5447950" cy="1731925"/>
            <a:chOff x="2452466" y="5034662"/>
            <a:chExt cx="3923029" cy="1731925"/>
          </a:xfrm>
        </p:grpSpPr>
        <p:sp>
          <p:nvSpPr>
            <p:cNvPr id="181" name="TextBox 180">
              <a:extLst>
                <a:ext uri="{FF2B5EF4-FFF2-40B4-BE49-F238E27FC236}">
                  <a16:creationId xmlns:a16="http://schemas.microsoft.com/office/drawing/2014/main" id="{D879D57C-6E96-41BE-9797-B0D121D21F5B}"/>
                </a:ext>
              </a:extLst>
            </p:cNvPr>
            <p:cNvSpPr txBox="1"/>
            <p:nvPr/>
          </p:nvSpPr>
          <p:spPr>
            <a:xfrm>
              <a:off x="2452466" y="5779480"/>
              <a:ext cx="3923029" cy="338554"/>
            </a:xfrm>
            <a:prstGeom prst="rect">
              <a:avLst/>
            </a:prstGeom>
            <a:noFill/>
          </p:spPr>
          <p:txBody>
            <a:bodyPr wrap="square" rtlCol="0">
              <a:spAutoFit/>
            </a:bodyPr>
            <a:lstStyle/>
            <a:p>
              <a:r>
                <a:rPr lang="en-US" sz="160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 V(t):	Size of Task</a:t>
              </a:r>
              <a:endParaRPr lang="en-IN" sz="1600" dirty="0">
                <a:ln w="0"/>
                <a:solidFill>
                  <a:schemeClr val="accent1"/>
                </a:solidFill>
                <a:effectLst>
                  <a:outerShdw blurRad="38100" dist="25400" dir="5400000" algn="ctr" rotWithShape="0">
                    <a:srgbClr val="6E747A">
                      <a:alpha val="43000"/>
                    </a:srgbClr>
                  </a:outerShdw>
                </a:effectLst>
              </a:endParaRPr>
            </a:p>
          </p:txBody>
        </p:sp>
        <p:sp>
          <p:nvSpPr>
            <p:cNvPr id="182" name="TextBox 181">
              <a:extLst>
                <a:ext uri="{FF2B5EF4-FFF2-40B4-BE49-F238E27FC236}">
                  <a16:creationId xmlns:a16="http://schemas.microsoft.com/office/drawing/2014/main" id="{A17A6EEE-ADBF-467C-8DEB-36307F220256}"/>
                </a:ext>
              </a:extLst>
            </p:cNvPr>
            <p:cNvSpPr txBox="1"/>
            <p:nvPr/>
          </p:nvSpPr>
          <p:spPr>
            <a:xfrm>
              <a:off x="2452467" y="5034662"/>
              <a:ext cx="3333644" cy="338554"/>
            </a:xfrm>
            <a:prstGeom prst="rect">
              <a:avLst/>
            </a:prstGeom>
            <a:noFill/>
          </p:spPr>
          <p:txBody>
            <a:bodyPr wrap="square" rtlCol="0">
              <a:spAutoFit/>
            </a:bodyPr>
            <a:lstStyle/>
            <a:p>
              <a:r>
                <a:rPr lang="en-US" sz="1600" dirty="0">
                  <a:ln w="0"/>
                  <a:solidFill>
                    <a:schemeClr val="accent6">
                      <a:lumMod val="75000"/>
                    </a:schemeClr>
                  </a:solidFill>
                  <a:effectLst>
                    <a:outerShdw blurRad="38100" dist="25400" dir="5400000" algn="ctr" rotWithShape="0">
                      <a:srgbClr val="6E747A">
                        <a:alpha val="43000"/>
                      </a:srgbClr>
                    </a:outerShdw>
                  </a:effectLst>
                  <a:sym typeface="Wingdings" panose="05000000000000000000" pitchFamily="2" charset="2"/>
                </a:rPr>
                <a:t>~~~~</a:t>
              </a:r>
              <a:r>
                <a:rPr lang="en-US" sz="1600" dirty="0">
                  <a:ln w="0"/>
                  <a:solidFill>
                    <a:schemeClr val="accent6">
                      <a:lumMod val="75000"/>
                    </a:schemeClr>
                  </a:solidFill>
                  <a:effectLst>
                    <a:outerShdw blurRad="38100" dist="25400" dir="5400000" algn="ctr" rotWithShape="0">
                      <a:srgbClr val="6E747A">
                        <a:alpha val="43000"/>
                      </a:srgbClr>
                    </a:outerShdw>
                  </a:effectLst>
                </a:rPr>
                <a:t> D</a:t>
              </a:r>
              <a:r>
                <a:rPr lang="en-US" sz="1600">
                  <a:ln w="0"/>
                  <a:solidFill>
                    <a:schemeClr val="accent6">
                      <a:lumMod val="75000"/>
                    </a:schemeClr>
                  </a:solidFill>
                  <a:effectLst>
                    <a:outerShdw blurRad="38100" dist="25400" dir="5400000" algn="ctr" rotWithShape="0">
                      <a:srgbClr val="6E747A">
                        <a:alpha val="43000"/>
                      </a:srgbClr>
                    </a:outerShdw>
                  </a:effectLst>
                </a:rPr>
                <a:t>(t-1):</a:t>
              </a:r>
              <a:r>
                <a:rPr lang="en-US" sz="1600" dirty="0">
                  <a:ln w="0"/>
                  <a:solidFill>
                    <a:schemeClr val="accent6">
                      <a:lumMod val="75000"/>
                    </a:schemeClr>
                  </a:solidFill>
                  <a:effectLst>
                    <a:outerShdw blurRad="38100" dist="25400" dir="5400000" algn="ctr" rotWithShape="0">
                      <a:srgbClr val="6E747A">
                        <a:alpha val="43000"/>
                      </a:srgbClr>
                    </a:outerShdw>
                  </a:effectLst>
                </a:rPr>
                <a:t>	Size of input data</a:t>
              </a:r>
              <a:endParaRPr lang="en-IN" sz="1600" dirty="0">
                <a:ln w="0"/>
                <a:solidFill>
                  <a:schemeClr val="accent6">
                    <a:lumMod val="75000"/>
                  </a:schemeClr>
                </a:solidFill>
                <a:effectLst>
                  <a:outerShdw blurRad="38100" dist="25400" dir="5400000" algn="ctr" rotWithShape="0">
                    <a:srgbClr val="6E747A">
                      <a:alpha val="43000"/>
                    </a:srgbClr>
                  </a:outerShdw>
                </a:effectLst>
              </a:endParaRPr>
            </a:p>
          </p:txBody>
        </p:sp>
        <p:sp>
          <p:nvSpPr>
            <p:cNvPr id="183" name="TextBox 182">
              <a:extLst>
                <a:ext uri="{FF2B5EF4-FFF2-40B4-BE49-F238E27FC236}">
                  <a16:creationId xmlns:a16="http://schemas.microsoft.com/office/drawing/2014/main" id="{33A4D7AB-26EC-440A-AF7F-E435707153E3}"/>
                </a:ext>
              </a:extLst>
            </p:cNvPr>
            <p:cNvSpPr txBox="1"/>
            <p:nvPr/>
          </p:nvSpPr>
          <p:spPr>
            <a:xfrm>
              <a:off x="2452466" y="5350635"/>
              <a:ext cx="3333645" cy="338554"/>
            </a:xfrm>
            <a:prstGeom prst="rect">
              <a:avLst/>
            </a:prstGeom>
            <a:noFill/>
          </p:spPr>
          <p:txBody>
            <a:bodyPr wrap="square" rtlCol="0">
              <a:spAutoFit/>
            </a:bodyPr>
            <a:lstStyle/>
            <a:p>
              <a:r>
                <a:rPr lang="en-US" sz="1600" dirty="0">
                  <a:ln w="0"/>
                  <a:solidFill>
                    <a:schemeClr val="accent2">
                      <a:lumMod val="75000"/>
                    </a:schemeClr>
                  </a:solidFill>
                  <a:effectLst>
                    <a:outerShdw blurRad="38100" dist="25400" dir="5400000" algn="ctr" rotWithShape="0">
                      <a:srgbClr val="6E747A">
                        <a:alpha val="43000"/>
                      </a:srgbClr>
                    </a:outerShdw>
                  </a:effectLst>
                  <a:sym typeface="Wingdings" panose="05000000000000000000" pitchFamily="2" charset="2"/>
                </a:rPr>
                <a:t>~~~~ </a:t>
              </a:r>
              <a:r>
                <a:rPr lang="en-US" sz="1600" dirty="0">
                  <a:ln w="0"/>
                  <a:solidFill>
                    <a:schemeClr val="accent2">
                      <a:lumMod val="75000"/>
                    </a:schemeClr>
                  </a:solidFill>
                  <a:effectLst>
                    <a:outerShdw blurRad="38100" dist="25400" dir="5400000" algn="ctr" rotWithShape="0">
                      <a:srgbClr val="6E747A">
                        <a:alpha val="43000"/>
                      </a:srgbClr>
                    </a:outerShdw>
                  </a:effectLst>
                </a:rPr>
                <a:t>L</a:t>
              </a:r>
              <a:r>
                <a:rPr lang="en-US" sz="1600">
                  <a:ln w="0"/>
                  <a:solidFill>
                    <a:schemeClr val="accent2">
                      <a:lumMod val="75000"/>
                    </a:schemeClr>
                  </a:solidFill>
                  <a:effectLst>
                    <a:outerShdw blurRad="38100" dist="25400" dir="5400000" algn="ctr" rotWithShape="0">
                      <a:srgbClr val="6E747A">
                        <a:alpha val="43000"/>
                      </a:srgbClr>
                    </a:outerShdw>
                  </a:effectLst>
                </a:rPr>
                <a:t>(t-1):</a:t>
              </a:r>
              <a:r>
                <a:rPr lang="en-US" sz="1600" dirty="0">
                  <a:ln w="0"/>
                  <a:solidFill>
                    <a:schemeClr val="accent2">
                      <a:lumMod val="75000"/>
                    </a:schemeClr>
                  </a:solidFill>
                  <a:effectLst>
                    <a:outerShdw blurRad="38100" dist="25400" dir="5400000" algn="ctr" rotWithShape="0">
                      <a:srgbClr val="6E747A">
                        <a:alpha val="43000"/>
                      </a:srgbClr>
                    </a:outerShdw>
                  </a:effectLst>
                </a:rPr>
                <a:t>	Location of input data</a:t>
              </a:r>
            </a:p>
          </p:txBody>
        </p:sp>
        <p:sp>
          <p:nvSpPr>
            <p:cNvPr id="184" name="TextBox 183">
              <a:extLst>
                <a:ext uri="{FF2B5EF4-FFF2-40B4-BE49-F238E27FC236}">
                  <a16:creationId xmlns:a16="http://schemas.microsoft.com/office/drawing/2014/main" id="{E5845C0B-588D-4CA1-8810-EFE0CA356774}"/>
                </a:ext>
              </a:extLst>
            </p:cNvPr>
            <p:cNvSpPr txBox="1"/>
            <p:nvPr/>
          </p:nvSpPr>
          <p:spPr>
            <a:xfrm>
              <a:off x="2452466" y="6098970"/>
              <a:ext cx="3768807" cy="338554"/>
            </a:xfrm>
            <a:prstGeom prst="rect">
              <a:avLst/>
            </a:prstGeom>
            <a:noFill/>
          </p:spPr>
          <p:txBody>
            <a:bodyPr wrap="square" rtlCol="0">
              <a:spAutoFit/>
            </a:bodyPr>
            <a:lstStyle/>
            <a:p>
              <a:r>
                <a:rPr lang="en-US" sz="1600" dirty="0">
                  <a:ln w="0"/>
                  <a:solidFill>
                    <a:schemeClr val="accent6">
                      <a:lumMod val="75000"/>
                    </a:schemeClr>
                  </a:solidFill>
                  <a:effectLst>
                    <a:outerShdw blurRad="38100" dist="25400" dir="5400000" algn="ctr" rotWithShape="0">
                      <a:srgbClr val="6E747A">
                        <a:alpha val="43000"/>
                      </a:srgbClr>
                    </a:outerShdw>
                  </a:effectLst>
                  <a:sym typeface="Wingdings" panose="05000000000000000000" pitchFamily="2" charset="2"/>
                </a:rPr>
                <a:t>~~~~ </a:t>
              </a:r>
              <a:r>
                <a:rPr lang="en-US" sz="1600" dirty="0">
                  <a:ln w="0"/>
                  <a:solidFill>
                    <a:schemeClr val="accent6">
                      <a:lumMod val="75000"/>
                    </a:schemeClr>
                  </a:solidFill>
                  <a:effectLst>
                    <a:outerShdw blurRad="38100" dist="25400" dir="5400000" algn="ctr" rotWithShape="0">
                      <a:srgbClr val="6E747A">
                        <a:alpha val="43000"/>
                      </a:srgbClr>
                    </a:outerShdw>
                  </a:effectLst>
                </a:rPr>
                <a:t>D(t):	Size of output data </a:t>
              </a:r>
              <a:endParaRPr lang="en-IN" sz="1600" dirty="0">
                <a:ln w="0"/>
                <a:solidFill>
                  <a:schemeClr val="accent6">
                    <a:lumMod val="75000"/>
                  </a:schemeClr>
                </a:solidFill>
                <a:effectLst>
                  <a:outerShdw blurRad="38100" dist="25400" dir="5400000" algn="ctr" rotWithShape="0">
                    <a:srgbClr val="6E747A">
                      <a:alpha val="43000"/>
                    </a:srgbClr>
                  </a:outerShdw>
                </a:effectLst>
              </a:endParaRPr>
            </a:p>
          </p:txBody>
        </p:sp>
        <p:sp>
          <p:nvSpPr>
            <p:cNvPr id="185" name="TextBox 184">
              <a:extLst>
                <a:ext uri="{FF2B5EF4-FFF2-40B4-BE49-F238E27FC236}">
                  <a16:creationId xmlns:a16="http://schemas.microsoft.com/office/drawing/2014/main" id="{CF701D98-9AD9-44AA-BDC1-EC538AC4A69A}"/>
                </a:ext>
              </a:extLst>
            </p:cNvPr>
            <p:cNvSpPr txBox="1"/>
            <p:nvPr/>
          </p:nvSpPr>
          <p:spPr>
            <a:xfrm>
              <a:off x="2455516" y="6428033"/>
              <a:ext cx="3768807" cy="338554"/>
            </a:xfrm>
            <a:prstGeom prst="rect">
              <a:avLst/>
            </a:prstGeom>
            <a:noFill/>
          </p:spPr>
          <p:txBody>
            <a:bodyPr wrap="square" rtlCol="0">
              <a:spAutoFit/>
            </a:bodyPr>
            <a:lstStyle/>
            <a:p>
              <a:r>
                <a:rPr lang="en-US" sz="1600" dirty="0">
                  <a:ln w="0"/>
                  <a:solidFill>
                    <a:schemeClr val="accent2">
                      <a:lumMod val="75000"/>
                    </a:schemeClr>
                  </a:solidFill>
                  <a:effectLst>
                    <a:outerShdw blurRad="38100" dist="25400" dir="5400000" algn="ctr" rotWithShape="0">
                      <a:srgbClr val="6E747A">
                        <a:alpha val="43000"/>
                      </a:srgbClr>
                    </a:outerShdw>
                  </a:effectLst>
                  <a:sym typeface="Wingdings" panose="05000000000000000000" pitchFamily="2" charset="2"/>
                </a:rPr>
                <a:t>~~~~ L(t):	</a:t>
              </a:r>
              <a:r>
                <a:rPr lang="en-US" sz="1600" dirty="0">
                  <a:ln w="0"/>
                  <a:solidFill>
                    <a:schemeClr val="accent2">
                      <a:lumMod val="75000"/>
                    </a:schemeClr>
                  </a:solidFill>
                  <a:effectLst>
                    <a:outerShdw blurRad="38100" dist="25400" dir="5400000" algn="ctr" rotWithShape="0">
                      <a:srgbClr val="6E747A">
                        <a:alpha val="43000"/>
                      </a:srgbClr>
                    </a:outerShdw>
                  </a:effectLst>
                </a:rPr>
                <a:t>Location of output data</a:t>
              </a:r>
              <a:endParaRPr lang="en-IN" sz="1600" dirty="0">
                <a:ln w="0"/>
                <a:solidFill>
                  <a:schemeClr val="accent2">
                    <a:lumMod val="75000"/>
                  </a:schemeClr>
                </a:solidFill>
                <a:effectLst>
                  <a:outerShdw blurRad="38100" dist="25400" dir="5400000" algn="ctr" rotWithShape="0">
                    <a:srgbClr val="6E747A">
                      <a:alpha val="43000"/>
                    </a:srgbClr>
                  </a:outerShdw>
                </a:effectLst>
              </a:endParaRPr>
            </a:p>
          </p:txBody>
        </p:sp>
      </p:grpSp>
      <p:sp>
        <p:nvSpPr>
          <p:cNvPr id="190" name="Flowchart: Predefined Process 189">
            <a:extLst>
              <a:ext uri="{FF2B5EF4-FFF2-40B4-BE49-F238E27FC236}">
                <a16:creationId xmlns:a16="http://schemas.microsoft.com/office/drawing/2014/main" id="{3C4D018E-0CF3-47FA-BBB3-ADDE9D43CA0E}"/>
              </a:ext>
            </a:extLst>
          </p:cNvPr>
          <p:cNvSpPr/>
          <p:nvPr/>
        </p:nvSpPr>
        <p:spPr>
          <a:xfrm>
            <a:off x="6243629" y="6413189"/>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a:t>-1</a:t>
            </a:r>
            <a:endParaRPr lang="en-IN" sz="1600" dirty="0"/>
          </a:p>
        </p:txBody>
      </p:sp>
      <p:sp>
        <p:nvSpPr>
          <p:cNvPr id="191" name="Flowchart: Predefined Process 190">
            <a:extLst>
              <a:ext uri="{FF2B5EF4-FFF2-40B4-BE49-F238E27FC236}">
                <a16:creationId xmlns:a16="http://schemas.microsoft.com/office/drawing/2014/main" id="{D8009BB7-AA70-43CD-83C6-2A9E5728146A}"/>
              </a:ext>
            </a:extLst>
          </p:cNvPr>
          <p:cNvSpPr/>
          <p:nvPr/>
        </p:nvSpPr>
        <p:spPr>
          <a:xfrm>
            <a:off x="6243630" y="6097219"/>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endParaRPr lang="en-IN" sz="1600" dirty="0"/>
          </a:p>
        </p:txBody>
      </p:sp>
      <p:sp>
        <p:nvSpPr>
          <p:cNvPr id="192" name="Flowchart: Predefined Process 191">
            <a:extLst>
              <a:ext uri="{FF2B5EF4-FFF2-40B4-BE49-F238E27FC236}">
                <a16:creationId xmlns:a16="http://schemas.microsoft.com/office/drawing/2014/main" id="{F7033658-DF17-4DEA-BEF5-178065028464}"/>
              </a:ext>
            </a:extLst>
          </p:cNvPr>
          <p:cNvSpPr/>
          <p:nvPr/>
        </p:nvSpPr>
        <p:spPr>
          <a:xfrm>
            <a:off x="6243631" y="5788323"/>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endParaRPr lang="en-IN" sz="1600" dirty="0"/>
          </a:p>
        </p:txBody>
      </p:sp>
      <p:sp>
        <p:nvSpPr>
          <p:cNvPr id="193" name="Flowchart: Predefined Process 192">
            <a:extLst>
              <a:ext uri="{FF2B5EF4-FFF2-40B4-BE49-F238E27FC236}">
                <a16:creationId xmlns:a16="http://schemas.microsoft.com/office/drawing/2014/main" id="{E4AF9F13-92C8-46D7-883D-DDE3DB2D9876}"/>
              </a:ext>
            </a:extLst>
          </p:cNvPr>
          <p:cNvSpPr/>
          <p:nvPr/>
        </p:nvSpPr>
        <p:spPr>
          <a:xfrm>
            <a:off x="6243631" y="5160978"/>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endParaRPr lang="en-IN" sz="1600" dirty="0"/>
          </a:p>
        </p:txBody>
      </p:sp>
      <p:sp>
        <p:nvSpPr>
          <p:cNvPr id="194" name="Flowchart: Predefined Process 193">
            <a:extLst>
              <a:ext uri="{FF2B5EF4-FFF2-40B4-BE49-F238E27FC236}">
                <a16:creationId xmlns:a16="http://schemas.microsoft.com/office/drawing/2014/main" id="{963EDC44-9B15-446A-BF80-C009D3BDACA2}"/>
              </a:ext>
            </a:extLst>
          </p:cNvPr>
          <p:cNvSpPr/>
          <p:nvPr/>
        </p:nvSpPr>
        <p:spPr>
          <a:xfrm>
            <a:off x="6243631" y="5469874"/>
            <a:ext cx="912509" cy="319315"/>
          </a:xfrm>
          <a:prstGeom prst="flowChartPredefined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endParaRPr lang="en-IN" sz="1600" dirty="0"/>
          </a:p>
        </p:txBody>
      </p:sp>
      <p:sp>
        <p:nvSpPr>
          <p:cNvPr id="195" name="TextBox 194">
            <a:extLst>
              <a:ext uri="{FF2B5EF4-FFF2-40B4-BE49-F238E27FC236}">
                <a16:creationId xmlns:a16="http://schemas.microsoft.com/office/drawing/2014/main" id="{09760FF4-FF08-4FEA-8353-9F20298D9F71}"/>
              </a:ext>
            </a:extLst>
          </p:cNvPr>
          <p:cNvSpPr txBox="1"/>
          <p:nvPr/>
        </p:nvSpPr>
        <p:spPr>
          <a:xfrm>
            <a:off x="7455257" y="5151358"/>
            <a:ext cx="2042311" cy="338554"/>
          </a:xfrm>
          <a:prstGeom prst="rect">
            <a:avLst/>
          </a:prstGeom>
          <a:noFill/>
        </p:spPr>
        <p:txBody>
          <a:bodyPr wrap="square" rtlCol="0">
            <a:spAutoFit/>
          </a:bodyPr>
          <a:lstStyle/>
          <a:p>
            <a:r>
              <a:rPr lang="en-US" sz="1600" dirty="0">
                <a:sym typeface="Wingdings" panose="05000000000000000000" pitchFamily="2" charset="2"/>
              </a:rPr>
              <a:t>Nos IoT meta-data = 5</a:t>
            </a:r>
            <a:endParaRPr lang="en-IN" sz="1600" dirty="0"/>
          </a:p>
        </p:txBody>
      </p:sp>
      <p:sp>
        <p:nvSpPr>
          <p:cNvPr id="197" name="TextBox 196">
            <a:extLst>
              <a:ext uri="{FF2B5EF4-FFF2-40B4-BE49-F238E27FC236}">
                <a16:creationId xmlns:a16="http://schemas.microsoft.com/office/drawing/2014/main" id="{8D210D02-2F2D-4DBF-BE81-CB767D070B1D}"/>
              </a:ext>
            </a:extLst>
          </p:cNvPr>
          <p:cNvSpPr txBox="1"/>
          <p:nvPr/>
        </p:nvSpPr>
        <p:spPr>
          <a:xfrm>
            <a:off x="9497568" y="119091"/>
            <a:ext cx="2460225" cy="646331"/>
          </a:xfrm>
          <a:prstGeom prst="rect">
            <a:avLst/>
          </a:prstGeom>
          <a:noFill/>
        </p:spPr>
        <p:txBody>
          <a:bodyPr wrap="none" rtlCol="0">
            <a:spAutoFit/>
          </a:bodyPr>
          <a:lstStyle/>
          <a:p>
            <a:r>
              <a:rPr lang="en-US" sz="3600" dirty="0"/>
              <a:t>State Vector</a:t>
            </a:r>
            <a:endParaRPr lang="en-IN" sz="3600" dirty="0"/>
          </a:p>
        </p:txBody>
      </p:sp>
    </p:spTree>
    <p:extLst>
      <p:ext uri="{BB962C8B-B14F-4D97-AF65-F5344CB8AC3E}">
        <p14:creationId xmlns:p14="http://schemas.microsoft.com/office/powerpoint/2010/main" val="4128179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1519</Words>
  <Application>Microsoft Office PowerPoint</Application>
  <PresentationFormat>Widescreen</PresentationFormat>
  <Paragraphs>263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Sharma</dc:creator>
  <cp:lastModifiedBy>Nelson Sharma</cp:lastModifiedBy>
  <cp:revision>33</cp:revision>
  <dcterms:created xsi:type="dcterms:W3CDTF">2021-07-31T14:44:23Z</dcterms:created>
  <dcterms:modified xsi:type="dcterms:W3CDTF">2021-08-03T22:57:21Z</dcterms:modified>
</cp:coreProperties>
</file>