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Oswald" pitchFamily="2" charset="77"/>
      <p:regular r:id="rId27"/>
      <p:bold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61D61-9453-4FD7-A909-09196138A22D}">
  <a:tblStyle styleId="{86261D61-9453-4FD7-A909-09196138A2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7"/>
  </p:normalViewPr>
  <p:slideViewPr>
    <p:cSldViewPr snapToGrid="0" snapToObjects="1">
      <p:cViewPr varScale="1">
        <p:scale>
          <a:sx n="196" d="100"/>
          <a:sy n="196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principal-component-analysi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kdnuggets.com/2015/05/7-methods-data-dimensionality-reduction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5edf2b34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5edf2b34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nossa </a:t>
            </a:r>
            <a:r>
              <a:rPr lang="en" i="1" dirty="0"/>
              <a:t>framework</a:t>
            </a:r>
            <a:r>
              <a:rPr lang="en" dirty="0"/>
              <a:t> resolve problemas de classificação e regressão (aprendizagem supervisionada).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i="1" dirty="0"/>
              <a:t>framework</a:t>
            </a:r>
            <a:r>
              <a:rPr lang="en" dirty="0"/>
              <a:t> consegue distinguir se é um problema de classificação ou regressão com base nas </a:t>
            </a:r>
            <a:r>
              <a:rPr lang="en" i="1" dirty="0"/>
              <a:t>labels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a label contenha valores reais é um problema de regressão, se não é de classificação.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5edf2b341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5edf2b341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85edf2b341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85edf2b341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5edf2b341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5edf2b341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5edf2b341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85edf2b341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786210e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786210e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7947b33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87947b335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 primeiros passos implicaram o pensamento e desenvolvimento da estrutura, sendo que existem 3 classes principais (uma para os algoritmos de regressão, outra para os de classificação e uma outra que permite o treino dos modelos).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Até agora foram implementados todos os algoritmos de regressão e classificação à exceção de redes neuronais, que estão a ser tratadas por agora, mas ainda precisam de ser testadas e otimizadas. A ideia será criar uma nova classe que permita treinar redes neuronais, uma vez que são modelos mais complexos e complicados de implementar e otimizar.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Quanto às métricas, já é possível escolher entre todas as disponíveis.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8786210e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8786210e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5edf2b34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5edf2b34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Exibem-se de seguida dois gráficos que representam resultados preliminares obtidos no teste com dois datasets, um para cada tipo de problema.</a:t>
            </a:r>
            <a:endParaRPr sz="8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87947b33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87947b33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76549883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76549883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5edf2b34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5edf2b34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786210e5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786210e5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5edf2b34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5edf2b34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5edf2b341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5edf2b341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7947b33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7947b33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Sendo possível restringir a busca do modelo, é mais rápida a procura.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786210e5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8786210e5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Optou-se pelo tema 2, por ser mais desafiador e por ter surgido inicialmente a ideia. Assim, começou o desenvolvimento da </a:t>
            </a:r>
            <a:r>
              <a:rPr lang="en" i="1" dirty="0"/>
              <a:t>UnicornML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Aprendizagem Máquina automatizada (</a:t>
            </a:r>
            <a:r>
              <a:rPr lang="en" i="1" dirty="0"/>
              <a:t>AutoML</a:t>
            </a:r>
            <a:r>
              <a:rPr lang="en" dirty="0"/>
              <a:t>) representa uma mudança fundamental na maneira das organizações de todos os tamanhos abordarem a aprendizagem máquina e a ciência de dados. A aplicação de métodos tradicionais de aprendizagem máquina a problemas reais consume muito tempo, necessita de muitos recursos e é desafiador.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5edf2b34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5edf2b34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Já existe algum software de </a:t>
            </a:r>
            <a:r>
              <a:rPr lang="en" i="1" dirty="0"/>
              <a:t>AutoML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i="1" dirty="0"/>
              <a:t>Amazon</a:t>
            </a:r>
            <a:r>
              <a:rPr lang="en" dirty="0"/>
              <a:t> oferece, através da </a:t>
            </a:r>
            <a:r>
              <a:rPr lang="en" i="1" dirty="0"/>
              <a:t>AWS</a:t>
            </a:r>
            <a:r>
              <a:rPr lang="en" dirty="0"/>
              <a:t>, o </a:t>
            </a:r>
            <a:r>
              <a:rPr lang="en" i="1" dirty="0"/>
              <a:t>Lex</a:t>
            </a:r>
            <a:r>
              <a:rPr lang="en" dirty="0"/>
              <a:t> que disponibiliza funcionalidades de </a:t>
            </a:r>
            <a:r>
              <a:rPr lang="en" i="1" dirty="0"/>
              <a:t>deep learning</a:t>
            </a:r>
            <a:r>
              <a:rPr lang="en" dirty="0"/>
              <a:t> relacionadas com texto e voz.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i="1" dirty="0"/>
              <a:t>Google AutoML</a:t>
            </a:r>
            <a:r>
              <a:rPr lang="en" dirty="0"/>
              <a:t> é a mais parecida com a nossa ideia, permite desenvolver modelos sem ter qualquer conhecimento de </a:t>
            </a:r>
            <a:r>
              <a:rPr lang="en" i="1" dirty="0"/>
              <a:t>machine learning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DataRobot</a:t>
            </a:r>
            <a:r>
              <a:rPr lang="en" dirty="0"/>
              <a:t> concentra-se no trabalho com empresas, de forma a ajudá-las a melhorar a sua produtividade usando inteligência artificial.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AutoKeras</a:t>
            </a:r>
            <a:r>
              <a:rPr lang="en" dirty="0"/>
              <a:t> (sistema de </a:t>
            </a:r>
            <a:r>
              <a:rPr lang="en" i="1" dirty="0"/>
              <a:t>AutoML</a:t>
            </a:r>
            <a:r>
              <a:rPr lang="en" dirty="0"/>
              <a:t> baseado em </a:t>
            </a:r>
            <a:r>
              <a:rPr lang="en" i="1" dirty="0"/>
              <a:t>keras</a:t>
            </a:r>
            <a:r>
              <a:rPr lang="en" dirty="0"/>
              <a:t>), </a:t>
            </a:r>
            <a:r>
              <a:rPr lang="en" i="1" dirty="0"/>
              <a:t>WEKA</a:t>
            </a:r>
            <a:r>
              <a:rPr lang="en" dirty="0"/>
              <a:t> (</a:t>
            </a:r>
            <a:r>
              <a:rPr lang="en" i="1" dirty="0"/>
              <a:t>data mining</a:t>
            </a:r>
            <a:r>
              <a:rPr lang="en" dirty="0"/>
              <a:t> com </a:t>
            </a:r>
            <a:r>
              <a:rPr lang="en" i="1" dirty="0"/>
              <a:t>machine learning</a:t>
            </a:r>
            <a:r>
              <a:rPr lang="en" dirty="0"/>
              <a:t>) e </a:t>
            </a:r>
            <a:r>
              <a:rPr lang="en" i="1" dirty="0"/>
              <a:t>H2OAutoML</a:t>
            </a:r>
            <a:r>
              <a:rPr lang="en" dirty="0"/>
              <a:t> são outros exemplos de </a:t>
            </a:r>
            <a:r>
              <a:rPr lang="en" i="1" dirty="0"/>
              <a:t>AutoML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786210e5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786210e5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7947b33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7947b33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5edf2b34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5edf2b34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Missing: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Colunas com mais de 40% de métricas são eliminadas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Numéricos - Usar o valor médio, sendo que para séries temporais podemos preencher pelo mais próximo.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Categóricas - Preencher pela moda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Deteção de outliers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Utilização do LOF (Local outlier factor ) do scikit-learn. It measures the local deviation of density of a given sample with respect to its neighbors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Redimensionar e Normalizar: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Categóricas - Label Encoding procedido do scaling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Numéricas - scaling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Identificar variáveis com maior importância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highly correlated data will provide precious little extra information about the subject.</a:t>
            </a:r>
            <a:r>
              <a:rPr lang="en" dirty="0">
                <a:uFill>
                  <a:noFill/>
                </a:uFill>
                <a:hlinkClick r:id="rId3"/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PCA</a:t>
            </a:r>
            <a:r>
              <a:rPr lang="en" dirty="0"/>
              <a:t> is a great candidate for this.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Random Forests</a:t>
            </a:r>
            <a:r>
              <a:rPr lang="en" dirty="0"/>
              <a:t> are also promising, as they can inform you which columns play the biggest part in classifying your data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you can use PCA on the training data to collect correlated features into principal components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00CEF6"/>
                </a:solidFill>
              </a:rPr>
              <a:t>“</a:t>
            </a:r>
            <a:endParaRPr sz="9600" dirty="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atarobot.com/wiki/automated-machine-learning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221125" y="2767875"/>
            <a:ext cx="7236900" cy="19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Aprendizagem Automática II</a:t>
            </a:r>
            <a:endParaRPr sz="4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accent2"/>
                </a:solidFill>
              </a:rPr>
              <a:t>2019/2020</a:t>
            </a:r>
            <a:endParaRPr sz="4200" dirty="0">
              <a:solidFill>
                <a:schemeClr val="accent2"/>
              </a:solidFill>
            </a:endParaRPr>
          </a:p>
        </p:txBody>
      </p:sp>
      <p:pic>
        <p:nvPicPr>
          <p:cNvPr id="465" name="Google Shape;4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25" y="244500"/>
            <a:ext cx="3567148" cy="11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Seleção do Algoritmo</a:t>
            </a:r>
            <a:endParaRPr sz="3000" dirty="0"/>
          </a:p>
        </p:txBody>
      </p:sp>
      <p:sp>
        <p:nvSpPr>
          <p:cNvPr id="547" name="Google Shape;547;p22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lang="en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Classificação 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Regressão</a:t>
            </a:r>
            <a:endParaRPr dirty="0"/>
          </a:p>
        </p:txBody>
      </p:sp>
      <p:sp>
        <p:nvSpPr>
          <p:cNvPr id="548" name="Google Shape;548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550" name="Google Shape;550;p22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  <p:pic>
        <p:nvPicPr>
          <p:cNvPr id="551" name="Google Shape;5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474B94D8-EBAC-D84D-A1C5-A0355D053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95030">
            <a:off x="6648094" y="1467056"/>
            <a:ext cx="1005115" cy="100511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A3D556E4-13B0-9145-B6F9-BC3EDDAEB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95030">
            <a:off x="7321125" y="2213387"/>
            <a:ext cx="1005115" cy="100511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276E409-4292-C147-8D50-CFB7A9A4C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95030">
            <a:off x="6558971" y="2857546"/>
            <a:ext cx="1005115" cy="1005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Algoritmos de Classificação</a:t>
            </a:r>
            <a:endParaRPr sz="3000" dirty="0"/>
          </a:p>
        </p:txBody>
      </p:sp>
      <p:sp>
        <p:nvSpPr>
          <p:cNvPr id="557" name="Google Shape;557;p23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Regressão Logística;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K-Nearest Neighbors </a:t>
            </a:r>
            <a:r>
              <a:rPr lang="en" sz="1500" dirty="0"/>
              <a:t>(KNN);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Support Vector Machines </a:t>
            </a:r>
            <a:r>
              <a:rPr lang="en" sz="1500" dirty="0"/>
              <a:t>(SVM), com e sem </a:t>
            </a:r>
            <a:r>
              <a:rPr lang="en" sz="1500" i="1" dirty="0"/>
              <a:t>kernel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Métodos de </a:t>
            </a:r>
            <a:r>
              <a:rPr lang="en" sz="1500" i="1" dirty="0"/>
              <a:t>Bayes</a:t>
            </a:r>
            <a:r>
              <a:rPr lang="en" sz="1500" dirty="0"/>
              <a:t> - Gaussiano, Multinomial e </a:t>
            </a:r>
            <a:r>
              <a:rPr lang="en" sz="1500" i="1" dirty="0"/>
              <a:t>Bernoulli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Árvore de Decisão;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Random Forest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Redes Neuronais.</a:t>
            </a:r>
            <a:endParaRPr sz="1500" dirty="0"/>
          </a:p>
          <a:p>
            <a:pPr marL="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558" name="Google Shape;558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559" name="Google Shape;5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3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377AEBB-5CBE-2F4C-8952-334B985E8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242" y="1690196"/>
            <a:ext cx="1763108" cy="1763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Algoritmos de Regressão</a:t>
            </a:r>
            <a:endParaRPr sz="3000" dirty="0"/>
          </a:p>
        </p:txBody>
      </p:sp>
      <p:sp>
        <p:nvSpPr>
          <p:cNvPr id="566" name="Google Shape;566;p24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Regressão Linear;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Regressão Polinomial;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Support Vector Machines </a:t>
            </a:r>
            <a:r>
              <a:rPr lang="en" sz="1500" dirty="0"/>
              <a:t>(SVM);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Árvore de Decisão;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Random Forest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Redes Neuronais.</a:t>
            </a:r>
            <a:endParaRPr sz="1500" dirty="0"/>
          </a:p>
          <a:p>
            <a:pPr marL="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567" name="Google Shape;567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568" name="Google Shape;5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24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26EF8B3-3170-E145-858E-9DAD199E4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242" y="1690196"/>
            <a:ext cx="1763108" cy="176310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Otimização de hiperparâmetros</a:t>
            </a:r>
            <a:endParaRPr sz="3000" dirty="0"/>
          </a:p>
        </p:txBody>
      </p:sp>
      <p:sp>
        <p:nvSpPr>
          <p:cNvPr id="575" name="Google Shape;575;p2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Função com o objetivo de minimizar o custo / </a:t>
            </a:r>
            <a:r>
              <a:rPr lang="en" sz="1500" i="1" dirty="0"/>
              <a:t>loss</a:t>
            </a:r>
            <a:r>
              <a:rPr lang="en" sz="1500" dirty="0"/>
              <a:t> do algoritmo;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Redes Neuronais - </a:t>
            </a:r>
            <a:r>
              <a:rPr lang="en" sz="1500" i="1" dirty="0"/>
              <a:t>kerastuner</a:t>
            </a:r>
            <a:r>
              <a:rPr lang="en" sz="1500" dirty="0"/>
              <a:t> com o método da otimização </a:t>
            </a:r>
            <a:r>
              <a:rPr lang="en" sz="1500" i="1" dirty="0"/>
              <a:t>Bayeseana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Restantes algoritmos - </a:t>
            </a:r>
            <a:r>
              <a:rPr lang="en" sz="1500" i="1" dirty="0"/>
              <a:t>Randomized Search</a:t>
            </a:r>
            <a:r>
              <a:rPr lang="en" sz="1500" dirty="0"/>
              <a:t> e otimização </a:t>
            </a:r>
            <a:r>
              <a:rPr lang="en" sz="1500" i="1" dirty="0"/>
              <a:t>Bayeseana</a:t>
            </a:r>
            <a:r>
              <a:rPr lang="en" sz="1500" dirty="0"/>
              <a:t> através da biblioteca </a:t>
            </a:r>
            <a:r>
              <a:rPr lang="en" sz="1500" i="1" dirty="0"/>
              <a:t>scikit-learn</a:t>
            </a:r>
            <a:r>
              <a:rPr lang="en" sz="1500" dirty="0"/>
              <a:t>. </a:t>
            </a:r>
            <a:endParaRPr sz="1500" dirty="0"/>
          </a:p>
        </p:txBody>
      </p:sp>
      <p:sp>
        <p:nvSpPr>
          <p:cNvPr id="576" name="Google Shape;576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577" name="Google Shape;5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Avaliação do Modelo</a:t>
            </a:r>
            <a:endParaRPr sz="3000" dirty="0"/>
          </a:p>
        </p:txBody>
      </p:sp>
      <p:sp>
        <p:nvSpPr>
          <p:cNvPr id="584" name="Google Shape;584;p2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Durante o treino é utilizada a </a:t>
            </a:r>
            <a:r>
              <a:rPr lang="en" sz="1500" i="1" dirty="0"/>
              <a:t>cross-validation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Teste de regressão: </a:t>
            </a:r>
            <a:r>
              <a:rPr lang="en" sz="1500" i="1" dirty="0"/>
              <a:t>MSE</a:t>
            </a:r>
            <a:r>
              <a:rPr lang="en" sz="1500" dirty="0"/>
              <a:t>,  </a:t>
            </a:r>
            <a:r>
              <a:rPr lang="en" sz="1500" i="1" dirty="0"/>
              <a:t>MAE</a:t>
            </a:r>
            <a:r>
              <a:rPr lang="en" sz="1500" dirty="0"/>
              <a:t> ou R²;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Teste de classificação: </a:t>
            </a:r>
            <a:r>
              <a:rPr lang="en" sz="1500" i="1" dirty="0"/>
              <a:t>Accuracy</a:t>
            </a:r>
            <a:r>
              <a:rPr lang="en" sz="1500" dirty="0"/>
              <a:t>,  </a:t>
            </a:r>
            <a:r>
              <a:rPr lang="en" sz="1500" i="1" dirty="0"/>
              <a:t>Precision</a:t>
            </a:r>
            <a:r>
              <a:rPr lang="en" sz="1500" dirty="0"/>
              <a:t>,  </a:t>
            </a:r>
            <a:r>
              <a:rPr lang="en" sz="1500" i="1" dirty="0"/>
              <a:t>F1</a:t>
            </a:r>
            <a:r>
              <a:rPr lang="en" sz="1500" dirty="0"/>
              <a:t> ou </a:t>
            </a:r>
            <a:r>
              <a:rPr lang="en" sz="1500" i="1" dirty="0"/>
              <a:t>recall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Implementação de uma heurística que permita identificar a melhor métrica.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/>
              <a:t> 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585" name="Google Shape;585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586" name="Google Shape;5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26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B22E5AF-0BFC-CB41-9E29-E78DB3A9C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2965" y="2090028"/>
            <a:ext cx="963443" cy="96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593" name="Google Shape;5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7"/>
          <p:cNvSpPr txBox="1">
            <a:spLocks noGrp="1"/>
          </p:cNvSpPr>
          <p:nvPr>
            <p:ph type="ctrTitle"/>
          </p:nvPr>
        </p:nvSpPr>
        <p:spPr>
          <a:xfrm>
            <a:off x="1641900" y="3367175"/>
            <a:ext cx="5860200" cy="10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accent2"/>
                </a:solidFill>
              </a:rPr>
              <a:t>3. </a:t>
            </a:r>
            <a:r>
              <a:rPr lang="en" sz="5600" dirty="0"/>
              <a:t>Implementação</a:t>
            </a:r>
            <a:endParaRPr sz="5600" dirty="0"/>
          </a:p>
        </p:txBody>
      </p:sp>
      <p:sp>
        <p:nvSpPr>
          <p:cNvPr id="595" name="Google Shape;595;p27"/>
          <p:cNvSpPr txBox="1">
            <a:spLocks noGrp="1"/>
          </p:cNvSpPr>
          <p:nvPr>
            <p:ph type="title" idx="4294967295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601" name="Google Shape;6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50" y="0"/>
            <a:ext cx="81780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607" name="Google Shape;6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29"/>
          <p:cNvSpPr txBox="1">
            <a:spLocks noGrp="1"/>
          </p:cNvSpPr>
          <p:nvPr>
            <p:ph type="ctrTitle"/>
          </p:nvPr>
        </p:nvSpPr>
        <p:spPr>
          <a:xfrm>
            <a:off x="1974300" y="3396925"/>
            <a:ext cx="5195400" cy="10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accent2"/>
                </a:solidFill>
              </a:rPr>
              <a:t>4. </a:t>
            </a:r>
            <a:r>
              <a:rPr lang="en" sz="5600" dirty="0"/>
              <a:t>Resultados</a:t>
            </a:r>
            <a:endParaRPr sz="5600" dirty="0"/>
          </a:p>
        </p:txBody>
      </p:sp>
      <p:sp>
        <p:nvSpPr>
          <p:cNvPr id="609" name="Google Shape;609;p29"/>
          <p:cNvSpPr txBox="1">
            <a:spLocks noGrp="1"/>
          </p:cNvSpPr>
          <p:nvPr>
            <p:ph type="title" idx="4294967295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Resultados</a:t>
            </a:r>
            <a:endParaRPr sz="3000" dirty="0"/>
          </a:p>
        </p:txBody>
      </p:sp>
      <p:sp>
        <p:nvSpPr>
          <p:cNvPr id="615" name="Google Shape;615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616" name="Google Shape;6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0"/>
          <p:cNvSpPr txBox="1">
            <a:spLocks noGrp="1"/>
          </p:cNvSpPr>
          <p:nvPr>
            <p:ph type="body" idx="1"/>
          </p:nvPr>
        </p:nvSpPr>
        <p:spPr>
          <a:xfrm>
            <a:off x="1221300" y="1540175"/>
            <a:ext cx="6701400" cy="24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/>
              <a:t>De momento, para um conjunto limitado de testes de </a:t>
            </a:r>
            <a:r>
              <a:rPr lang="en" sz="1500" i="1" dirty="0"/>
              <a:t>input</a:t>
            </a:r>
            <a:r>
              <a:rPr lang="en" sz="1500" dirty="0"/>
              <a:t>, é possível indicar a precisão dos modelos adequados ao conjunto de dados em causa, revelando no fim da execução o melhor modelo disponível.</a:t>
            </a:r>
            <a:endParaRPr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/>
              <a:t>Para cada um dos modelos tomados em consideração são computados os hiperparâmetros que melhor se ajustam ao conjuntos de dados.</a:t>
            </a:r>
            <a:endParaRPr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618" name="Google Shape;618;p30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Resultados</a:t>
            </a:r>
            <a:endParaRPr sz="3000" dirty="0"/>
          </a:p>
        </p:txBody>
      </p:sp>
      <p:sp>
        <p:nvSpPr>
          <p:cNvPr id="624" name="Google Shape;624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625" name="Google Shape;6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500" y="1297450"/>
            <a:ext cx="5147751" cy="3178749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31"/>
          <p:cNvSpPr txBox="1">
            <a:spLocks noGrp="1"/>
          </p:cNvSpPr>
          <p:nvPr>
            <p:ph type="title"/>
          </p:nvPr>
        </p:nvSpPr>
        <p:spPr>
          <a:xfrm>
            <a:off x="892450" y="2495075"/>
            <a:ext cx="9294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Teste 1</a:t>
            </a:r>
            <a:endParaRPr i="1" dirty="0">
              <a:solidFill>
                <a:schemeClr val="accent2"/>
              </a:solidFill>
            </a:endParaRPr>
          </a:p>
        </p:txBody>
      </p:sp>
      <p:sp>
        <p:nvSpPr>
          <p:cNvPr id="628" name="Google Shape;628;p31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Google Shape;471;p14"/>
          <p:cNvGraphicFramePr/>
          <p:nvPr/>
        </p:nvGraphicFramePr>
        <p:xfrm>
          <a:off x="2296025" y="1495706"/>
          <a:ext cx="4551950" cy="2152100"/>
        </p:xfrm>
        <a:graphic>
          <a:graphicData uri="http://schemas.openxmlformats.org/drawingml/2006/table">
            <a:tbl>
              <a:tblPr>
                <a:noFill/>
                <a:tableStyleId>{86261D61-9453-4FD7-A909-09196138A22D}</a:tableStyleId>
              </a:tblPr>
              <a:tblGrid>
                <a:gridCol w="227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Nome</a:t>
                      </a: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Número</a:t>
                      </a: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João Ribeiro Imperadeiro</a:t>
                      </a:r>
                      <a:endParaRPr sz="12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PG41080</a:t>
                      </a:r>
                      <a:endParaRPr sz="12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José Alberto Martins Boticas</a:t>
                      </a:r>
                      <a:endParaRPr sz="12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PG41081</a:t>
                      </a:r>
                      <a:endParaRPr sz="12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Nelson José Dias Teixeira</a:t>
                      </a:r>
                      <a:endParaRPr sz="12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PG41091</a:t>
                      </a:r>
                      <a:endParaRPr sz="12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Rui Miguel da Costa Meira</a:t>
                      </a:r>
                      <a:endParaRPr sz="12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PG41851</a:t>
                      </a:r>
                      <a:endParaRPr sz="12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2" name="Google Shape;472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473" name="Google Shape;4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4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Resultados</a:t>
            </a:r>
            <a:endParaRPr sz="3000" dirty="0"/>
          </a:p>
        </p:txBody>
      </p:sp>
      <p:sp>
        <p:nvSpPr>
          <p:cNvPr id="634" name="Google Shape;63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635" name="Google Shape;6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32"/>
          <p:cNvSpPr txBox="1">
            <a:spLocks noGrp="1"/>
          </p:cNvSpPr>
          <p:nvPr>
            <p:ph type="title"/>
          </p:nvPr>
        </p:nvSpPr>
        <p:spPr>
          <a:xfrm>
            <a:off x="892450" y="2495075"/>
            <a:ext cx="9294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Teste 2</a:t>
            </a:r>
            <a:endParaRPr i="1" dirty="0">
              <a:solidFill>
                <a:schemeClr val="accent2"/>
              </a:solidFill>
            </a:endParaRPr>
          </a:p>
        </p:txBody>
      </p:sp>
      <p:pic>
        <p:nvPicPr>
          <p:cNvPr id="637" name="Google Shape;637;p32" title="Classificaçã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336" y="1349925"/>
            <a:ext cx="5085126" cy="3141274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2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644" name="Google Shape;6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3"/>
          <p:cNvSpPr txBox="1">
            <a:spLocks noGrp="1"/>
          </p:cNvSpPr>
          <p:nvPr>
            <p:ph type="ctrTitle"/>
          </p:nvPr>
        </p:nvSpPr>
        <p:spPr>
          <a:xfrm>
            <a:off x="1391550" y="3382125"/>
            <a:ext cx="6360900" cy="10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accent2"/>
                </a:solidFill>
              </a:rPr>
              <a:t>5. </a:t>
            </a:r>
            <a:r>
              <a:rPr lang="en" sz="5600" dirty="0"/>
              <a:t>Trabalho futuro</a:t>
            </a:r>
            <a:endParaRPr sz="5600" dirty="0"/>
          </a:p>
        </p:txBody>
      </p:sp>
      <p:sp>
        <p:nvSpPr>
          <p:cNvPr id="646" name="Google Shape;646;p33"/>
          <p:cNvSpPr txBox="1">
            <a:spLocks noGrp="1"/>
          </p:cNvSpPr>
          <p:nvPr>
            <p:ph type="title" idx="4294967295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Trabalho futuro</a:t>
            </a:r>
            <a:endParaRPr sz="3000" dirty="0"/>
          </a:p>
        </p:txBody>
      </p:sp>
      <p:sp>
        <p:nvSpPr>
          <p:cNvPr id="652" name="Google Shape;652;p34"/>
          <p:cNvSpPr txBox="1">
            <a:spLocks noGrp="1"/>
          </p:cNvSpPr>
          <p:nvPr>
            <p:ph type="body" idx="1"/>
          </p:nvPr>
        </p:nvSpPr>
        <p:spPr>
          <a:xfrm>
            <a:off x="1073700" y="1349925"/>
            <a:ext cx="6996600" cy="2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Pré-processamento dos dados de entrada;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Verificar a existência de </a:t>
            </a:r>
            <a:r>
              <a:rPr lang="en" sz="1500" i="1" dirty="0"/>
              <a:t>overfitting</a:t>
            </a:r>
            <a:r>
              <a:rPr lang="en" sz="1500" dirty="0"/>
              <a:t>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Melhorar a escolha da métrica utilizada para avaliar os modelos;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Implementar a otimização de redes neuronais;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Tratar melhor certos problemas (como é o caso das imagens).</a:t>
            </a:r>
            <a:endParaRPr sz="1500" dirty="0"/>
          </a:p>
        </p:txBody>
      </p:sp>
      <p:sp>
        <p:nvSpPr>
          <p:cNvPr id="653" name="Google Shape;653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654" name="Google Shape;6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4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F5F9457-8825-9F47-ADAA-D096D196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65863" y="2182926"/>
            <a:ext cx="777648" cy="777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pic>
        <p:nvPicPr>
          <p:cNvPr id="661" name="Google Shape;6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5"/>
          <p:cNvSpPr txBox="1">
            <a:spLocks noGrp="1"/>
          </p:cNvSpPr>
          <p:nvPr>
            <p:ph type="ctrTitle"/>
          </p:nvPr>
        </p:nvSpPr>
        <p:spPr>
          <a:xfrm>
            <a:off x="2227350" y="3382125"/>
            <a:ext cx="4689300" cy="10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accent2"/>
                </a:solidFill>
              </a:rPr>
              <a:t>6. </a:t>
            </a:r>
            <a:r>
              <a:rPr lang="en" sz="5600" dirty="0"/>
              <a:t>Conclusão</a:t>
            </a:r>
            <a:endParaRPr sz="5600"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 idx="4294967295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Conclusão</a:t>
            </a:r>
            <a:endParaRPr sz="3000" dirty="0"/>
          </a:p>
        </p:txBody>
      </p:sp>
      <p:sp>
        <p:nvSpPr>
          <p:cNvPr id="669" name="Google Shape;669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6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A framework é capaz de encontrar um modelo com uma exatidão alta;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É simples de utilizar, sendo apenas necessário fornecer os dados;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É extremamente customizável, sendo possível restringir a busca do modelo;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É uma boa base para um projeto de maior dimensão e mais capacidades.</a:t>
            </a:r>
            <a:endParaRPr sz="1500" dirty="0"/>
          </a:p>
        </p:txBody>
      </p:sp>
      <p:sp>
        <p:nvSpPr>
          <p:cNvPr id="670" name="Google Shape;670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pic>
        <p:nvPicPr>
          <p:cNvPr id="671" name="Google Shape;6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36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80" name="Google Shape;4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5"/>
          <p:cNvSpPr txBox="1">
            <a:spLocks noGrp="1"/>
          </p:cNvSpPr>
          <p:nvPr>
            <p:ph type="ctrTitle"/>
          </p:nvPr>
        </p:nvSpPr>
        <p:spPr>
          <a:xfrm>
            <a:off x="3349500" y="3411725"/>
            <a:ext cx="2445000" cy="10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58420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AutoNum type="arabicPeriod"/>
            </a:pPr>
            <a:r>
              <a:rPr lang="en" sz="5600" dirty="0"/>
              <a:t>Tema</a:t>
            </a:r>
            <a:endParaRPr sz="5600" dirty="0"/>
          </a:p>
        </p:txBody>
      </p:sp>
      <p:sp>
        <p:nvSpPr>
          <p:cNvPr id="482" name="Google Shape;482;p15"/>
          <p:cNvSpPr txBox="1">
            <a:spLocks noGrp="1"/>
          </p:cNvSpPr>
          <p:nvPr>
            <p:ph type="title" idx="4294967295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/>
              <a:t>Tema</a:t>
            </a:r>
          </a:p>
        </p:txBody>
      </p:sp>
      <p:sp>
        <p:nvSpPr>
          <p:cNvPr id="488" name="Google Shape;488;p16"/>
          <p:cNvSpPr txBox="1">
            <a:spLocks noGrp="1"/>
          </p:cNvSpPr>
          <p:nvPr>
            <p:ph type="body" idx="1"/>
          </p:nvPr>
        </p:nvSpPr>
        <p:spPr>
          <a:xfrm>
            <a:off x="1431900" y="1634750"/>
            <a:ext cx="6228300" cy="19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500" u="sng" dirty="0"/>
              <a:t>Desenvolvimento de </a:t>
            </a:r>
            <a:r>
              <a:rPr lang="pt-PT" sz="1500" i="1" u="sng" dirty="0"/>
              <a:t>software</a:t>
            </a:r>
            <a:r>
              <a:rPr lang="pt-PT" sz="1500" u="sng" dirty="0"/>
              <a:t> para aprendizagem máquina automatizada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PT"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500" dirty="0"/>
              <a:t>Optou-se pelo desenvolvimento de uma </a:t>
            </a:r>
            <a:r>
              <a:rPr lang="pt-PT" sz="1500" i="1" dirty="0"/>
              <a:t>framework</a:t>
            </a:r>
            <a:r>
              <a:rPr lang="pt-PT" sz="1500" dirty="0"/>
              <a:t> de </a:t>
            </a:r>
            <a:r>
              <a:rPr lang="pt-PT" sz="1500" i="1" dirty="0"/>
              <a:t>AutoML</a:t>
            </a:r>
            <a:r>
              <a:rPr lang="pt-PT" sz="1500" dirty="0"/>
              <a:t>, com o objetivo de obter o melhor modelo para problemas de </a:t>
            </a:r>
            <a:r>
              <a:rPr lang="pt-PT" sz="1500" i="1" dirty="0"/>
              <a:t>supervised learning </a:t>
            </a:r>
            <a:r>
              <a:rPr lang="pt-PT" sz="1500" dirty="0"/>
              <a:t>(classificação e regressão), de forma automática e com a menor intervenção possível por parte do programador.</a:t>
            </a:r>
          </a:p>
        </p:txBody>
      </p:sp>
      <p:sp>
        <p:nvSpPr>
          <p:cNvPr id="489" name="Google Shape;489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490" name="Google Shape;4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16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>
            <a:spLocks noGrp="1"/>
          </p:cNvSpPr>
          <p:nvPr>
            <p:ph type="body" idx="1"/>
          </p:nvPr>
        </p:nvSpPr>
        <p:spPr>
          <a:xfrm>
            <a:off x="1519950" y="1389550"/>
            <a:ext cx="61041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Automated machine learning (AutoML) represents a fundamental shift in the way organizations of all sizes approach machine learning and data science.</a:t>
            </a:r>
            <a:endParaRPr sz="2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 Applying traditional machine learning methods to real-world business problems is time-consuming, resource-intensive, and challenging.</a:t>
            </a:r>
            <a:endParaRPr sz="2200" dirty="0"/>
          </a:p>
        </p:txBody>
      </p:sp>
      <p:sp>
        <p:nvSpPr>
          <p:cNvPr id="497" name="Google Shape;497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498" name="Google Shape;4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7"/>
          <p:cNvSpPr txBox="1">
            <a:spLocks noGrp="1"/>
          </p:cNvSpPr>
          <p:nvPr>
            <p:ph type="title" idx="4294967295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  <p:sp>
        <p:nvSpPr>
          <p:cNvPr id="500" name="Google Shape;500;p17"/>
          <p:cNvSpPr txBox="1"/>
          <p:nvPr/>
        </p:nvSpPr>
        <p:spPr>
          <a:xfrm>
            <a:off x="4729050" y="3995725"/>
            <a:ext cx="28950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Fonte:  </a:t>
            </a:r>
            <a:r>
              <a:rPr lang="en" sz="700" u="sng" dirty="0">
                <a:solidFill>
                  <a:schemeClr val="hlink"/>
                </a:solidFill>
                <a:hlinkClick r:id="rId4"/>
              </a:rPr>
              <a:t>https://www.datarobot.com/wiki/automated-machine-learning/</a:t>
            </a:r>
            <a:endParaRPr sz="7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 dirty="0"/>
              <a:t>Software </a:t>
            </a:r>
            <a:r>
              <a:rPr lang="en" sz="3000" dirty="0"/>
              <a:t>existente</a:t>
            </a:r>
            <a:endParaRPr sz="3000" dirty="0"/>
          </a:p>
        </p:txBody>
      </p:sp>
      <p:sp>
        <p:nvSpPr>
          <p:cNvPr id="506" name="Google Shape;506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507" name="Google Shape;507;p18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  <p:pic>
        <p:nvPicPr>
          <p:cNvPr id="508" name="Google Shape;5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076" y="1647225"/>
            <a:ext cx="87175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4975" y="1910260"/>
            <a:ext cx="2481176" cy="4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5138" y="1614487"/>
            <a:ext cx="903625" cy="9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4175" y="2884113"/>
            <a:ext cx="1411750" cy="14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8" descr="Google's AutoML Will Change How Businesses Use Machine Learni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9562" y="2782674"/>
            <a:ext cx="2214776" cy="14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8" descr="Amazon Lex Chatbot Review For 2019 | Ratings, Prices &amp; More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49432" y="2862913"/>
            <a:ext cx="2326718" cy="13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520" name="Google Shape;5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19"/>
          <p:cNvSpPr txBox="1">
            <a:spLocks noGrp="1"/>
          </p:cNvSpPr>
          <p:nvPr>
            <p:ph type="ctrTitle"/>
          </p:nvPr>
        </p:nvSpPr>
        <p:spPr>
          <a:xfrm>
            <a:off x="1974300" y="3389525"/>
            <a:ext cx="5195400" cy="10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accent2"/>
                </a:solidFill>
              </a:rPr>
              <a:t>2. </a:t>
            </a:r>
            <a:r>
              <a:rPr lang="en" sz="5600" dirty="0"/>
              <a:t>Planificação</a:t>
            </a:r>
            <a:endParaRPr sz="5600" dirty="0"/>
          </a:p>
        </p:txBody>
      </p:sp>
      <p:sp>
        <p:nvSpPr>
          <p:cNvPr id="522" name="Google Shape;522;p19"/>
          <p:cNvSpPr txBox="1">
            <a:spLocks noGrp="1"/>
          </p:cNvSpPr>
          <p:nvPr>
            <p:ph type="title" idx="4294967295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Planificação</a:t>
            </a:r>
            <a:endParaRPr sz="3000" dirty="0"/>
          </a:p>
        </p:txBody>
      </p:sp>
      <p:sp>
        <p:nvSpPr>
          <p:cNvPr id="528" name="Google Shape;528;p20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6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Criação do package </a:t>
            </a:r>
            <a:r>
              <a:rPr lang="en" sz="1500" i="1" dirty="0"/>
              <a:t>UnicornML</a:t>
            </a:r>
            <a:r>
              <a:rPr lang="en" sz="1500" dirty="0"/>
              <a:t> com diversas classes.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Testes unitários para validar as funcionalidades.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Utilização das bibliotecas </a:t>
            </a:r>
            <a:r>
              <a:rPr lang="en" sz="1500" i="1" dirty="0"/>
              <a:t>scikit-learn</a:t>
            </a:r>
            <a:r>
              <a:rPr lang="en" sz="1500" dirty="0"/>
              <a:t>, </a:t>
            </a:r>
            <a:r>
              <a:rPr lang="en" sz="1500" i="1" dirty="0"/>
              <a:t>tensorflow</a:t>
            </a:r>
            <a:r>
              <a:rPr lang="en" sz="1500" dirty="0"/>
              <a:t> e </a:t>
            </a:r>
            <a:r>
              <a:rPr lang="en" sz="1500" i="1" dirty="0"/>
              <a:t>kerastuner</a:t>
            </a:r>
            <a:r>
              <a:rPr lang="en" sz="1500" dirty="0"/>
              <a:t>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Código </a:t>
            </a:r>
            <a:r>
              <a:rPr lang="en" sz="1500" i="1" dirty="0"/>
              <a:t>open source</a:t>
            </a:r>
            <a:r>
              <a:rPr lang="en" sz="1500" dirty="0"/>
              <a:t> disponível para todos os utilizadores de </a:t>
            </a:r>
            <a:r>
              <a:rPr lang="en" sz="1500" i="1" dirty="0"/>
              <a:t>Python</a:t>
            </a:r>
            <a:r>
              <a:rPr lang="en" sz="1500" dirty="0"/>
              <a:t> no </a:t>
            </a:r>
            <a:r>
              <a:rPr lang="en" sz="1500" i="1" dirty="0"/>
              <a:t>PyPI</a:t>
            </a:r>
            <a:r>
              <a:rPr lang="en" sz="1500" dirty="0"/>
              <a:t>.</a:t>
            </a:r>
            <a:endParaRPr sz="1500" dirty="0"/>
          </a:p>
        </p:txBody>
      </p:sp>
      <p:sp>
        <p:nvSpPr>
          <p:cNvPr id="529" name="Google Shape;529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530" name="Google Shape;5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0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7C56BCFB-8BD9-074C-AE5F-55A3CCF98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1174" y="2058237"/>
            <a:ext cx="1027026" cy="10270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Pré-Processamento</a:t>
            </a:r>
            <a:endParaRPr sz="3000" dirty="0"/>
          </a:p>
        </p:txBody>
      </p:sp>
      <p:sp>
        <p:nvSpPr>
          <p:cNvPr id="537" name="Google Shape;537;p2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6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Transformação dos dados: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Resolução de </a:t>
            </a:r>
            <a:r>
              <a:rPr lang="en" sz="1500" i="1" dirty="0"/>
              <a:t>missing values</a:t>
            </a:r>
            <a:endParaRPr sz="1500" i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Deteção de </a:t>
            </a:r>
            <a:r>
              <a:rPr lang="en" sz="1500" i="1" dirty="0"/>
              <a:t>outliers</a:t>
            </a:r>
            <a:endParaRPr sz="1500" i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Redimensionar e normalizar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Seleção de </a:t>
            </a:r>
            <a:r>
              <a:rPr lang="en" sz="1500" i="1" dirty="0"/>
              <a:t>features:</a:t>
            </a:r>
            <a:endParaRPr sz="1500" i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Utilização do PCA para obter os principais componentes das </a:t>
            </a:r>
            <a:r>
              <a:rPr lang="en" sz="1500" i="1" dirty="0"/>
              <a:t>features</a:t>
            </a:r>
            <a:r>
              <a:rPr lang="en" sz="1500" dirty="0"/>
              <a:t> com maior correlação.</a:t>
            </a:r>
            <a:endParaRPr sz="1500" dirty="0"/>
          </a:p>
        </p:txBody>
      </p:sp>
      <p:sp>
        <p:nvSpPr>
          <p:cNvPr id="538" name="Google Shape;538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39" name="Google Shape;5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25" y="1725300"/>
            <a:ext cx="2919900" cy="1631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41" name="Google Shape;541;p21"/>
          <p:cNvSpPr txBox="1">
            <a:spLocks noGrp="1"/>
          </p:cNvSpPr>
          <p:nvPr>
            <p:ph type="title"/>
          </p:nvPr>
        </p:nvSpPr>
        <p:spPr>
          <a:xfrm>
            <a:off x="285450" y="283675"/>
            <a:ext cx="1927500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AA2 | </a:t>
            </a:r>
            <a:r>
              <a:rPr lang="en" i="1" dirty="0"/>
              <a:t>UnicornML</a:t>
            </a:r>
            <a:endParaRPr i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1146</Words>
  <Application>Microsoft Macintosh PowerPoint</Application>
  <PresentationFormat>Apresentação no Ecrã (16:9)</PresentationFormat>
  <Paragraphs>192</Paragraphs>
  <Slides>24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8" baseType="lpstr">
      <vt:lpstr>Oswald</vt:lpstr>
      <vt:lpstr>Source Sans Pro</vt:lpstr>
      <vt:lpstr>Arial</vt:lpstr>
      <vt:lpstr>Quince template</vt:lpstr>
      <vt:lpstr>Aprendizagem Automática II 2019/2020</vt:lpstr>
      <vt:lpstr>AA2 | UnicornML</vt:lpstr>
      <vt:lpstr>Tema</vt:lpstr>
      <vt:lpstr>Tema</vt:lpstr>
      <vt:lpstr>AA2 | UnicornML</vt:lpstr>
      <vt:lpstr>Software existente</vt:lpstr>
      <vt:lpstr>2. Planificação</vt:lpstr>
      <vt:lpstr>Planificação</vt:lpstr>
      <vt:lpstr>Pré-Processamento</vt:lpstr>
      <vt:lpstr>Seleção do Algoritmo</vt:lpstr>
      <vt:lpstr>Algoritmos de Classificação</vt:lpstr>
      <vt:lpstr>Algoritmos de Regressão</vt:lpstr>
      <vt:lpstr>Otimização de hiperparâmetros</vt:lpstr>
      <vt:lpstr>Avaliação do Modelo</vt:lpstr>
      <vt:lpstr>3. Implementação</vt:lpstr>
      <vt:lpstr>Apresentação do PowerPoint</vt:lpstr>
      <vt:lpstr>4. Resultados</vt:lpstr>
      <vt:lpstr>Resultados</vt:lpstr>
      <vt:lpstr>Resultados</vt:lpstr>
      <vt:lpstr>Resultados</vt:lpstr>
      <vt:lpstr>5. Trabalho futuro</vt:lpstr>
      <vt:lpstr>Trabalho futuro</vt:lpstr>
      <vt:lpstr>6. 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Aprendizagem Automática II 2019/2020</dc:title>
  <cp:lastModifiedBy>Nélson José Dias Teixeira</cp:lastModifiedBy>
  <cp:revision>6</cp:revision>
  <dcterms:modified xsi:type="dcterms:W3CDTF">2020-05-28T17:40:47Z</dcterms:modified>
</cp:coreProperties>
</file>