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7" r:id="rId17"/>
  </p:sldIdLst>
  <p:sldSz cx="9144000" cy="5143500" type="screen16x9"/>
  <p:notesSz cx="6858000" cy="9144000"/>
  <p:embeddedFontLst>
    <p:embeddedFont>
      <p:font typeface="Oswald" pitchFamily="2" charset="77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61D61-9453-4FD7-A909-09196138A22D}">
  <a:tblStyle styleId="{86261D61-9453-4FD7-A909-09196138A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79955"/>
  </p:normalViewPr>
  <p:slideViewPr>
    <p:cSldViewPr snapToGrid="0" snapToObjects="1">
      <p:cViewPr varScale="1">
        <p:scale>
          <a:sx n="164" d="100"/>
          <a:sy n="164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dnuggets.com/2015/05/7-methods-data-dimensionality-reduction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5edf2b34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5edf2b341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5edf2b34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5edf2b34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7947b33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7947b33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primeiros passos implicaram o pensamento e desenvolvimento da estrutura, sendo que existem 3 classes principais (uma para os algoritmos de regressão, outra para os de classificação e uma outra que permite o treino dos modelos).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Até agora foram implementados todos os algoritmos de regressão e classificação à exceção de redes neuronais, que estão a ser tratadas por agora, mas ainda precisam de ser testadas e otimizadas. A ideia será criar uma nova classe que permita treinar redes neuronais, uma vez que são modelos mais complexos e complicados de implementar e otimizar.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Quanto às métricas, já é possível escolher entre todas as disponíveis.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edf2b3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5edf2b3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Exibem-se de seguida dois gráficos que representam resultados preliminares obtidos no teste com dois </a:t>
            </a:r>
            <a:r>
              <a:rPr lang="en" sz="12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um para cada tipo de problema.</a:t>
            </a:r>
            <a:endParaRPr sz="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7947b33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7947b33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5edf2b3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5edf2b3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5edf2b34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5edf2b34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100" u="sng" dirty="0"/>
              <a:t>Desenvolvimento de </a:t>
            </a:r>
            <a:r>
              <a:rPr lang="pt-PT" sz="1100" i="1" u="sng" dirty="0"/>
              <a:t>software</a:t>
            </a:r>
            <a:r>
              <a:rPr lang="pt-PT" sz="1100" u="sng" dirty="0"/>
              <a:t> para aprendizagem máquina automatizada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100" dirty="0"/>
              <a:t>Optou-se pelo desenvolvimento de uma </a:t>
            </a:r>
            <a:r>
              <a:rPr lang="pt-PT" sz="1100" i="1" dirty="0"/>
              <a:t>framework</a:t>
            </a:r>
            <a:r>
              <a:rPr lang="pt-PT" sz="1100" dirty="0"/>
              <a:t> de </a:t>
            </a:r>
            <a:r>
              <a:rPr lang="pt-PT" sz="1100" i="1" dirty="0"/>
              <a:t>AutoML</a:t>
            </a:r>
            <a:r>
              <a:rPr lang="pt-PT" sz="1100" dirty="0"/>
              <a:t>, com o objetivo de obter o melhor modelo para problemas de </a:t>
            </a:r>
            <a:r>
              <a:rPr lang="pt-PT" sz="1100" i="1" dirty="0"/>
              <a:t>supervised learning </a:t>
            </a:r>
            <a:r>
              <a:rPr lang="pt-PT" sz="1100" dirty="0"/>
              <a:t>(classificação e regressão), de forma automática e com a menor intervenção possível por parte do programador.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Optou-se pelo tema 2, por ser mais desafiador e por ter surgido inicialmente a ideia. Assim, começou o desenvolvimento da </a:t>
            </a:r>
            <a:r>
              <a:rPr lang="pt-PT" i="1" dirty="0"/>
              <a:t>UnicornML</a:t>
            </a:r>
            <a:r>
              <a:rPr lang="pt-PT" dirty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Aprendizagem Máquina automatizada (</a:t>
            </a:r>
            <a:r>
              <a:rPr lang="en" i="1" dirty="0"/>
              <a:t>AutoML</a:t>
            </a:r>
            <a:r>
              <a:rPr lang="en" dirty="0"/>
              <a:t>) representa uma mudança fundamental na maneira das organizações de todos os tamanhos abordarem a aprendizagem máquina e a ciência de dados. A aplicação de métodos tradicionais de aprendizagem máquina a problemas reais consume muito tempo, necessita de muitos recursos e é desafiador.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edf2b34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edf2b34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Já existe algum software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Amazon</a:t>
            </a:r>
            <a:r>
              <a:rPr lang="en" dirty="0"/>
              <a:t> oferece, através da </a:t>
            </a:r>
            <a:r>
              <a:rPr lang="en" i="1" dirty="0"/>
              <a:t>AWS</a:t>
            </a:r>
            <a:r>
              <a:rPr lang="en" dirty="0"/>
              <a:t>, o </a:t>
            </a:r>
            <a:r>
              <a:rPr lang="en" i="1" dirty="0"/>
              <a:t>Lex</a:t>
            </a:r>
            <a:r>
              <a:rPr lang="en" dirty="0"/>
              <a:t> que disponibiliza funcionalidades de </a:t>
            </a:r>
            <a:r>
              <a:rPr lang="en" i="1" dirty="0"/>
              <a:t>deep learning</a:t>
            </a:r>
            <a:r>
              <a:rPr lang="en" dirty="0"/>
              <a:t> relacionadas com texto e voz.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Google AutoML</a:t>
            </a:r>
            <a:r>
              <a:rPr lang="en" dirty="0"/>
              <a:t> é a mais parecida com a nossa ideia, permite desenvolver modelos sem ter qualquer conhecimento de </a:t>
            </a:r>
            <a:r>
              <a:rPr lang="en" i="1" dirty="0"/>
              <a:t>machine learning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DataRobot</a:t>
            </a:r>
            <a:r>
              <a:rPr lang="en" dirty="0"/>
              <a:t> concentra-se no trabalho com empresas, de forma a ajudá-las a melhorar a sua produtividade usando inteligência artificial.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AutoKeras</a:t>
            </a:r>
            <a:r>
              <a:rPr lang="en" dirty="0"/>
              <a:t> (sistema de </a:t>
            </a:r>
            <a:r>
              <a:rPr lang="en" i="1" dirty="0"/>
              <a:t>AutoML</a:t>
            </a:r>
            <a:r>
              <a:rPr lang="en" dirty="0"/>
              <a:t> baseado em </a:t>
            </a:r>
            <a:r>
              <a:rPr lang="en" i="1" dirty="0"/>
              <a:t>keras</a:t>
            </a:r>
            <a:r>
              <a:rPr lang="en" dirty="0"/>
              <a:t>), </a:t>
            </a:r>
            <a:r>
              <a:rPr lang="en" i="1" dirty="0"/>
              <a:t>WEKA</a:t>
            </a:r>
            <a:r>
              <a:rPr lang="en" dirty="0"/>
              <a:t> (</a:t>
            </a:r>
            <a:r>
              <a:rPr lang="en" i="1" dirty="0"/>
              <a:t>data mining</a:t>
            </a:r>
            <a:r>
              <a:rPr lang="en" dirty="0"/>
              <a:t> com </a:t>
            </a:r>
            <a:r>
              <a:rPr lang="en" i="1" dirty="0"/>
              <a:t>machine learning</a:t>
            </a:r>
            <a:r>
              <a:rPr lang="en" dirty="0"/>
              <a:t>) e </a:t>
            </a:r>
            <a:r>
              <a:rPr lang="en" i="1" dirty="0"/>
              <a:t>H2OAutoML</a:t>
            </a:r>
            <a:r>
              <a:rPr lang="en" dirty="0"/>
              <a:t> são outros exemplos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7947b33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7947b33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A </a:t>
            </a:r>
            <a:r>
              <a:rPr lang="pt-PT" sz="1100" i="1" dirty="0"/>
              <a:t>framework</a:t>
            </a:r>
            <a:r>
              <a:rPr lang="pt-PT" sz="1100" dirty="0"/>
              <a:t> é capaz de encontrar um modelo com uma exatidão alta;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simples de utilizar, sendo apenas necessário fornecer os dados;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extremamente customizável, sendo possível restringir a busca do modelo;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uma boa base para um projeto de maior dimensão e mais capacidades;</a:t>
            </a: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endParaRPr lang="pt-PT" sz="1100" dirty="0"/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◉"/>
              <a:tabLst/>
              <a:defRPr/>
            </a:pPr>
            <a:r>
              <a:rPr lang="pt-PT" dirty="0"/>
              <a:t>Sendo possível restringir a busca do modelo, é mais rápida a procura.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5edf2b3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5edf2b3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Colunas com mais de 40% de métricas são eliminadas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 - Usar o valor médio, sendo que para séries temporais podemos preencher pelo mais próximo.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Categóricas - Preencher pela moda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Deteção de outliers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Utilização do </a:t>
            </a:r>
            <a:r>
              <a:rPr lang="en" i="1" dirty="0"/>
              <a:t>LOF</a:t>
            </a:r>
            <a:r>
              <a:rPr lang="en" dirty="0"/>
              <a:t> (Local outlier factor ) do scikit-learn. It measures the local deviation of density of a given sample with respect to its neighbors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Redimensionar e Normalizar: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Categóricas - Label Encoding procedido do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Numéricas -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 variáveis com maior importância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highly correlated data will provide precious little extra information about the subject.</a:t>
            </a:r>
            <a:r>
              <a:rPr lang="en" dirty="0">
                <a:uFill>
                  <a:noFill/>
                </a:uFill>
                <a:hlinkClick r:id="rId3"/>
              </a:rPr>
              <a:t>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PCA</a:t>
            </a:r>
            <a:r>
              <a:rPr lang="en" dirty="0"/>
              <a:t> is a great candidate for this. </a:t>
            </a:r>
            <a:r>
              <a:rPr lang="en" i="1" u="sng" dirty="0">
                <a:solidFill>
                  <a:schemeClr val="hlink"/>
                </a:solidFill>
                <a:hlinkClick r:id="rId4"/>
              </a:rPr>
              <a:t>Random Forests</a:t>
            </a:r>
            <a:r>
              <a:rPr lang="en" dirty="0"/>
              <a:t> are also promising, as they can inform you which columns play the biggest part in classifying your data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you can use PCA on the training data to collect correlated features into principal components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5edf2b34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5edf2b34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nossa </a:t>
            </a:r>
            <a:r>
              <a:rPr lang="en" i="1" dirty="0"/>
              <a:t>framework</a:t>
            </a:r>
            <a:r>
              <a:rPr lang="en" dirty="0"/>
              <a:t> resolve problemas de classificação e regressão (aprendizagem supervisionada).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framework</a:t>
            </a:r>
            <a:r>
              <a:rPr lang="en" dirty="0"/>
              <a:t> consegue distinguir se é um problema de classificação ou regressão com base nas </a:t>
            </a:r>
            <a:r>
              <a:rPr lang="en" i="1" dirty="0"/>
              <a:t>labels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a label contenha valores reais é um problema de regressão, se não é de classificação.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5edf2b34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5edf2b34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5edf2b341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5edf2b341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robot.com/wiki/automated-machine-learnin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825103" y="2852182"/>
            <a:ext cx="4943097" cy="19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Aprendizagem Automática II</a:t>
            </a:r>
            <a:endParaRPr sz="2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2019/2020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25" y="244500"/>
            <a:ext cx="3567148" cy="1148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471;p14">
            <a:extLst>
              <a:ext uri="{FF2B5EF4-FFF2-40B4-BE49-F238E27FC236}">
                <a16:creationId xmlns:a16="http://schemas.microsoft.com/office/drawing/2014/main" id="{0D064155-0AE2-5241-9CA7-A0A13B74E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046377"/>
              </p:ext>
            </p:extLst>
          </p:nvPr>
        </p:nvGraphicFramePr>
        <p:xfrm>
          <a:off x="420860" y="3036280"/>
          <a:ext cx="3400908" cy="1607903"/>
        </p:xfrm>
        <a:graphic>
          <a:graphicData uri="http://schemas.openxmlformats.org/drawingml/2006/table">
            <a:tbl>
              <a:tblPr>
                <a:noFill/>
                <a:tableStyleId>{86261D61-9453-4FD7-A909-09196138A22D}</a:tableStyleId>
              </a:tblPr>
              <a:tblGrid>
                <a:gridCol w="170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Nome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Número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João Ribeiro Imperadeiro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PG41080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José Alberto Martins Boticas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Nelson José Dias Teixeira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PG41091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Rui Miguel da Costa Meira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PG41851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Otimização de hiperparâmetros</a:t>
            </a:r>
            <a:endParaRPr sz="3000" dirty="0"/>
          </a:p>
        </p:txBody>
      </p:sp>
      <p:sp>
        <p:nvSpPr>
          <p:cNvPr id="575" name="Google Shape;575;p2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Função com o objetivo de minimizar o custo / </a:t>
            </a:r>
            <a:r>
              <a:rPr lang="en" sz="1500" i="1" dirty="0"/>
              <a:t>loss</a:t>
            </a:r>
            <a:r>
              <a:rPr lang="en" sz="1500" dirty="0"/>
              <a:t> do algoritmo;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 - </a:t>
            </a:r>
            <a:r>
              <a:rPr lang="en" sz="1500" i="1" dirty="0"/>
              <a:t>kerastuner</a:t>
            </a:r>
            <a:r>
              <a:rPr lang="en" sz="1500" dirty="0"/>
              <a:t> com o método da otimização bayesiana;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Restantes algoritmos - </a:t>
            </a:r>
            <a:r>
              <a:rPr lang="en" sz="1500" i="1" dirty="0"/>
              <a:t>Randomized Search</a:t>
            </a:r>
            <a:r>
              <a:rPr lang="en" sz="1500" dirty="0"/>
              <a:t> e otimização bayesiana através da biblioteca </a:t>
            </a:r>
            <a:r>
              <a:rPr lang="en" sz="1500" i="1" dirty="0"/>
              <a:t>scikit-learn</a:t>
            </a:r>
            <a:r>
              <a:rPr lang="en" sz="1500" dirty="0"/>
              <a:t>. </a:t>
            </a:r>
            <a:endParaRPr sz="1500" dirty="0"/>
          </a:p>
        </p:txBody>
      </p:sp>
      <p:sp>
        <p:nvSpPr>
          <p:cNvPr id="576" name="Google Shape;576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77" name="Google Shape;5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2;p15">
            <a:extLst>
              <a:ext uri="{FF2B5EF4-FFF2-40B4-BE49-F238E27FC236}">
                <a16:creationId xmlns:a16="http://schemas.microsoft.com/office/drawing/2014/main" id="{6BE1A3ED-A733-4148-9D6D-234367D27E77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Avaliação do Modelo</a:t>
            </a:r>
            <a:endParaRPr sz="3000" dirty="0"/>
          </a:p>
        </p:txBody>
      </p:sp>
      <p:sp>
        <p:nvSpPr>
          <p:cNvPr id="584" name="Google Shape;584;p2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Durante o treino é utilizada a </a:t>
            </a:r>
            <a:r>
              <a:rPr lang="en" sz="1500" i="1" dirty="0"/>
              <a:t>cross-validation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regressão: </a:t>
            </a:r>
            <a:r>
              <a:rPr lang="en" sz="1500" i="1" dirty="0"/>
              <a:t>MSE</a:t>
            </a:r>
            <a:r>
              <a:rPr lang="en" sz="1500" dirty="0"/>
              <a:t>,  </a:t>
            </a:r>
            <a:r>
              <a:rPr lang="en" sz="1500" i="1" dirty="0"/>
              <a:t>MAE</a:t>
            </a:r>
            <a:r>
              <a:rPr lang="en" sz="1500" dirty="0"/>
              <a:t> ou R²;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classificação: </a:t>
            </a:r>
            <a:r>
              <a:rPr lang="en" sz="1500" i="1" dirty="0"/>
              <a:t>Accuracy</a:t>
            </a:r>
            <a:r>
              <a:rPr lang="en" sz="1500" dirty="0"/>
              <a:t>,  </a:t>
            </a:r>
            <a:r>
              <a:rPr lang="en" sz="1500" i="1" dirty="0"/>
              <a:t>Precision</a:t>
            </a:r>
            <a:r>
              <a:rPr lang="en" sz="1500" dirty="0"/>
              <a:t>,  </a:t>
            </a:r>
            <a:r>
              <a:rPr lang="en" sz="1500" i="1" dirty="0"/>
              <a:t>F1</a:t>
            </a:r>
            <a:r>
              <a:rPr lang="en" sz="1500" dirty="0"/>
              <a:t> ou </a:t>
            </a:r>
            <a:r>
              <a:rPr lang="en" sz="1500" i="1" dirty="0"/>
              <a:t>recall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Implementação de uma heurística que permita identificar a melhor métrica.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85" name="Google Shape;585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86" name="Google Shape;5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B22E5AF-0BFC-CB41-9E29-E78DB3A9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965" y="2090028"/>
            <a:ext cx="963443" cy="963443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095F63D4-C143-9545-9455-CD002CD130E7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01F6660-3678-9A4C-B27C-D4C9F310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8" y="0"/>
            <a:ext cx="841012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616" name="Google Shape;6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0"/>
          <p:cNvSpPr txBox="1">
            <a:spLocks noGrp="1"/>
          </p:cNvSpPr>
          <p:nvPr>
            <p:ph type="body" idx="1"/>
          </p:nvPr>
        </p:nvSpPr>
        <p:spPr>
          <a:xfrm>
            <a:off x="1221300" y="1540175"/>
            <a:ext cx="6701400" cy="24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De momento, para um conjunto limitado de testes de </a:t>
            </a:r>
            <a:r>
              <a:rPr lang="en" sz="1500" i="1" dirty="0"/>
              <a:t>input</a:t>
            </a:r>
            <a:r>
              <a:rPr lang="en" sz="1500" dirty="0"/>
              <a:t>, é possível indicar a precisão dos modelos adequados ao conjunto de dados em causa, revelando no fim da execução o melhor modelo disponível.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Para cada um dos modelos tomados em consideração são computados os hiperparâmetros que melhor se ajustam ao conjuntos de dados.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" name="Google Shape;482;p15">
            <a:extLst>
              <a:ext uri="{FF2B5EF4-FFF2-40B4-BE49-F238E27FC236}">
                <a16:creationId xmlns:a16="http://schemas.microsoft.com/office/drawing/2014/main" id="{393A7A93-348D-DC4B-AC69-2EE0590604E7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24" name="Google Shape;624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625" name="Google Shape;6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1"/>
          <p:cNvSpPr txBox="1">
            <a:spLocks noGrp="1"/>
          </p:cNvSpPr>
          <p:nvPr>
            <p:ph type="title"/>
          </p:nvPr>
        </p:nvSpPr>
        <p:spPr>
          <a:xfrm>
            <a:off x="488840" y="2571750"/>
            <a:ext cx="1542881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Teste 1</a:t>
            </a:r>
            <a:endParaRPr i="1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1652C-4B23-C94B-AD3F-912EA3CB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09" y="1349925"/>
            <a:ext cx="4830750" cy="29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6D85A41B-CDA7-F248-9C04-ED86098F47D9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FE83C0-C453-4C40-A76A-1F476E3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50" y="1338130"/>
            <a:ext cx="5135655" cy="31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27;p31">
            <a:extLst>
              <a:ext uri="{FF2B5EF4-FFF2-40B4-BE49-F238E27FC236}">
                <a16:creationId xmlns:a16="http://schemas.microsoft.com/office/drawing/2014/main" id="{6785DD6C-08B3-8E43-851F-3A1200B6B14D}"/>
              </a:ext>
            </a:extLst>
          </p:cNvPr>
          <p:cNvSpPr txBox="1">
            <a:spLocks/>
          </p:cNvSpPr>
          <p:nvPr/>
        </p:nvSpPr>
        <p:spPr>
          <a:xfrm>
            <a:off x="488840" y="2571750"/>
            <a:ext cx="1542881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>
                <a:solidFill>
                  <a:schemeClr val="accent2"/>
                </a:solidFill>
              </a:rPr>
              <a:t>Teste 2</a:t>
            </a:r>
            <a:endParaRPr lang="pt-PT" i="1" dirty="0">
              <a:solidFill>
                <a:schemeClr val="accent2"/>
              </a:solidFill>
            </a:endParaRPr>
          </a:p>
        </p:txBody>
      </p:sp>
      <p:sp>
        <p:nvSpPr>
          <p:cNvPr id="8" name="Google Shape;482;p15">
            <a:extLst>
              <a:ext uri="{FF2B5EF4-FFF2-40B4-BE49-F238E27FC236}">
                <a16:creationId xmlns:a16="http://schemas.microsoft.com/office/drawing/2014/main" id="{39C3EFC7-7A1D-134C-974B-D5B4A79C7810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Trabalho futuro</a:t>
            </a:r>
            <a:endParaRPr sz="3000" dirty="0"/>
          </a:p>
        </p:txBody>
      </p:sp>
      <p:sp>
        <p:nvSpPr>
          <p:cNvPr id="652" name="Google Shape;652;p34"/>
          <p:cNvSpPr txBox="1">
            <a:spLocks noGrp="1"/>
          </p:cNvSpPr>
          <p:nvPr>
            <p:ph type="body" idx="1"/>
          </p:nvPr>
        </p:nvSpPr>
        <p:spPr>
          <a:xfrm>
            <a:off x="1073700" y="1349925"/>
            <a:ext cx="6792163" cy="2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Pré-processamento dos dados de entrada;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Verificar a existência de </a:t>
            </a:r>
            <a:r>
              <a:rPr lang="en" sz="1500" i="1" dirty="0"/>
              <a:t>overfitting</a:t>
            </a:r>
            <a:r>
              <a:rPr lang="en" sz="1500" dirty="0"/>
              <a:t>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Melhorar a escolha da métrica utilizada para avaliar os modelos;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Implementar a otimização de redes neuronais;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Tratar melhor certos problemas (como é o caso das imagens).</a:t>
            </a:r>
            <a:endParaRPr sz="1500" dirty="0"/>
          </a:p>
        </p:txBody>
      </p:sp>
      <p:sp>
        <p:nvSpPr>
          <p:cNvPr id="653" name="Google Shape;653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654" name="Google Shape;6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F5F9457-8825-9F47-ADAA-D096D196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65863" y="2182926"/>
            <a:ext cx="777648" cy="777648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7A6596BE-DD1C-E44E-95DF-A6BD5A787114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5"/>
          <p:cNvSpPr txBox="1">
            <a:spLocks noGrp="1"/>
          </p:cNvSpPr>
          <p:nvPr>
            <p:ph type="ctrTitle"/>
          </p:nvPr>
        </p:nvSpPr>
        <p:spPr>
          <a:xfrm>
            <a:off x="1053885" y="3450470"/>
            <a:ext cx="703623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</a:pPr>
            <a:r>
              <a:rPr lang="en" sz="3400" i="1" dirty="0"/>
              <a:t>Framework </a:t>
            </a:r>
            <a:r>
              <a:rPr lang="en" sz="3400" dirty="0"/>
              <a:t>de </a:t>
            </a:r>
            <a:r>
              <a:rPr lang="en" sz="3400" i="1" dirty="0"/>
              <a:t>AutoML</a:t>
            </a:r>
            <a:endParaRPr sz="3400" i="1" dirty="0"/>
          </a:p>
        </p:txBody>
      </p:sp>
      <p:sp>
        <p:nvSpPr>
          <p:cNvPr id="6" name="Google Shape;482;p15">
            <a:extLst>
              <a:ext uri="{FF2B5EF4-FFF2-40B4-BE49-F238E27FC236}">
                <a16:creationId xmlns:a16="http://schemas.microsoft.com/office/drawing/2014/main" id="{38452BB7-FAF8-1144-AF8E-C72DFD2675EB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>
            <a:spLocks noGrp="1"/>
          </p:cNvSpPr>
          <p:nvPr>
            <p:ph type="body" idx="1"/>
          </p:nvPr>
        </p:nvSpPr>
        <p:spPr>
          <a:xfrm>
            <a:off x="1519950" y="1389550"/>
            <a:ext cx="61041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Automated machine learning (AutoML) represents a fundamental shift in the way organizations of all sizes approach machine learning and data science.</a:t>
            </a:r>
            <a:endParaRPr sz="2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 Applying traditional machine learning methods to real-world business problems is time-consuming, resource-intensive, and challenging.</a:t>
            </a:r>
            <a:endParaRPr sz="2200" dirty="0"/>
          </a:p>
        </p:txBody>
      </p:sp>
      <p:sp>
        <p:nvSpPr>
          <p:cNvPr id="497" name="Google Shape;497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98" name="Google Shape;4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7"/>
          <p:cNvSpPr txBox="1"/>
          <p:nvPr/>
        </p:nvSpPr>
        <p:spPr>
          <a:xfrm>
            <a:off x="4729050" y="3995725"/>
            <a:ext cx="2895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Fonte:  </a:t>
            </a:r>
            <a:r>
              <a:rPr lang="en" sz="700" u="sng" dirty="0">
                <a:solidFill>
                  <a:schemeClr val="hlink"/>
                </a:solidFill>
                <a:hlinkClick r:id="rId4"/>
              </a:rPr>
              <a:t>https://www.datarobot.com/wiki/automated-machine-learning/</a:t>
            </a:r>
            <a:endParaRPr sz="7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9544B010-6671-6B49-A94C-FA46444D6A7C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/>
              <a:t>Software </a:t>
            </a:r>
            <a:r>
              <a:rPr lang="en" sz="3000" dirty="0"/>
              <a:t>existente</a:t>
            </a:r>
            <a:endParaRPr sz="3000" dirty="0"/>
          </a:p>
        </p:txBody>
      </p:sp>
      <p:sp>
        <p:nvSpPr>
          <p:cNvPr id="506" name="Google Shape;506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508" name="Google Shape;5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076" y="1647225"/>
            <a:ext cx="87175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975" y="1910260"/>
            <a:ext cx="2481176" cy="4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138" y="1614487"/>
            <a:ext cx="903625" cy="9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4175" y="2884113"/>
            <a:ext cx="1411750" cy="1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 descr="Google's AutoML Will Change How Businesses Use Machine Learni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9562" y="2782674"/>
            <a:ext cx="2214776" cy="14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 descr="Amazon Lex Chatbot Review For 2019 | Ratings, Prices &amp; Mor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9432" y="2862913"/>
            <a:ext cx="2326718" cy="1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82;p15">
            <a:extLst>
              <a:ext uri="{FF2B5EF4-FFF2-40B4-BE49-F238E27FC236}">
                <a16:creationId xmlns:a16="http://schemas.microsoft.com/office/drawing/2014/main" id="{407DB606-0A16-C848-BC70-6FF5C697ABC4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Planificação</a:t>
            </a:r>
            <a:endParaRPr sz="3000" dirty="0"/>
          </a:p>
        </p:txBody>
      </p:sp>
      <p:sp>
        <p:nvSpPr>
          <p:cNvPr id="528" name="Google Shape;528;p2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Criação do package </a:t>
            </a:r>
            <a:r>
              <a:rPr lang="en" sz="1500" i="1" dirty="0"/>
              <a:t>UnicornML</a:t>
            </a:r>
            <a:r>
              <a:rPr lang="en" sz="1500" dirty="0"/>
              <a:t> com diversas classes.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Testes unitários para validar as funcionalidades.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Utilização das bibliotecas </a:t>
            </a:r>
            <a:r>
              <a:rPr lang="en" sz="1500" i="1" dirty="0"/>
              <a:t>scikit-learn</a:t>
            </a:r>
            <a:r>
              <a:rPr lang="en" sz="1500" dirty="0"/>
              <a:t>, </a:t>
            </a:r>
            <a:r>
              <a:rPr lang="en" sz="1500" i="1" dirty="0"/>
              <a:t>tensorflow</a:t>
            </a:r>
            <a:r>
              <a:rPr lang="en" sz="1500" dirty="0"/>
              <a:t> e </a:t>
            </a:r>
            <a:r>
              <a:rPr lang="en" sz="1500" i="1" dirty="0"/>
              <a:t>kerastuner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Código </a:t>
            </a:r>
            <a:r>
              <a:rPr lang="en" sz="1500" i="1" dirty="0"/>
              <a:t>open source</a:t>
            </a:r>
            <a:r>
              <a:rPr lang="en" sz="1500" dirty="0"/>
              <a:t> disponível para todos os utilizadores de </a:t>
            </a:r>
            <a:r>
              <a:rPr lang="en" sz="1500" i="1" dirty="0"/>
              <a:t>Python</a:t>
            </a:r>
            <a:r>
              <a:rPr lang="en" sz="1500" dirty="0"/>
              <a:t> no </a:t>
            </a:r>
            <a:r>
              <a:rPr lang="en" sz="1500" i="1" dirty="0"/>
              <a:t>PyPI</a:t>
            </a:r>
            <a:r>
              <a:rPr lang="en" sz="1500" dirty="0"/>
              <a:t>.</a:t>
            </a:r>
            <a:endParaRPr sz="1500" dirty="0"/>
          </a:p>
        </p:txBody>
      </p:sp>
      <p:sp>
        <p:nvSpPr>
          <p:cNvPr id="529" name="Google Shape;529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30" name="Google Shape;5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7C56BCFB-8BD9-074C-AE5F-55A3CCF98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944" y="2141122"/>
            <a:ext cx="861256" cy="861256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4EE7F29C-9232-964E-AFB2-85B8D1EE6F6F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Pré-Processamento</a:t>
            </a:r>
            <a:endParaRPr sz="3000" dirty="0"/>
          </a:p>
        </p:txBody>
      </p:sp>
      <p:sp>
        <p:nvSpPr>
          <p:cNvPr id="537" name="Google Shape;537;p2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Transformação dos dados: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Resolução de </a:t>
            </a:r>
            <a:r>
              <a:rPr lang="en" sz="1500" i="1" dirty="0"/>
              <a:t>missing values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Deteção de </a:t>
            </a:r>
            <a:r>
              <a:rPr lang="en" sz="1500" i="1" dirty="0"/>
              <a:t>outliers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Redimensionar e normalizar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Seleção de </a:t>
            </a:r>
            <a:r>
              <a:rPr lang="en" sz="1500" i="1" dirty="0"/>
              <a:t>features: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Utilização do </a:t>
            </a:r>
            <a:r>
              <a:rPr lang="en" sz="1500" i="1" dirty="0"/>
              <a:t>PCA</a:t>
            </a:r>
            <a:r>
              <a:rPr lang="en" sz="1500" dirty="0"/>
              <a:t> para obter os principais componentes das </a:t>
            </a:r>
            <a:r>
              <a:rPr lang="en" sz="1500" i="1" dirty="0"/>
              <a:t>features</a:t>
            </a:r>
            <a:r>
              <a:rPr lang="en" sz="1500" dirty="0"/>
              <a:t> com maior correlação.</a:t>
            </a:r>
            <a:endParaRPr sz="1500" dirty="0"/>
          </a:p>
        </p:txBody>
      </p:sp>
      <p:sp>
        <p:nvSpPr>
          <p:cNvPr id="538" name="Google Shape;538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39" name="Google Shape;5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25" y="1725300"/>
            <a:ext cx="2919900" cy="1631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BAA0CE42-D86F-484F-8E4C-CD6417B7EDAD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Seleção do Algoritmo</a:t>
            </a:r>
            <a:endParaRPr sz="3000" dirty="0"/>
          </a:p>
        </p:txBody>
      </p:sp>
      <p:sp>
        <p:nvSpPr>
          <p:cNvPr id="547" name="Google Shape;547;p2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lang="en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Classificação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Regressão</a:t>
            </a:r>
            <a:endParaRPr dirty="0"/>
          </a:p>
        </p:txBody>
      </p:sp>
      <p:sp>
        <p:nvSpPr>
          <p:cNvPr id="548" name="Google Shape;548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51" name="Google Shape;5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74B94D8-EBAC-D84D-A1C5-A0355D05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648094" y="1467056"/>
            <a:ext cx="1005115" cy="100511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3D556E4-13B0-9145-B6F9-BC3EDDAE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7321125" y="2213387"/>
            <a:ext cx="1005115" cy="100511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276E409-4292-C147-8D50-CFB7A9A4C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558971" y="2857546"/>
            <a:ext cx="1005115" cy="1005115"/>
          </a:xfrm>
          <a:prstGeom prst="rect">
            <a:avLst/>
          </a:prstGeom>
        </p:spPr>
      </p:pic>
      <p:sp>
        <p:nvSpPr>
          <p:cNvPr id="11" name="Google Shape;482;p15">
            <a:extLst>
              <a:ext uri="{FF2B5EF4-FFF2-40B4-BE49-F238E27FC236}">
                <a16:creationId xmlns:a16="http://schemas.microsoft.com/office/drawing/2014/main" id="{A9FE09B2-764F-084E-94FA-FEA39B5038F8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Classificação</a:t>
            </a:r>
            <a:endParaRPr sz="3000" dirty="0"/>
          </a:p>
        </p:txBody>
      </p:sp>
      <p:sp>
        <p:nvSpPr>
          <p:cNvPr id="557" name="Google Shape;557;p2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Logística;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K-Nearest Neighbors </a:t>
            </a:r>
            <a:r>
              <a:rPr lang="en" sz="1500" dirty="0"/>
              <a:t>(KNN);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(SVM), com e sem </a:t>
            </a:r>
            <a:r>
              <a:rPr lang="en" sz="1500" i="1" dirty="0"/>
              <a:t>kernel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Métodos de </a:t>
            </a:r>
            <a:r>
              <a:rPr lang="en" sz="1500" i="1" dirty="0"/>
              <a:t>Bayes</a:t>
            </a:r>
            <a:r>
              <a:rPr lang="en" sz="1500" dirty="0"/>
              <a:t> - Gaussiano, Multinomial e </a:t>
            </a:r>
            <a:r>
              <a:rPr lang="en" sz="1500" i="1" dirty="0"/>
              <a:t>Bernoulli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58" name="Google Shape;558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59" name="Google Shape;5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377AEBB-5CBE-2F4C-8952-334B985E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21996863-02FD-E041-8CFB-A718060A3524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Regressão</a:t>
            </a:r>
            <a:endParaRPr sz="3000" dirty="0"/>
          </a:p>
        </p:txBody>
      </p:sp>
      <p:sp>
        <p:nvSpPr>
          <p:cNvPr id="566" name="Google Shape;566;p24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Linear;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Polinomial;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67" name="Google Shape;567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68" name="Google Shape;5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26EF8B3-3170-E145-858E-9DAD199E4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56A8BDAB-6207-C447-97E7-7864407D5A29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1098</Words>
  <Application>Microsoft Macintosh PowerPoint</Application>
  <PresentationFormat>Apresentação no Ecrã (16:9)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Oswald</vt:lpstr>
      <vt:lpstr>Arial</vt:lpstr>
      <vt:lpstr>Source Sans Pro</vt:lpstr>
      <vt:lpstr>Quince template</vt:lpstr>
      <vt:lpstr>Aprendizagem Automática II 2019/2020</vt:lpstr>
      <vt:lpstr>Framework de AutoML</vt:lpstr>
      <vt:lpstr>Apresentação do PowerPoint</vt:lpstr>
      <vt:lpstr>Software existente</vt:lpstr>
      <vt:lpstr>Planificação</vt:lpstr>
      <vt:lpstr>Pré-Processamento</vt:lpstr>
      <vt:lpstr>Seleção do Algoritmo</vt:lpstr>
      <vt:lpstr>Algoritmos de Classificação</vt:lpstr>
      <vt:lpstr>Algoritmos de Regressão</vt:lpstr>
      <vt:lpstr>Otimização de hiperparâmetros</vt:lpstr>
      <vt:lpstr>Avaliação do Modelo</vt:lpstr>
      <vt:lpstr>Apresentação do PowerPoint</vt:lpstr>
      <vt:lpstr>Resultados</vt:lpstr>
      <vt:lpstr>Resultados</vt:lpstr>
      <vt:lpstr>Resultados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Automática II 2019/2020</dc:title>
  <cp:lastModifiedBy>Nélson José Dias Teixeira</cp:lastModifiedBy>
  <cp:revision>16</cp:revision>
  <dcterms:modified xsi:type="dcterms:W3CDTF">2020-05-28T23:02:36Z</dcterms:modified>
</cp:coreProperties>
</file>