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swald"/>
      <p:regular r:id="rId32"/>
      <p:bold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E2D3C4-7CC8-4C05-AEB1-E06334E70250}">
  <a:tblStyle styleId="{9BE2D3C4-7CC8-4C05-AEB1-E06334E702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etosa.io/ev/principal-component-analysis/" TargetMode="External"/><Relationship Id="rId3" Type="http://schemas.openxmlformats.org/officeDocument/2006/relationships/hyperlink" Target="http://setosa.io/ev/principal-component-analysis/" TargetMode="External"/><Relationship Id="rId4" Type="http://schemas.openxmlformats.org/officeDocument/2006/relationships/hyperlink" Target="http://www.kdnuggets.com/2015/05/7-methods-data-dimensionality-reduc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5edf2b341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5edf2b34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nossa </a:t>
            </a:r>
            <a:r>
              <a:rPr i="1" lang="en"/>
              <a:t>framework</a:t>
            </a:r>
            <a:r>
              <a:rPr lang="en"/>
              <a:t> resolve problemas de classificação e regressão (aprendizagem supervisionada).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framework</a:t>
            </a:r>
            <a:r>
              <a:rPr lang="en"/>
              <a:t> consegue distinguir se é um problema de </a:t>
            </a:r>
            <a:r>
              <a:rPr lang="en"/>
              <a:t>classificação</a:t>
            </a:r>
            <a:r>
              <a:rPr lang="en"/>
              <a:t> ou regressão com base nas </a:t>
            </a:r>
            <a:r>
              <a:rPr i="1" lang="en"/>
              <a:t>labels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a label contenha valores reais é um problema de regressão, se não é de classificação.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5edf2b341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5edf2b34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5edf2b341_3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5edf2b34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5edf2b341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5edf2b34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5edf2b341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5edf2b34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786210e58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786210e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7947b335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7947b33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786210e5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786210e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5edf2b34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5edf2b3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7947b335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7947b33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76549883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7654988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5edf2b34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5edf2b3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786210e58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8786210e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edf2b341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edf2b34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5edf2b341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5edf2b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7947b3357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7947b33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786210e58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786210e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86210e58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86210e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786210e5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786210e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Optou-se pelo tema 2, por ser mais desafiador e por ter surgido inicialmente a ideia. Assim, começou o desenvolvimento da </a:t>
            </a:r>
            <a:r>
              <a:rPr i="1" lang="en"/>
              <a:t>UnicornML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Aprendizagem Máquina automatizada (</a:t>
            </a:r>
            <a:r>
              <a:rPr i="1" lang="en"/>
              <a:t>AutoML</a:t>
            </a:r>
            <a:r>
              <a:rPr lang="en"/>
              <a:t>) representa uma mudança fundamental na maneira das organizações de todos os tamanhos abordarem a aprendizagem máquina e a ciência de dados. A aplicação de métodos tradicionais de aprendizagem máquina a problemas reais consume muito tempo, necessita de muitos recursos e é desafiador.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5edf2b341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5edf2b3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Já existe algum software de </a:t>
            </a:r>
            <a:r>
              <a:rPr i="1" lang="en"/>
              <a:t>AutoML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Amazon</a:t>
            </a:r>
            <a:r>
              <a:rPr lang="en"/>
              <a:t> oferece, através da </a:t>
            </a:r>
            <a:r>
              <a:rPr i="1" lang="en"/>
              <a:t>AWS</a:t>
            </a:r>
            <a:r>
              <a:rPr lang="en"/>
              <a:t>, o </a:t>
            </a:r>
            <a:r>
              <a:rPr i="1" lang="en"/>
              <a:t>Lex</a:t>
            </a:r>
            <a:r>
              <a:rPr lang="en"/>
              <a:t> que disponibiliza funcionalidade de </a:t>
            </a:r>
            <a:r>
              <a:rPr i="1" lang="en"/>
              <a:t>deep learning</a:t>
            </a:r>
            <a:r>
              <a:rPr lang="en"/>
              <a:t> relacionadas com texto e voz.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Google AutoML</a:t>
            </a:r>
            <a:r>
              <a:rPr lang="en"/>
              <a:t> é a mais parecida com a nossa ideia, permite desenvolver modelos sem ter qualquer conhecimento de </a:t>
            </a:r>
            <a:r>
              <a:rPr i="1" lang="en"/>
              <a:t>machine learning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DataRobot</a:t>
            </a:r>
            <a:r>
              <a:rPr lang="en"/>
              <a:t> concentra-se no trabalho com empresas, de forma a ajudá-las a melhorar a sua produtividade usando inteligência artificial.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AutoKeras</a:t>
            </a:r>
            <a:r>
              <a:rPr lang="en"/>
              <a:t> (sistema de </a:t>
            </a:r>
            <a:r>
              <a:rPr i="1" lang="en"/>
              <a:t>AutoML</a:t>
            </a:r>
            <a:r>
              <a:rPr lang="en"/>
              <a:t> baseado em </a:t>
            </a:r>
            <a:r>
              <a:rPr i="1" lang="en"/>
              <a:t>keras</a:t>
            </a:r>
            <a:r>
              <a:rPr lang="en"/>
              <a:t>), </a:t>
            </a:r>
            <a:r>
              <a:rPr i="1" lang="en"/>
              <a:t>WEKA</a:t>
            </a:r>
            <a:r>
              <a:rPr lang="en"/>
              <a:t> (</a:t>
            </a:r>
            <a:r>
              <a:rPr i="1" lang="en"/>
              <a:t>data mining</a:t>
            </a:r>
            <a:r>
              <a:rPr lang="en"/>
              <a:t> com </a:t>
            </a:r>
            <a:r>
              <a:rPr i="1" lang="en"/>
              <a:t>machine learning</a:t>
            </a:r>
            <a:r>
              <a:rPr lang="en"/>
              <a:t>) e </a:t>
            </a:r>
            <a:r>
              <a:rPr i="1" lang="en"/>
              <a:t>H2OAutoML</a:t>
            </a:r>
            <a:r>
              <a:rPr lang="en"/>
              <a:t> são outros exemplos de </a:t>
            </a:r>
            <a:r>
              <a:rPr i="1" lang="en"/>
              <a:t>autoML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786210e5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786210e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7947b335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7947b33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5edf2b34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5edf2b3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Colunas com mais de 40% de métricas são eliminadas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Numéricos - Usar o valor médio, sendo que para séries temporais podemos preencher pelo mais </a:t>
            </a:r>
            <a:r>
              <a:rPr lang="en"/>
              <a:t>próximo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Categóricas - Preencher pela moda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Deteção de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Utilização do LOF (Local outlier factor ) do scikit-learn. It measures the local deviation of density of a given sample with respect to its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Redimensionar e Normalizar: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Categóricas - Label Encoding procedido do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Numéricas -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Identificar variáveis com maior importância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highly correlated data will provide precious little extra information about the subject.</a:t>
            </a:r>
            <a:r>
              <a:rPr lang="en">
                <a:uFill>
                  <a:noFill/>
                </a:uFill>
                <a:hlinkClick r:id="rId2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PCA</a:t>
            </a:r>
            <a:r>
              <a:rPr lang="en"/>
              <a:t> is a great candidate for this. </a:t>
            </a:r>
            <a:r>
              <a:rPr lang="en" u="sng">
                <a:solidFill>
                  <a:schemeClr val="hlink"/>
                </a:solidFill>
                <a:hlinkClick r:id="rId4"/>
              </a:rPr>
              <a:t>Random Forests</a:t>
            </a:r>
            <a:r>
              <a:rPr lang="en"/>
              <a:t> are also promising, as they can inform you which columns play the biggest part in classifying your data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can use PCA on the training data to collect correlated features into principal components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atarobot.com/wiki/automated-machine-learning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221125" y="2767875"/>
            <a:ext cx="7236900" cy="19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Aprendizagem Automática II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2019/2020</a:t>
            </a:r>
            <a:endParaRPr sz="4200">
              <a:solidFill>
                <a:schemeClr val="accent2"/>
              </a:solidFill>
            </a:endParaRPr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25" y="244500"/>
            <a:ext cx="3567148" cy="1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Seleção do Algoritmo</a:t>
            </a:r>
            <a:endParaRPr sz="3000"/>
          </a:p>
        </p:txBody>
      </p:sp>
      <p:sp>
        <p:nvSpPr>
          <p:cNvPr id="546" name="Google Shape;546;p22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Classificação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Regressão</a:t>
            </a:r>
            <a:endParaRPr/>
          </a:p>
        </p:txBody>
      </p:sp>
      <p:sp>
        <p:nvSpPr>
          <p:cNvPr id="547" name="Google Shape;547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8" name="Google Shape;5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950" y="1515375"/>
            <a:ext cx="28575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Algoritmos de Classificação</a:t>
            </a:r>
            <a:endParaRPr sz="3000"/>
          </a:p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Regressão Logística;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i="1" lang="en" sz="1500"/>
              <a:t>K-Nearest Neighbors </a:t>
            </a:r>
            <a:r>
              <a:rPr lang="en" sz="1500"/>
              <a:t>(KNN);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i="1" lang="en" sz="1500"/>
              <a:t>Support Vector Machines </a:t>
            </a:r>
            <a:r>
              <a:rPr lang="en" sz="1500"/>
              <a:t>(SVM), com e sem </a:t>
            </a:r>
            <a:r>
              <a:rPr i="1" lang="en" sz="1500"/>
              <a:t>kernel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Métodos de </a:t>
            </a:r>
            <a:r>
              <a:rPr i="1" lang="en" sz="1500"/>
              <a:t>Bayes</a:t>
            </a:r>
            <a:r>
              <a:rPr lang="en" sz="1500"/>
              <a:t> - Gaussiano, Multinomial e </a:t>
            </a:r>
            <a:r>
              <a:rPr i="1" lang="en" sz="1500"/>
              <a:t>Bernoulli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Árvore de Decisão;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i="1" lang="en" sz="1500"/>
              <a:t>Random Forest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Redes Neuronais.</a:t>
            </a:r>
            <a:endParaRPr sz="1500"/>
          </a:p>
          <a:p>
            <a:pPr indent="0" lvl="0" marL="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5" name="Google Shape;555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Algoritmos de Regressão</a:t>
            </a:r>
            <a:endParaRPr sz="3000"/>
          </a:p>
        </p:txBody>
      </p:sp>
      <p:sp>
        <p:nvSpPr>
          <p:cNvPr id="561" name="Google Shape;561;p24"/>
          <p:cNvSpPr txBox="1"/>
          <p:nvPr>
            <p:ph idx="1" type="body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Regressão Linear;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Regressão Polinomial;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i="1" lang="en" sz="1500"/>
              <a:t>Support Vector Machines </a:t>
            </a:r>
            <a:r>
              <a:rPr lang="en" sz="1500"/>
              <a:t>(SVM);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Árvore de Decisão;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i="1" lang="en" sz="1500"/>
              <a:t>Random Forest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Redes Neuronais.</a:t>
            </a:r>
            <a:endParaRPr sz="1500"/>
          </a:p>
          <a:p>
            <a:pPr indent="0" lvl="0" marL="0" rtl="0" algn="l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62" name="Google Shape;562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Otimização de hiperparâmetros</a:t>
            </a:r>
            <a:endParaRPr sz="3000"/>
          </a:p>
        </p:txBody>
      </p:sp>
      <p:sp>
        <p:nvSpPr>
          <p:cNvPr id="568" name="Google Shape;568;p25"/>
          <p:cNvSpPr txBox="1"/>
          <p:nvPr>
            <p:ph idx="1" type="body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Função com o objetivo de minimizar o custo / </a:t>
            </a:r>
            <a:r>
              <a:rPr i="1" lang="en" sz="1500"/>
              <a:t>loss</a:t>
            </a:r>
            <a:r>
              <a:rPr lang="en" sz="1500"/>
              <a:t> do algoritmo;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Redes Neuronais - </a:t>
            </a:r>
            <a:r>
              <a:rPr i="1" lang="en" sz="1500"/>
              <a:t>kerastuner</a:t>
            </a:r>
            <a:r>
              <a:rPr lang="en" sz="1500"/>
              <a:t> com o método da otimização </a:t>
            </a:r>
            <a:r>
              <a:rPr i="1" lang="en" sz="1500"/>
              <a:t>Bayeseana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Restantes algoritmos - </a:t>
            </a:r>
            <a:r>
              <a:rPr i="1" lang="en" sz="1500"/>
              <a:t>Randomized Search</a:t>
            </a:r>
            <a:r>
              <a:rPr lang="en" sz="1500"/>
              <a:t> e otimização </a:t>
            </a:r>
            <a:r>
              <a:rPr i="1" lang="en" sz="1500"/>
              <a:t>Bayeseana</a:t>
            </a:r>
            <a:r>
              <a:rPr lang="en" sz="1500"/>
              <a:t> através da biblioteca </a:t>
            </a:r>
            <a:r>
              <a:rPr i="1" lang="en" sz="1500"/>
              <a:t>scikit-learn</a:t>
            </a:r>
            <a:r>
              <a:rPr lang="en" sz="1500"/>
              <a:t>. </a:t>
            </a:r>
            <a:endParaRPr sz="1500"/>
          </a:p>
        </p:txBody>
      </p:sp>
      <p:sp>
        <p:nvSpPr>
          <p:cNvPr id="569" name="Google Shape;569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Avaliação do Modelo</a:t>
            </a:r>
            <a:endParaRPr sz="3000"/>
          </a:p>
        </p:txBody>
      </p:sp>
      <p:sp>
        <p:nvSpPr>
          <p:cNvPr id="575" name="Google Shape;575;p26"/>
          <p:cNvSpPr txBox="1"/>
          <p:nvPr>
            <p:ph idx="1" type="body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Durante o treino é utilizada a </a:t>
            </a:r>
            <a:r>
              <a:rPr i="1" lang="en" sz="1500"/>
              <a:t>cross-validation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Teste de regressão: </a:t>
            </a:r>
            <a:r>
              <a:rPr i="1" lang="en" sz="1500"/>
              <a:t>MSE</a:t>
            </a:r>
            <a:r>
              <a:rPr lang="en" sz="1500"/>
              <a:t>,  </a:t>
            </a:r>
            <a:r>
              <a:rPr i="1" lang="en" sz="1500"/>
              <a:t>MAE</a:t>
            </a:r>
            <a:r>
              <a:rPr lang="en" sz="1500"/>
              <a:t> ou R²;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Teste de classificação: </a:t>
            </a:r>
            <a:r>
              <a:rPr i="1" lang="en" sz="1500"/>
              <a:t>Accuracy</a:t>
            </a:r>
            <a:r>
              <a:rPr lang="en" sz="1500"/>
              <a:t>,  </a:t>
            </a:r>
            <a:r>
              <a:rPr i="1" lang="en" sz="1500"/>
              <a:t>Precision</a:t>
            </a:r>
            <a:r>
              <a:rPr lang="en" sz="1500"/>
              <a:t>,  </a:t>
            </a:r>
            <a:r>
              <a:rPr i="1" lang="en" sz="1500"/>
              <a:t>F1</a:t>
            </a:r>
            <a:r>
              <a:rPr lang="en" sz="1500"/>
              <a:t> ou </a:t>
            </a:r>
            <a:r>
              <a:rPr i="1" lang="en" sz="1500"/>
              <a:t>recall</a:t>
            </a:r>
            <a:r>
              <a:rPr lang="en" sz="1500"/>
              <a:t>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Implementação de uma </a:t>
            </a:r>
            <a:r>
              <a:rPr lang="en" sz="1500"/>
              <a:t>heurística</a:t>
            </a:r>
            <a:r>
              <a:rPr lang="en" sz="1500"/>
              <a:t> que permita identificar a melhor métrica.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6" name="Google Shape;576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7"/>
          <p:cNvSpPr txBox="1"/>
          <p:nvPr>
            <p:ph type="ctrTitle"/>
          </p:nvPr>
        </p:nvSpPr>
        <p:spPr>
          <a:xfrm>
            <a:off x="1645650" y="3382125"/>
            <a:ext cx="58527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3</a:t>
            </a:r>
            <a:r>
              <a:rPr lang="en" sz="5600">
                <a:solidFill>
                  <a:schemeClr val="accent2"/>
                </a:solidFill>
              </a:rPr>
              <a:t>. </a:t>
            </a:r>
            <a:r>
              <a:rPr lang="en" sz="5600"/>
              <a:t>Implementação</a:t>
            </a:r>
            <a:endParaRPr sz="5600"/>
          </a:p>
        </p:txBody>
      </p:sp>
      <p:sp>
        <p:nvSpPr>
          <p:cNvPr id="584" name="Google Shape;584;p27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Implementação</a:t>
            </a:r>
            <a:endParaRPr sz="3000"/>
          </a:p>
        </p:txBody>
      </p:sp>
      <p:sp>
        <p:nvSpPr>
          <p:cNvPr id="590" name="Google Shape;590;p28"/>
          <p:cNvSpPr txBox="1"/>
          <p:nvPr>
            <p:ph idx="1" type="body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r>
              <a:rPr lang="en" sz="10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9" name="Google Shape;5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9"/>
          <p:cNvSpPr txBox="1"/>
          <p:nvPr>
            <p:ph type="ctrTitle"/>
          </p:nvPr>
        </p:nvSpPr>
        <p:spPr>
          <a:xfrm>
            <a:off x="1974300" y="3396925"/>
            <a:ext cx="51954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4</a:t>
            </a:r>
            <a:r>
              <a:rPr lang="en" sz="5600">
                <a:solidFill>
                  <a:schemeClr val="accent2"/>
                </a:solidFill>
              </a:rPr>
              <a:t>. </a:t>
            </a:r>
            <a:r>
              <a:rPr lang="en" sz="5600"/>
              <a:t>Resultados</a:t>
            </a:r>
            <a:endParaRPr sz="5600"/>
          </a:p>
        </p:txBody>
      </p:sp>
      <p:sp>
        <p:nvSpPr>
          <p:cNvPr id="601" name="Google Shape;601;p29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</a:t>
            </a:r>
            <a:endParaRPr sz="3000"/>
          </a:p>
        </p:txBody>
      </p:sp>
      <p:sp>
        <p:nvSpPr>
          <p:cNvPr id="607" name="Google Shape;607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8" name="Google Shape;6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0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sp>
        <p:nvSpPr>
          <p:cNvPr id="610" name="Google Shape;610;p30"/>
          <p:cNvSpPr txBox="1"/>
          <p:nvPr>
            <p:ph idx="1" type="body"/>
          </p:nvPr>
        </p:nvSpPr>
        <p:spPr>
          <a:xfrm>
            <a:off x="1073700" y="1540175"/>
            <a:ext cx="69966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Neste momento, para um conjunto limitado de testes de </a:t>
            </a:r>
            <a:r>
              <a:rPr i="1" lang="en" sz="1500"/>
              <a:t>input</a:t>
            </a:r>
            <a:r>
              <a:rPr lang="en" sz="1500"/>
              <a:t>, é possível indicar ao utilizador a precisão dos modelos adequados ao conjunto de dados em causa, revelando no fim da execução o melhor modelo disponível.</a:t>
            </a:r>
            <a:endParaRPr sz="15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Para cada um dos modelos tomados em consideração são computados os hiperparâmetros que melhor se ajustam ao conjuntos de dados, de forma a obter a melhor precisão possível.</a:t>
            </a:r>
            <a:endParaRPr sz="15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Exibem-se de seguida dois gráficos, um para cada tipo de problema (regressão e classificação), com os respetivos modelos e as suas precisões.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</a:t>
            </a:r>
            <a:endParaRPr sz="3000"/>
          </a:p>
        </p:txBody>
      </p:sp>
      <p:sp>
        <p:nvSpPr>
          <p:cNvPr id="616" name="Google Shape;616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7" name="Google Shape;6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1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pic>
        <p:nvPicPr>
          <p:cNvPr id="619" name="Google Shape;619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0" y="1297450"/>
            <a:ext cx="5147751" cy="31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1"/>
          <p:cNvSpPr txBox="1"/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Teste 1</a:t>
            </a:r>
            <a:endParaRPr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14"/>
          <p:cNvGraphicFramePr/>
          <p:nvPr/>
        </p:nvGraphicFramePr>
        <p:xfrm>
          <a:off x="2296025" y="1495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{9BE2D3C4-7CC8-4C05-AEB1-E06334E70250}</a:tableStyleId>
              </a:tblPr>
              <a:tblGrid>
                <a:gridCol w="2275975"/>
                <a:gridCol w="2275975"/>
              </a:tblGrid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João Ribeiro Imperadeiro</a:t>
                      </a:r>
                      <a:endParaRPr b="1" sz="12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PG41080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José Alberto Martins Boticas</a:t>
                      </a:r>
                      <a:endParaRPr b="1" sz="12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PG41081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Nelson José Dias Teixeira</a:t>
                      </a:r>
                      <a:endParaRPr b="1" sz="12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PG41091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Rui Miguel da Costa Meira</a:t>
                      </a:r>
                      <a:endParaRPr b="1" sz="12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PG41851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68B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468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4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</a:t>
            </a:r>
            <a:endParaRPr sz="3000"/>
          </a:p>
        </p:txBody>
      </p:sp>
      <p:sp>
        <p:nvSpPr>
          <p:cNvPr id="626" name="Google Shape;626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2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sp>
        <p:nvSpPr>
          <p:cNvPr id="629" name="Google Shape;629;p32"/>
          <p:cNvSpPr txBox="1"/>
          <p:nvPr>
            <p:ph type="title"/>
          </p:nvPr>
        </p:nvSpPr>
        <p:spPr>
          <a:xfrm>
            <a:off x="892450" y="2495075"/>
            <a:ext cx="9294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Teste 2</a:t>
            </a:r>
            <a:endParaRPr i="1">
              <a:solidFill>
                <a:schemeClr val="accent2"/>
              </a:solidFill>
            </a:endParaRPr>
          </a:p>
        </p:txBody>
      </p:sp>
      <p:pic>
        <p:nvPicPr>
          <p:cNvPr id="630" name="Google Shape;630;p32" title="Classificaçã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336" y="1349925"/>
            <a:ext cx="5085126" cy="31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6" name="Google Shape;6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3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sp>
        <p:nvSpPr>
          <p:cNvPr id="638" name="Google Shape;638;p33"/>
          <p:cNvSpPr txBox="1"/>
          <p:nvPr>
            <p:ph type="ctrTitle"/>
          </p:nvPr>
        </p:nvSpPr>
        <p:spPr>
          <a:xfrm>
            <a:off x="1391550" y="3382125"/>
            <a:ext cx="63609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5</a:t>
            </a:r>
            <a:r>
              <a:rPr lang="en" sz="5600">
                <a:solidFill>
                  <a:schemeClr val="accent2"/>
                </a:solidFill>
              </a:rPr>
              <a:t>. </a:t>
            </a:r>
            <a:r>
              <a:rPr lang="en" sz="5600"/>
              <a:t>Trabalho futuro</a:t>
            </a:r>
            <a:endParaRPr sz="5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Trabalho futuro</a:t>
            </a:r>
            <a:endParaRPr sz="3000"/>
          </a:p>
        </p:txBody>
      </p:sp>
      <p:sp>
        <p:nvSpPr>
          <p:cNvPr id="644" name="Google Shape;644;p34"/>
          <p:cNvSpPr txBox="1"/>
          <p:nvPr>
            <p:ph idx="1" type="body"/>
          </p:nvPr>
        </p:nvSpPr>
        <p:spPr>
          <a:xfrm>
            <a:off x="1073700" y="1349925"/>
            <a:ext cx="69966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Pré-processamento dos dados de entrada;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Verificar a existência de </a:t>
            </a:r>
            <a:r>
              <a:rPr i="1" lang="en" sz="1500"/>
              <a:t>overfitting</a:t>
            </a:r>
            <a:r>
              <a:rPr lang="en" sz="1500"/>
              <a:t>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Melhorar a escolha da métrica utilizada para avaliar os modelos;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Implementar a otimização de redes neuronais;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Tratar melhor certos problemas (como é o caso das imagens).</a:t>
            </a:r>
            <a:endParaRPr sz="1500"/>
          </a:p>
        </p:txBody>
      </p:sp>
      <p:sp>
        <p:nvSpPr>
          <p:cNvPr id="645" name="Google Shape;645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6" name="Google Shape;6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4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3" name="Google Shape;6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5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sp>
        <p:nvSpPr>
          <p:cNvPr id="655" name="Google Shape;655;p35"/>
          <p:cNvSpPr txBox="1"/>
          <p:nvPr>
            <p:ph type="ctrTitle"/>
          </p:nvPr>
        </p:nvSpPr>
        <p:spPr>
          <a:xfrm>
            <a:off x="2227350" y="3382125"/>
            <a:ext cx="46893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6</a:t>
            </a:r>
            <a:r>
              <a:rPr lang="en" sz="5600">
                <a:solidFill>
                  <a:schemeClr val="accent2"/>
                </a:solidFill>
              </a:rPr>
              <a:t>. </a:t>
            </a:r>
            <a:r>
              <a:rPr lang="en" sz="5600"/>
              <a:t>Conclusão</a:t>
            </a:r>
            <a:endParaRPr sz="5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Conclusão</a:t>
            </a:r>
            <a:endParaRPr sz="3000"/>
          </a:p>
        </p:txBody>
      </p:sp>
      <p:sp>
        <p:nvSpPr>
          <p:cNvPr id="661" name="Google Shape;661;p36"/>
          <p:cNvSpPr txBox="1"/>
          <p:nvPr>
            <p:ph idx="1" type="body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 framework é capaz de encontrar um modelo com uma exatidão alta;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É simples de utilizar, sendo apenas necessário fornecer os dados;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É extremamente </a:t>
            </a:r>
            <a:r>
              <a:rPr lang="en" sz="1500"/>
              <a:t>customizável</a:t>
            </a:r>
            <a:r>
              <a:rPr lang="en" sz="1500"/>
              <a:t>, sendo possível restringir a busca do modelo;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É uma boa base para um projeto de maior dimensão e mais capacidades.</a:t>
            </a:r>
            <a:endParaRPr sz="1500"/>
          </a:p>
        </p:txBody>
      </p:sp>
      <p:sp>
        <p:nvSpPr>
          <p:cNvPr id="662" name="Google Shape;662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3" name="Google Shape;6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6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7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sp>
        <p:nvSpPr>
          <p:cNvPr id="672" name="Google Shape;672;p37"/>
          <p:cNvSpPr txBox="1"/>
          <p:nvPr>
            <p:ph type="ctrTitle"/>
          </p:nvPr>
        </p:nvSpPr>
        <p:spPr>
          <a:xfrm>
            <a:off x="2227350" y="3396925"/>
            <a:ext cx="46893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7</a:t>
            </a:r>
            <a:r>
              <a:rPr lang="en" sz="5600">
                <a:solidFill>
                  <a:schemeClr val="accent2"/>
                </a:solidFill>
              </a:rPr>
              <a:t>. </a:t>
            </a:r>
            <a:r>
              <a:rPr lang="en" sz="5600"/>
              <a:t>Webgrafia</a:t>
            </a:r>
            <a:endParaRPr sz="5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Webgrafia</a:t>
            </a:r>
            <a:endParaRPr sz="3000"/>
          </a:p>
        </p:txBody>
      </p:sp>
      <p:sp>
        <p:nvSpPr>
          <p:cNvPr id="678" name="Google Shape;678;p3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◉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https://www.datarobot.com/wiki/automated-machine-learning/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9" name="Google Shape;679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38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pic>
        <p:nvPicPr>
          <p:cNvPr id="681" name="Google Shape;68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 txBox="1"/>
          <p:nvPr>
            <p:ph type="ctrTitle"/>
          </p:nvPr>
        </p:nvSpPr>
        <p:spPr>
          <a:xfrm>
            <a:off x="3349500" y="3411725"/>
            <a:ext cx="24450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84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AutoNum type="arabicPeriod"/>
            </a:pPr>
            <a:r>
              <a:rPr lang="en" sz="5600"/>
              <a:t>Tema</a:t>
            </a:r>
            <a:endParaRPr sz="5600"/>
          </a:p>
        </p:txBody>
      </p:sp>
      <p:sp>
        <p:nvSpPr>
          <p:cNvPr id="482" name="Google Shape;482;p15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Tema</a:t>
            </a:r>
            <a:endParaRPr sz="3000"/>
          </a:p>
        </p:txBody>
      </p:sp>
      <p:sp>
        <p:nvSpPr>
          <p:cNvPr id="488" name="Google Shape;488;p16"/>
          <p:cNvSpPr txBox="1"/>
          <p:nvPr>
            <p:ph idx="1" type="body"/>
          </p:nvPr>
        </p:nvSpPr>
        <p:spPr>
          <a:xfrm>
            <a:off x="1431900" y="1634750"/>
            <a:ext cx="62283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/>
              <a:t>Desenvolvimento de </a:t>
            </a:r>
            <a:r>
              <a:rPr i="1" lang="en" sz="1500" u="sng"/>
              <a:t>software</a:t>
            </a:r>
            <a:r>
              <a:rPr lang="en" sz="1500" u="sng"/>
              <a:t> para Aprendizagem Máquina Automatizada</a:t>
            </a:r>
            <a:endParaRPr sz="1500" u="sng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Optou-se pelo desenvolvimento de uma </a:t>
            </a:r>
            <a:r>
              <a:rPr i="1" lang="en" sz="1500"/>
              <a:t>framework</a:t>
            </a:r>
            <a:r>
              <a:rPr lang="en" sz="1500"/>
              <a:t> de </a:t>
            </a:r>
            <a:r>
              <a:rPr i="1" lang="en" sz="1500"/>
              <a:t>AutoML</a:t>
            </a:r>
            <a:r>
              <a:rPr lang="en" sz="1500"/>
              <a:t>, com o objetivo de obter o melhor modelo para problemas de </a:t>
            </a:r>
            <a:r>
              <a:rPr i="1" lang="en" sz="1500"/>
              <a:t>supervised learning </a:t>
            </a:r>
            <a:r>
              <a:rPr lang="en" sz="1500"/>
              <a:t>(</a:t>
            </a:r>
            <a:r>
              <a:rPr lang="en" sz="1500"/>
              <a:t>classificação e regressão</a:t>
            </a:r>
            <a:r>
              <a:rPr lang="en" sz="1500"/>
              <a:t>), de forma automática e com a menor intervenção possível por parte do programador.</a:t>
            </a:r>
            <a:endParaRPr sz="1500"/>
          </a:p>
        </p:txBody>
      </p:sp>
      <p:sp>
        <p:nvSpPr>
          <p:cNvPr id="489" name="Google Shape;489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6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idx="1" type="body"/>
          </p:nvPr>
        </p:nvSpPr>
        <p:spPr>
          <a:xfrm>
            <a:off x="1519950" y="1389550"/>
            <a:ext cx="61041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Automated machine learning (AutoML) represents a fundamental shift in the way organizations of all sizes approach machine learning and data science.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 Applying traditional machine learning methods to real-world business problems is time-consuming, resource-intensive, and challenging.</a:t>
            </a:r>
            <a:endParaRPr sz="2200"/>
          </a:p>
        </p:txBody>
      </p:sp>
      <p:sp>
        <p:nvSpPr>
          <p:cNvPr id="497" name="Google Shape;497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17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pic>
        <p:nvPicPr>
          <p:cNvPr id="499" name="Google Shape;4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Software </a:t>
            </a:r>
            <a:r>
              <a:rPr lang="en" sz="3000"/>
              <a:t>existente</a:t>
            </a:r>
            <a:endParaRPr sz="3000"/>
          </a:p>
        </p:txBody>
      </p: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18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pic>
        <p:nvPicPr>
          <p:cNvPr id="507" name="Google Shape;5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426" y="1647225"/>
            <a:ext cx="87175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75" y="2041223"/>
            <a:ext cx="2481176" cy="4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913" y="1590287"/>
            <a:ext cx="903625" cy="9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075" y="3071537"/>
            <a:ext cx="1361275" cy="76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8"/>
          <p:cNvPicPr preferRelativeResize="0"/>
          <p:nvPr/>
        </p:nvPicPr>
        <p:blipFill rotWithShape="1">
          <a:blip r:embed="rId8">
            <a:alphaModFix/>
          </a:blip>
          <a:srcRect b="0" l="0" r="0" t="5979"/>
          <a:stretch/>
        </p:blipFill>
        <p:spPr>
          <a:xfrm>
            <a:off x="3855913" y="3071526"/>
            <a:ext cx="1539624" cy="7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4175" y="2884125"/>
            <a:ext cx="1411750" cy="1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9"/>
          <p:cNvSpPr txBox="1"/>
          <p:nvPr>
            <p:ph type="ctrTitle"/>
          </p:nvPr>
        </p:nvSpPr>
        <p:spPr>
          <a:xfrm>
            <a:off x="1974300" y="3389525"/>
            <a:ext cx="51954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</a:rPr>
              <a:t>2. </a:t>
            </a:r>
            <a:r>
              <a:rPr lang="en" sz="5600"/>
              <a:t>Planificação</a:t>
            </a:r>
            <a:endParaRPr sz="5600"/>
          </a:p>
        </p:txBody>
      </p:sp>
      <p:sp>
        <p:nvSpPr>
          <p:cNvPr id="521" name="Google Shape;521;p19"/>
          <p:cNvSpPr txBox="1"/>
          <p:nvPr>
            <p:ph idx="4294967295"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Planificação</a:t>
            </a:r>
            <a:endParaRPr sz="3000"/>
          </a:p>
        </p:txBody>
      </p:sp>
      <p:sp>
        <p:nvSpPr>
          <p:cNvPr id="527" name="Google Shape;527;p20"/>
          <p:cNvSpPr txBox="1"/>
          <p:nvPr>
            <p:ph idx="1" type="body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Criação do package </a:t>
            </a:r>
            <a:r>
              <a:rPr i="1" lang="en" sz="1500"/>
              <a:t>UnicornML</a:t>
            </a:r>
            <a:r>
              <a:rPr lang="en" sz="1500"/>
              <a:t> com diversas classes.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Testes unitários para validar as funcionalidades.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Utilização das bibliotecas </a:t>
            </a:r>
            <a:r>
              <a:rPr i="1" lang="en" sz="1500"/>
              <a:t>scikit-learn</a:t>
            </a:r>
            <a:r>
              <a:rPr lang="en" sz="1500"/>
              <a:t>, </a:t>
            </a:r>
            <a:r>
              <a:rPr i="1" lang="en" sz="1500"/>
              <a:t>tensorflow</a:t>
            </a:r>
            <a:r>
              <a:rPr lang="en" sz="1500"/>
              <a:t> e </a:t>
            </a:r>
            <a:r>
              <a:rPr i="1" lang="en" sz="1500"/>
              <a:t>kerastuner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Código </a:t>
            </a:r>
            <a:r>
              <a:rPr i="1" lang="en" sz="1500"/>
              <a:t>open source</a:t>
            </a:r>
            <a:r>
              <a:rPr lang="en" sz="1500"/>
              <a:t> </a:t>
            </a:r>
            <a:r>
              <a:rPr lang="en" sz="1500"/>
              <a:t>disponível</a:t>
            </a:r>
            <a:r>
              <a:rPr lang="en" sz="1500"/>
              <a:t> para todos os utilizadores de </a:t>
            </a:r>
            <a:r>
              <a:rPr i="1" lang="en" sz="1500"/>
              <a:t>Python</a:t>
            </a:r>
            <a:r>
              <a:rPr lang="en" sz="1500"/>
              <a:t> no </a:t>
            </a:r>
            <a:r>
              <a:rPr i="1" lang="en" sz="1500"/>
              <a:t>PyPI</a:t>
            </a:r>
            <a:r>
              <a:rPr lang="en" sz="1500"/>
              <a:t>.</a:t>
            </a:r>
            <a:endParaRPr sz="1500"/>
          </a:p>
        </p:txBody>
      </p:sp>
      <p:sp>
        <p:nvSpPr>
          <p:cNvPr id="528" name="Google Shape;528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Pré-Processamento</a:t>
            </a:r>
            <a:endParaRPr sz="3000"/>
          </a:p>
        </p:txBody>
      </p:sp>
      <p:sp>
        <p:nvSpPr>
          <p:cNvPr id="536" name="Google Shape;536;p21"/>
          <p:cNvSpPr txBox="1"/>
          <p:nvPr>
            <p:ph idx="1" type="body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Transformação dos dados: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Resolução de </a:t>
            </a:r>
            <a:r>
              <a:rPr i="1" lang="en" sz="1500"/>
              <a:t>missing values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Deteção de </a:t>
            </a:r>
            <a:r>
              <a:rPr i="1" lang="en" sz="1500"/>
              <a:t>outliers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Redimensionar e normalizar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Seleção de </a:t>
            </a:r>
            <a:r>
              <a:rPr i="1" lang="en" sz="1500"/>
              <a:t>features: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Utilização do PCA para obter os principais componentes das </a:t>
            </a:r>
            <a:r>
              <a:rPr i="1" lang="en" sz="1500"/>
              <a:t>features</a:t>
            </a:r>
            <a:r>
              <a:rPr lang="en" sz="1500"/>
              <a:t> com maior correlação.</a:t>
            </a:r>
            <a:endParaRPr sz="1500"/>
          </a:p>
        </p:txBody>
      </p:sp>
      <p:sp>
        <p:nvSpPr>
          <p:cNvPr id="537" name="Google Shape;537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1"/>
          <p:cNvSpPr txBox="1"/>
          <p:nvPr>
            <p:ph type="title"/>
          </p:nvPr>
        </p:nvSpPr>
        <p:spPr>
          <a:xfrm>
            <a:off x="285450" y="283663"/>
            <a:ext cx="19143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 | </a:t>
            </a:r>
            <a:r>
              <a:rPr i="1" lang="en"/>
              <a:t>UnicornML</a:t>
            </a:r>
            <a:endParaRPr i="1"/>
          </a:p>
        </p:txBody>
      </p:sp>
      <p:pic>
        <p:nvPicPr>
          <p:cNvPr id="540" name="Google Shape;5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725300"/>
            <a:ext cx="2919900" cy="1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