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85" r:id="rId25"/>
    <p:sldId id="288" r:id="rId26"/>
    <p:sldId id="312" r:id="rId27"/>
    <p:sldId id="299" r:id="rId28"/>
    <p:sldId id="306" r:id="rId29"/>
    <p:sldId id="310" r:id="rId30"/>
    <p:sldId id="311" r:id="rId31"/>
    <p:sldId id="281" r:id="rId32"/>
    <p:sldId id="28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71"/>
  </p:normalViewPr>
  <p:slideViewPr>
    <p:cSldViewPr snapToGrid="0" snapToObjects="1">
      <p:cViewPr varScale="1">
        <p:scale>
          <a:sx n="196" d="100"/>
          <a:sy n="196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79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316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6205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9" name="Google Shape;151;g5c66568b58_0_22">
            <a:extLst>
              <a:ext uri="{FF2B5EF4-FFF2-40B4-BE49-F238E27FC236}">
                <a16:creationId xmlns:a16="http://schemas.microsoft.com/office/drawing/2014/main" id="{EC5A610B-646F-E54C-872A-630D4F268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Após aplicados os </a:t>
            </a:r>
            <a:r>
              <a:rPr lang="pt-PT" sz="1400" i="1" dirty="0" err="1"/>
              <a:t>refactorings</a:t>
            </a:r>
            <a:r>
              <a:rPr lang="pt-PT" sz="1400" dirty="0"/>
              <a:t>, verificamos as seguintes melhorias a nível da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: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0" indent="0" algn="just">
              <a:buClr>
                <a:srgbClr val="00B0F0"/>
              </a:buClr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82EF40-FBB3-3143-BBE8-6E70C370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48461"/>
              </p:ext>
            </p:extLst>
          </p:nvPr>
        </p:nvGraphicFramePr>
        <p:xfrm>
          <a:off x="1216549" y="1891472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 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4h 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" name="Google Shape;151;g5c66568b58_0_22">
            <a:extLst>
              <a:ext uri="{FF2B5EF4-FFF2-40B4-BE49-F238E27FC236}">
                <a16:creationId xmlns:a16="http://schemas.microsoft.com/office/drawing/2014/main" id="{31AD0D59-17E5-FD4A-B6C6-AAB7939F7FB9}"/>
              </a:ext>
            </a:extLst>
          </p:cNvPr>
          <p:cNvSpPr txBox="1">
            <a:spLocks/>
          </p:cNvSpPr>
          <p:nvPr/>
        </p:nvSpPr>
        <p:spPr>
          <a:xfrm>
            <a:off x="515418" y="1210879"/>
            <a:ext cx="6380700" cy="80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</a:t>
            </a:r>
            <a:r>
              <a:rPr lang="pt-PT" sz="1400" i="1" dirty="0"/>
              <a:t>demo</a:t>
            </a:r>
            <a:r>
              <a:rPr lang="pt-PT" sz="1400" dirty="0"/>
              <a:t>, apenas foram removidos os </a:t>
            </a:r>
            <a:r>
              <a:rPr lang="pt-PT" sz="1400" i="1" dirty="0" err="1"/>
              <a:t>smells</a:t>
            </a:r>
            <a:r>
              <a:rPr lang="pt-PT" sz="1400" i="1" dirty="0"/>
              <a:t>. </a:t>
            </a:r>
            <a:r>
              <a:rPr lang="pt-PT" sz="1400" dirty="0"/>
              <a:t>Mesmo assim, as diferenças na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 continuam a mostrar-se significativas.</a:t>
            </a:r>
          </a:p>
          <a:p>
            <a:pPr algn="just">
              <a:buClr>
                <a:srgbClr val="FFC107"/>
              </a:buClr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90FECD-D4C0-DD45-8404-7250EA59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3254"/>
              </p:ext>
            </p:extLst>
          </p:nvPr>
        </p:nvGraphicFramePr>
        <p:xfrm>
          <a:off x="1216549" y="2011680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 err="1"/>
              <a:t>logs.bak</a:t>
            </a:r>
            <a:r>
              <a:rPr lang="pt-PT" sz="1400" i="1" dirty="0"/>
              <a:t>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endParaRPr lang="pt-PT" sz="1400" dirty="0"/>
          </a:p>
          <a:p>
            <a:r>
              <a:rPr lang="pt-PT" sz="1400" dirty="0"/>
              <a:t>Quanto à cobertura, a análise efetuada pelo </a:t>
            </a:r>
            <a:r>
              <a:rPr lang="pt-PT" sz="1400" i="1" dirty="0"/>
              <a:t>IntelliJ</a:t>
            </a:r>
            <a:r>
              <a:rPr lang="pt-PT" sz="1400" dirty="0"/>
              <a:t> (com destaque apenas no </a:t>
            </a:r>
            <a:r>
              <a:rPr lang="pt-PT" sz="1400" i="1" dirty="0"/>
              <a:t>package </a:t>
            </a:r>
            <a:r>
              <a:rPr lang="pt-PT" sz="1400" dirty="0"/>
              <a:t>Model) mostra que obtivemos um total de cobertura de: 96% em classes, 46% em métodos e 36% em linhas de código.</a:t>
            </a: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75750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sp>
        <p:nvSpPr>
          <p:cNvPr id="12" name="Google Shape;151;g5c66568b58_0_22">
            <a:extLst>
              <a:ext uri="{FF2B5EF4-FFF2-40B4-BE49-F238E27FC236}">
                <a16:creationId xmlns:a16="http://schemas.microsoft.com/office/drawing/2014/main" id="{C1032444-E22F-214E-8438-B97C9A67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Após as diversas alterações e eliminações de </a:t>
            </a:r>
            <a:r>
              <a:rPr lang="pt-PT" sz="1400" i="1" dirty="0"/>
              <a:t>smells,</a:t>
            </a:r>
            <a:r>
              <a:rPr lang="pt-PT" sz="1400" dirty="0"/>
              <a:t> é necessário verificar que estas tiveram impacto sobre a funcionalidade do programa. </a:t>
            </a:r>
          </a:p>
          <a:p>
            <a:endParaRPr lang="pt-PT" sz="1400" dirty="0"/>
          </a:p>
          <a:p>
            <a:r>
              <a:rPr lang="pt-PT" sz="1400" dirty="0"/>
              <a:t>Para tal foi utilizada a ferramenta </a:t>
            </a:r>
            <a:r>
              <a:rPr lang="pt-PT" sz="1400" i="1" dirty="0"/>
              <a:t>RAPL</a:t>
            </a:r>
            <a:r>
              <a:rPr lang="pt-PT" sz="1400" dirty="0"/>
              <a:t>, disponibilizada pelos docentes, para analisar o consumo energético do programa. </a:t>
            </a:r>
          </a:p>
          <a:p>
            <a:endParaRPr lang="pt-PT" sz="1400" dirty="0"/>
          </a:p>
          <a:p>
            <a:r>
              <a:rPr lang="pt-PT" sz="1400" dirty="0"/>
              <a:t>Como primeira etapa foram registados os valores energéticos com </a:t>
            </a:r>
            <a:r>
              <a:rPr lang="pt-PT" sz="1400" i="1" dirty="0"/>
              <a:t>logs</a:t>
            </a:r>
            <a:r>
              <a:rPr lang="pt-PT" sz="1400" dirty="0"/>
              <a:t> de diversos tamanhos (5, 55, 5555). De </a:t>
            </a:r>
            <a:r>
              <a:rPr lang="pt-PT" sz="1400" i="1" dirty="0"/>
              <a:t>slide </a:t>
            </a:r>
            <a:r>
              <a:rPr lang="pt-PT" sz="1400" dirty="0"/>
              <a:t>seguinte encontram-se as tabelas com os resultados obtidos.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pt-PT" sz="14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19BBD5-D55A-F648-BB47-03B273DC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5" y="1190650"/>
            <a:ext cx="6058513" cy="34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0340"/>
      </p:ext>
    </p:extLst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Nesta tarefa adicional é requerido uma análise detalhada por cada </a:t>
            </a:r>
            <a:r>
              <a:rPr lang="pt-PT" sz="1400" i="1" dirty="0"/>
              <a:t>smell</a:t>
            </a:r>
            <a:r>
              <a:rPr lang="pt-PT" sz="1400" dirty="0"/>
              <a:t> encontrado. Dito por outras palavras, é necessário fazer um estudo sobre como cada </a:t>
            </a:r>
            <a:r>
              <a:rPr lang="pt-PT" sz="1400" i="1" dirty="0"/>
              <a:t>smell</a:t>
            </a:r>
            <a:r>
              <a:rPr lang="pt-PT" sz="1400" dirty="0"/>
              <a:t> individualmente influência (melhora ou piora) o desempenho do </a:t>
            </a:r>
            <a:r>
              <a:rPr lang="pt-PT" sz="1400" i="1" dirty="0"/>
              <a:t>software</a:t>
            </a:r>
            <a:r>
              <a:rPr lang="pt-PT" sz="1400" dirty="0"/>
              <a:t>.</a:t>
            </a:r>
          </a:p>
          <a:p>
            <a:pPr marL="10160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PT" sz="1400" dirty="0"/>
              <a:t>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Como tal, foram executadas ambas as versões do programa em questão com cada tipo de </a:t>
            </a:r>
            <a:r>
              <a:rPr lang="pt-PT" sz="1400" i="1" dirty="0"/>
              <a:t>smells</a:t>
            </a:r>
            <a:r>
              <a:rPr lang="pt-PT" sz="1400" dirty="0"/>
              <a:t> de forma isolada. Consequentemente, sobre um conjunto de funções do programa, obtiveram-se os resultados que se apresentam no </a:t>
            </a:r>
            <a:r>
              <a:rPr lang="pt-PT" sz="1400" i="1" dirty="0"/>
              <a:t>slide </a:t>
            </a:r>
            <a:r>
              <a:rPr lang="pt-PT" sz="1400" dirty="0"/>
              <a:t>seguinte.</a:t>
            </a:r>
          </a:p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7A6F6C-7386-EA4D-B9E5-25C997132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552701"/>
            <a:ext cx="6571839" cy="2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93A53DC-B9F1-F54E-B605-16AEC71B9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68" y="1577251"/>
            <a:ext cx="6722418" cy="25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2444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1618</Words>
  <Application>Microsoft Macintosh PowerPoint</Application>
  <PresentationFormat>Apresentação no Ecrã (16:9)</PresentationFormat>
  <Paragraphs>243</Paragraphs>
  <Slides>32</Slides>
  <Notes>28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7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4</vt:lpstr>
      <vt:lpstr>Tarefa 4</vt:lpstr>
      <vt:lpstr>Tarefa 4 – demo1</vt:lpstr>
      <vt:lpstr>Tarefa extra</vt:lpstr>
      <vt:lpstr>Tarefa extra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Nelson José Dias Teixeira</cp:lastModifiedBy>
  <cp:revision>60</cp:revision>
  <dcterms:modified xsi:type="dcterms:W3CDTF">2020-01-20T21:30:42Z</dcterms:modified>
</cp:coreProperties>
</file>