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84" r:id="rId3"/>
    <p:sldId id="258" r:id="rId4"/>
    <p:sldId id="300" r:id="rId5"/>
    <p:sldId id="257" r:id="rId6"/>
    <p:sldId id="265" r:id="rId7"/>
    <p:sldId id="289" r:id="rId8"/>
    <p:sldId id="301" r:id="rId9"/>
    <p:sldId id="302" r:id="rId10"/>
    <p:sldId id="303" r:id="rId11"/>
    <p:sldId id="304" r:id="rId12"/>
    <p:sldId id="305" r:id="rId13"/>
    <p:sldId id="262" r:id="rId14"/>
    <p:sldId id="286" r:id="rId15"/>
    <p:sldId id="291" r:id="rId16"/>
    <p:sldId id="292" r:id="rId17"/>
    <p:sldId id="283" r:id="rId18"/>
    <p:sldId id="287" r:id="rId19"/>
    <p:sldId id="293" r:id="rId20"/>
    <p:sldId id="294" r:id="rId21"/>
    <p:sldId id="295" r:id="rId22"/>
    <p:sldId id="285" r:id="rId23"/>
    <p:sldId id="288" r:id="rId24"/>
    <p:sldId id="296" r:id="rId25"/>
    <p:sldId id="297" r:id="rId26"/>
    <p:sldId id="299" r:id="rId27"/>
    <p:sldId id="281" r:id="rId28"/>
    <p:sldId id="282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i2giJIhmxq+e/rTQEB/kbV3Azs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FF4900"/>
    <a:srgbClr val="FFFF6B"/>
    <a:srgbClr val="FF9C00"/>
    <a:srgbClr val="C3754E"/>
    <a:srgbClr val="F38B20"/>
    <a:srgbClr val="CB58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0"/>
    <p:restoredTop sz="94679"/>
  </p:normalViewPr>
  <p:slideViewPr>
    <p:cSldViewPr snapToGrid="0" snapToObjects="1">
      <p:cViewPr varScale="1">
        <p:scale>
          <a:sx n="204" d="100"/>
          <a:sy n="204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9007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83419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68984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c6a9ecd0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5c6a9ecd0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54732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1584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829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785839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531158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66199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911071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645937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084758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9685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60954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c6a9ecd0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g5c6a9ecd0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c71c07026_7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87" name="Google Shape;287;g5c71c07026_7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8322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29198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61328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54587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11" name="Google Shape;11;p3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34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5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69" name="Google Shape;69;p45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0" name="Google Shape;70;p45"/>
          <p:cNvSpPr txBox="1">
            <a:spLocks noGrp="1"/>
          </p:cNvSpPr>
          <p:nvPr>
            <p:ph type="body" idx="1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71" name="Google Shape;71;p4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5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15" name="Google Shape;15;p35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5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35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6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20" name="Google Shape;20;p36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36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6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36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35" name="Google Shape;35;p3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6" name="Google Shape;36;p3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9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39" name="Google Shape;39;p39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0" name="Google Shape;40;p3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9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3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0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45" name="Google Shape;45;p40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8" name="Google Shape;48;p40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9" name="Google Shape;49;p40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0" name="Google Shape;50;p4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1_2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1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53" name="Google Shape;53;p41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4" name="Google Shape;54;p41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1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image">
  <p:cSld name="TITLE_1_2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2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59" name="Google Shape;59;p42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0" name="Google Shape;60;p42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3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64" name="Google Shape;64;p43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5" name="Google Shape;65;p43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33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3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C00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>
            <a:spLocks noGrp="1"/>
          </p:cNvSpPr>
          <p:nvPr>
            <p:ph type="ctrTitle"/>
          </p:nvPr>
        </p:nvSpPr>
        <p:spPr>
          <a:xfrm>
            <a:off x="342899" y="2240768"/>
            <a:ext cx="4634345" cy="11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400" dirty="0">
                <a:solidFill>
                  <a:srgbClr val="C3754E"/>
                </a:solidFill>
              </a:rPr>
              <a:t>Análise e Teste de Software</a:t>
            </a:r>
            <a:endParaRPr sz="2400" dirty="0">
              <a:solidFill>
                <a:srgbClr val="C3754E"/>
              </a:solidFill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342898" y="3459683"/>
            <a:ext cx="356408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800" b="1" i="0" u="none" strike="noStrike" cap="none" dirty="0">
                <a:solidFill>
                  <a:srgbClr val="A3A3A3"/>
                </a:solidFill>
                <a:latin typeface="Montserrat"/>
                <a:ea typeface="Montserrat"/>
                <a:cs typeface="Montserrat"/>
                <a:sym typeface="Montserrat"/>
              </a:rPr>
              <a:t>Trabalho Prático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 txBox="1"/>
          <p:nvPr/>
        </p:nvSpPr>
        <p:spPr>
          <a:xfrm>
            <a:off x="5223950" y="2874800"/>
            <a:ext cx="3505500" cy="1308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b="1" i="0" u="sng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Grupo nº 3:</a:t>
            </a:r>
            <a:endParaRPr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 pitchFamily="34" charset="0"/>
              <a:buChar char="•"/>
            </a:pPr>
            <a:endParaRPr sz="1300" b="1" i="0" u="none" strike="noStrike" cap="none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9210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4D5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300" b="1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Nelson Teixeira – PG41091</a:t>
            </a:r>
            <a:endParaRPr sz="13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29210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4D5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300" b="1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José Boticas – PG41081</a:t>
            </a:r>
          </a:p>
          <a:p>
            <a:pPr marL="29210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4D5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3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Pedro Moura – PG41094</a:t>
            </a:r>
            <a:endParaRPr lang="en" sz="1300" b="1" i="0" u="none" strike="noStrike" cap="none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9210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4D5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300" b="1" dirty="0">
                <a:solidFill>
                  <a:schemeClr val="bg1"/>
                </a:solidFill>
                <a:latin typeface="Montserrat"/>
                <a:sym typeface="Montserrat"/>
              </a:rPr>
              <a:t>Moisés Ramires – A80499</a:t>
            </a:r>
            <a:endParaRPr sz="13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79" name="Google Shape;79;p1"/>
          <p:cNvSpPr txBox="1"/>
          <p:nvPr/>
        </p:nvSpPr>
        <p:spPr>
          <a:xfrm>
            <a:off x="342898" y="3859793"/>
            <a:ext cx="356408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800" b="1" dirty="0">
                <a:solidFill>
                  <a:srgbClr val="A3A3A3"/>
                </a:solidFill>
                <a:latin typeface="Montserrat"/>
                <a:sym typeface="Montserrat"/>
              </a:rPr>
              <a:t>MEI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 descr="Uma imagem com símbolo, relógio&#10;&#10;Descrição gerada automaticamente">
            <a:extLst>
              <a:ext uri="{FF2B5EF4-FFF2-40B4-BE49-F238E27FC236}">
                <a16:creationId xmlns:a16="http://schemas.microsoft.com/office/drawing/2014/main" id="{2B8069AD-C382-2F4C-B183-DF03F5AE6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90" y="625959"/>
            <a:ext cx="1772149" cy="1614809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1 – </a:t>
            </a:r>
            <a:r>
              <a:rPr lang="en" i="1" dirty="0">
                <a:solidFill>
                  <a:srgbClr val="FF4900"/>
                </a:solidFill>
              </a:rPr>
              <a:t>demo2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Manutenção: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330 </a:t>
            </a:r>
            <a:r>
              <a:rPr lang="pt-PT" sz="1400" i="1" dirty="0"/>
              <a:t>code smells</a:t>
            </a:r>
            <a:r>
              <a:rPr lang="pt-PT" sz="1400" dirty="0"/>
              <a:t>: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 err="1"/>
              <a:t>Blocker</a:t>
            </a:r>
            <a:r>
              <a:rPr lang="pt-PT" sz="1400" i="1" dirty="0"/>
              <a:t>: </a:t>
            </a:r>
            <a:r>
              <a:rPr lang="pt-PT" sz="1400" dirty="0"/>
              <a:t>10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 err="1"/>
              <a:t>Critical</a:t>
            </a:r>
            <a:r>
              <a:rPr lang="pt-PT" sz="1400" i="1" dirty="0"/>
              <a:t>: </a:t>
            </a:r>
            <a:r>
              <a:rPr lang="pt-PT" sz="1400" dirty="0"/>
              <a:t>50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Major: </a:t>
            </a:r>
            <a:r>
              <a:rPr lang="pt-PT" sz="1400" dirty="0"/>
              <a:t>87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 err="1"/>
              <a:t>Minor</a:t>
            </a:r>
            <a:r>
              <a:rPr lang="pt-PT" sz="1400" i="1" dirty="0"/>
              <a:t>: </a:t>
            </a:r>
            <a:r>
              <a:rPr lang="pt-PT" sz="1400" dirty="0"/>
              <a:t>182</a:t>
            </a:r>
          </a:p>
          <a:p>
            <a:pPr marL="914400" lvl="2" indent="0" algn="just">
              <a:buClr>
                <a:srgbClr val="FF4900"/>
              </a:buClr>
              <a:buNone/>
            </a:pPr>
            <a:endParaRPr lang="pt-PT" sz="1400" dirty="0"/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Segundo a ferramenta </a:t>
            </a:r>
            <a:r>
              <a:rPr lang="pt-PT" sz="1400" i="1" dirty="0"/>
              <a:t>SonarQube</a:t>
            </a:r>
            <a:r>
              <a:rPr lang="pt-PT" sz="1400" dirty="0"/>
              <a:t>, demoraria cerca de 6 dias a corrigir todos estes "defeitos". Esta ferramenta atribui a nota </a:t>
            </a:r>
            <a:r>
              <a:rPr lang="pt-PT" sz="1400" i="1" dirty="0"/>
              <a:t>A</a:t>
            </a:r>
            <a:r>
              <a:rPr lang="pt-PT" sz="1400" dirty="0"/>
              <a:t> no que diz respeito ao </a:t>
            </a:r>
            <a:r>
              <a:rPr lang="pt-PT" sz="1400" i="1" dirty="0"/>
              <a:t>technical</a:t>
            </a:r>
            <a:r>
              <a:rPr lang="pt-PT" sz="1400" dirty="0"/>
              <a:t> </a:t>
            </a:r>
            <a:r>
              <a:rPr lang="pt-PT" sz="1400" i="1" dirty="0"/>
              <a:t>debt</a:t>
            </a:r>
            <a:r>
              <a:rPr lang="pt-PT" sz="1400" dirty="0"/>
              <a:t>. 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400" dirty="0"/>
          </a:p>
          <a:p>
            <a:pPr marL="1200150" lvl="2" indent="-285750" algn="just">
              <a:buClr>
                <a:srgbClr val="FF4900"/>
              </a:buClr>
            </a:pPr>
            <a:endParaRPr lang="pt-PT" sz="1400" i="1" dirty="0"/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Duplicação de código: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No que diz respeito à duplicação de código existem 23 blocos repetidos em duas das classes implementadas, representando apenas 3,7% do código total. </a:t>
            </a:r>
          </a:p>
          <a:p>
            <a:pPr marL="1200150" lvl="2" indent="-285750" algn="just">
              <a:buClr>
                <a:srgbClr val="FF4900"/>
              </a:buClr>
            </a:pPr>
            <a:endParaRPr lang="pt-PT" sz="1600" dirty="0">
              <a:solidFill>
                <a:schemeClr val="tx1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92D05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7B234F43-2287-B944-8BE9-99EADB651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400" y="395514"/>
            <a:ext cx="903875" cy="90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08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5;g5c6a9ecd04_0_47">
            <a:extLst>
              <a:ext uri="{FF2B5EF4-FFF2-40B4-BE49-F238E27FC236}">
                <a16:creationId xmlns:a16="http://schemas.microsoft.com/office/drawing/2014/main" id="{81DBF133-3812-7644-9F76-073E8F98AFA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3293888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rgbClr val="FF4900"/>
                </a:solidFill>
              </a:rPr>
              <a:t>Tarefa extra</a:t>
            </a:r>
            <a:endParaRPr sz="5000" dirty="0">
              <a:solidFill>
                <a:srgbClr val="FF4900"/>
              </a:solidFill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1732DED-2CA6-1749-AF50-4F9632EEE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02848" y="1046480"/>
            <a:ext cx="20828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1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extra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400" dirty="0"/>
              <a:t>Quanto à realização desta tarefa, após dialogar com os docentes desta unidade curricular, optou-se por dar prioridade à segunda e última tarefa extra deste projeto. </a:t>
            </a:r>
          </a:p>
          <a:p>
            <a:pPr marL="285750" indent="-285750" algn="just">
              <a:buClr>
                <a:srgbClr val="FF4900"/>
              </a:buClr>
            </a:pPr>
            <a:endParaRPr lang="pt-PT" sz="1400" dirty="0"/>
          </a:p>
          <a:p>
            <a:pPr marL="285750" indent="-285750" algn="just">
              <a:buClr>
                <a:srgbClr val="FF4900"/>
              </a:buClr>
            </a:pPr>
            <a:r>
              <a:rPr lang="pt-PT" sz="1400" dirty="0"/>
              <a:t>Esta supremacia surge pelo simples facto de a adição de novas regras à ferramenta </a:t>
            </a:r>
            <a:r>
              <a:rPr lang="pt-PT" sz="1400" i="1" dirty="0"/>
              <a:t>SonarQube</a:t>
            </a:r>
            <a:r>
              <a:rPr lang="pt-PT" sz="1400" dirty="0"/>
              <a:t> não ter sido muito explorada nas aulas e também não ter havido grande oportunidade para experimentar esta tarefa de forma mais cuidada. </a:t>
            </a:r>
          </a:p>
          <a:p>
            <a:pPr marL="285750" indent="-285750" algn="just">
              <a:buClr>
                <a:srgbClr val="FF490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A37D6D61-E8AA-6445-BBF1-121EEE73A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3248" y="274319"/>
            <a:ext cx="1168685" cy="116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06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c6a9ecd04_0_47"/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2770648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rgbClr val="00B0F0"/>
                </a:solidFill>
              </a:rPr>
              <a:t>Tarefa 2</a:t>
            </a:r>
            <a:endParaRPr sz="50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00B0F0"/>
                </a:solidFill>
              </a:rPr>
              <a:t>Tarefa 2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7507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00B0F0"/>
                </a:solidFill>
              </a:rPr>
              <a:t>Tarefa 2 – </a:t>
            </a:r>
            <a:r>
              <a:rPr lang="en" i="1" dirty="0">
                <a:solidFill>
                  <a:srgbClr val="00B0F0"/>
                </a:solidFill>
              </a:rPr>
              <a:t>demo1</a:t>
            </a:r>
            <a:endParaRPr i="1" dirty="0">
              <a:solidFill>
                <a:srgbClr val="00B0F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2960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00B0F0"/>
                </a:solidFill>
              </a:rPr>
              <a:t>Tarefa 2 – </a:t>
            </a:r>
            <a:r>
              <a:rPr lang="en" i="1" dirty="0">
                <a:solidFill>
                  <a:srgbClr val="00B0F0"/>
                </a:solidFill>
              </a:rPr>
              <a:t>demo2</a:t>
            </a:r>
            <a:endParaRPr i="1" dirty="0">
              <a:solidFill>
                <a:srgbClr val="00B0F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7201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g5c6a9ecd04_0_47">
            <a:extLst>
              <a:ext uri="{FF2B5EF4-FFF2-40B4-BE49-F238E27FC236}">
                <a16:creationId xmlns:a16="http://schemas.microsoft.com/office/drawing/2014/main" id="{FDCEF2F6-B419-4443-9D0A-7219AF2A2F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2770648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chemeClr val="bg2"/>
                </a:solidFill>
              </a:rPr>
              <a:t>Tarefa 3</a:t>
            </a:r>
            <a:endParaRPr sz="5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044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bg2"/>
                </a:solidFill>
              </a:rPr>
              <a:t>Tarefa 3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0588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bg2"/>
                </a:solidFill>
              </a:rPr>
              <a:t>Tarefa 3 – </a:t>
            </a:r>
            <a:r>
              <a:rPr lang="en" i="1" dirty="0">
                <a:solidFill>
                  <a:schemeClr val="bg2"/>
                </a:solidFill>
              </a:rPr>
              <a:t>QuickCheck</a:t>
            </a:r>
            <a:endParaRPr i="1" dirty="0">
              <a:solidFill>
                <a:schemeClr val="bg2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563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rgbClr val="92D050"/>
                </a:solidFill>
              </a:rPr>
              <a:t>Introdução</a:t>
            </a:r>
            <a:endParaRPr sz="5000" dirty="0">
              <a:solidFill>
                <a:srgbClr val="92D050"/>
              </a:solidFill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293B6367-CDF7-0B41-A978-03D689D14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9691" y="1448745"/>
            <a:ext cx="2246009" cy="224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56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bg2"/>
                </a:solidFill>
              </a:rPr>
              <a:t>Tarefa 3 – </a:t>
            </a:r>
            <a:r>
              <a:rPr lang="en" i="1" dirty="0">
                <a:solidFill>
                  <a:schemeClr val="bg2"/>
                </a:solidFill>
              </a:rPr>
              <a:t>demo1</a:t>
            </a:r>
            <a:endParaRPr i="1" dirty="0">
              <a:solidFill>
                <a:schemeClr val="bg2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3278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bg2"/>
                </a:solidFill>
              </a:rPr>
              <a:t>Tarefa 3 – </a:t>
            </a:r>
            <a:r>
              <a:rPr lang="en" i="1" dirty="0">
                <a:solidFill>
                  <a:schemeClr val="bg2"/>
                </a:solidFill>
              </a:rPr>
              <a:t>demo2</a:t>
            </a:r>
            <a:endParaRPr i="1" dirty="0">
              <a:solidFill>
                <a:schemeClr val="bg2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6535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g5c6a9ecd04_0_47">
            <a:extLst>
              <a:ext uri="{FF2B5EF4-FFF2-40B4-BE49-F238E27FC236}">
                <a16:creationId xmlns:a16="http://schemas.microsoft.com/office/drawing/2014/main" id="{FDCEF2F6-B419-4443-9D0A-7219AF2A2F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2770648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4</a:t>
            </a:r>
            <a:endParaRPr sz="5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529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4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4786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4 – </a:t>
            </a:r>
            <a:r>
              <a:rPr lang="en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demo1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8864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4 – </a:t>
            </a:r>
            <a:r>
              <a:rPr lang="en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demo2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5447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g5c6a9ecd04_0_47">
            <a:extLst>
              <a:ext uri="{FF2B5EF4-FFF2-40B4-BE49-F238E27FC236}">
                <a16:creationId xmlns:a16="http://schemas.microsoft.com/office/drawing/2014/main" id="{FDCEF2F6-B419-4443-9D0A-7219AF2A2F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3383450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extra</a:t>
            </a:r>
            <a:endParaRPr sz="5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61AD8CF8-F3BF-EB45-A9A0-4541479A4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2848" y="1046480"/>
            <a:ext cx="20828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78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c6a9ecd04_0_40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27</a:t>
            </a:fld>
            <a:endParaRPr dirty="0"/>
          </a:p>
        </p:txBody>
      </p:sp>
      <p:sp>
        <p:nvSpPr>
          <p:cNvPr id="6" name="Google Shape;125;g5c6a9ecd04_0_47">
            <a:extLst>
              <a:ext uri="{FF2B5EF4-FFF2-40B4-BE49-F238E27FC236}">
                <a16:creationId xmlns:a16="http://schemas.microsoft.com/office/drawing/2014/main" id="{C638909A-4826-4E46-B1E5-98B656254291}"/>
              </a:ext>
            </a:extLst>
          </p:cNvPr>
          <p:cNvSpPr txBox="1">
            <a:spLocks/>
          </p:cNvSpPr>
          <p:nvPr/>
        </p:nvSpPr>
        <p:spPr>
          <a:xfrm>
            <a:off x="658351" y="2678631"/>
            <a:ext cx="2876303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pt-PT" sz="5000" dirty="0">
                <a:solidFill>
                  <a:srgbClr val="0070C0"/>
                </a:solidFill>
              </a:rPr>
              <a:t>Conclusão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c71c07026_7_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2136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0070C0"/>
                </a:solidFill>
              </a:rPr>
              <a:t>Conclusão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290" name="Google Shape;290;g5c71c07026_7_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sz="1600" dirty="0"/>
          </a:p>
        </p:txBody>
      </p:sp>
      <p:sp>
        <p:nvSpPr>
          <p:cNvPr id="291" name="Google Shape;291;g5c71c07026_7_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28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400948" cy="382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Neste projeto foi-nos proposto a realização de várias tarefas de forma a analisar a qualidade das duas soluções desenvolvidas pelos alunos de </a:t>
            </a:r>
            <a:r>
              <a:rPr lang="pt-PT" sz="1400" i="1" dirty="0"/>
              <a:t>POO </a:t>
            </a:r>
            <a:r>
              <a:rPr lang="pt-PT" sz="1400" dirty="0"/>
              <a:t>no ano letivo de 2018/2019. </a:t>
            </a:r>
          </a:p>
          <a:p>
            <a:pPr marL="514350" indent="-285750" algn="just">
              <a:buClr>
                <a:srgbClr val="92D050"/>
              </a:buClr>
            </a:pPr>
            <a:endParaRPr lang="pt-PT" sz="1600" dirty="0"/>
          </a:p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As duas soluções da aplicação em causa, denominada por </a:t>
            </a:r>
            <a:r>
              <a:rPr lang="pt-PT" sz="1400" i="1" dirty="0" err="1"/>
              <a:t>UmCarroJá</a:t>
            </a:r>
            <a:r>
              <a:rPr lang="pt-PT" sz="1400" dirty="0"/>
              <a:t>, foram disponibilizadas na página desta unidade curricular. Os nomes associados a cada uma das mesmas são </a:t>
            </a:r>
            <a:r>
              <a:rPr lang="pt-PT" sz="1400" b="1" dirty="0"/>
              <a:t>demo1</a:t>
            </a:r>
            <a:r>
              <a:rPr lang="pt-PT" sz="1400" dirty="0"/>
              <a:t> e </a:t>
            </a:r>
            <a:r>
              <a:rPr lang="pt-PT" sz="1400" b="1" i="1" dirty="0"/>
              <a:t>demo2</a:t>
            </a:r>
            <a:r>
              <a:rPr lang="pt-PT" sz="1400" i="1" dirty="0"/>
              <a:t>.</a:t>
            </a:r>
            <a:endParaRPr lang="pt-PT" sz="1400" dirty="0"/>
          </a:p>
          <a:p>
            <a:pPr marL="514350" indent="-285750" algn="just">
              <a:buClr>
                <a:srgbClr val="92D050"/>
              </a:buClr>
            </a:pPr>
            <a:endParaRPr lang="pt-PT" sz="1400" dirty="0"/>
          </a:p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De forma sucinta, estas tarefas tratam, em ambas as versões, o seguinte:</a:t>
            </a:r>
          </a:p>
          <a:p>
            <a:pPr marL="971550" lvl="1" indent="-285750" algn="just">
              <a:buClr>
                <a:srgbClr val="92D050"/>
              </a:buClr>
            </a:pPr>
            <a:r>
              <a:rPr lang="pt-PT" sz="1400" dirty="0"/>
              <a:t>Identificação de </a:t>
            </a:r>
            <a:r>
              <a:rPr lang="pt-PT" sz="1400" i="1" dirty="0" err="1"/>
              <a:t>bad</a:t>
            </a:r>
            <a:r>
              <a:rPr lang="pt-PT" sz="1400" i="1" dirty="0"/>
              <a:t> smells</a:t>
            </a:r>
            <a:r>
              <a:rPr lang="pt-PT" sz="1400" dirty="0"/>
              <a:t> no código fonte e ainda o seu </a:t>
            </a:r>
            <a:r>
              <a:rPr lang="pt-PT" sz="1400" i="1" dirty="0"/>
              <a:t>technical debt;</a:t>
            </a:r>
          </a:p>
          <a:p>
            <a:pPr marL="971550" lvl="1" indent="-285750" algn="just">
              <a:buClr>
                <a:srgbClr val="92D050"/>
              </a:buClr>
            </a:pPr>
            <a:r>
              <a:rPr lang="pt-PT" sz="1400" dirty="0"/>
              <a:t>Aplicação de </a:t>
            </a:r>
            <a:r>
              <a:rPr lang="pt-PT" sz="1400" i="1" dirty="0" err="1"/>
              <a:t>refactoring</a:t>
            </a:r>
            <a:r>
              <a:rPr lang="pt-PT" sz="1400" i="1" dirty="0"/>
              <a:t> </a:t>
            </a:r>
            <a:r>
              <a:rPr lang="pt-PT" sz="1400" dirty="0"/>
              <a:t>de modo a eliminar os </a:t>
            </a:r>
            <a:r>
              <a:rPr lang="pt-PT" sz="1400" i="1" dirty="0" err="1"/>
              <a:t>bad</a:t>
            </a:r>
            <a:r>
              <a:rPr lang="pt-PT" sz="1400" i="1" dirty="0"/>
              <a:t> smells </a:t>
            </a:r>
            <a:r>
              <a:rPr lang="pt-PT" sz="1400" dirty="0"/>
              <a:t>encontrados;</a:t>
            </a:r>
          </a:p>
          <a:p>
            <a:pPr marL="971550" lvl="1" indent="-285750" algn="just">
              <a:buClr>
                <a:srgbClr val="92D050"/>
              </a:buClr>
            </a:pPr>
            <a:r>
              <a:rPr lang="pt-PT" sz="1400" dirty="0"/>
              <a:t>Teste do </a:t>
            </a:r>
            <a:r>
              <a:rPr lang="pt-PT" sz="1400" i="1" dirty="0"/>
              <a:t>software</a:t>
            </a:r>
            <a:r>
              <a:rPr lang="pt-PT" sz="1400" dirty="0"/>
              <a:t> implementado;</a:t>
            </a:r>
          </a:p>
          <a:p>
            <a:pPr marL="971550" lvl="1" indent="-285750" algn="just">
              <a:buClr>
                <a:srgbClr val="92D050"/>
              </a:buClr>
            </a:pPr>
            <a:r>
              <a:rPr lang="pt-PT" sz="1400" dirty="0"/>
              <a:t>Análise de desempenho das versões iniciais e finais de cada implementação.</a:t>
            </a:r>
          </a:p>
        </p:txBody>
      </p:sp>
      <p:sp>
        <p:nvSpPr>
          <p:cNvPr id="91" name="Google Shape;91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2254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92D050"/>
                </a:solidFill>
              </a:rPr>
              <a:t>Introdução</a:t>
            </a:r>
            <a:endParaRPr dirty="0">
              <a:solidFill>
                <a:srgbClr val="92D050"/>
              </a:solidFill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9186" y="545650"/>
            <a:ext cx="1025650" cy="102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400948" cy="382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Para além destas, existem também duas tarefas extra que complementam cada uma das tarefas mencionadas anteriormente.</a:t>
            </a:r>
          </a:p>
          <a:p>
            <a:pPr marL="514350" indent="-285750" algn="just">
              <a:buClr>
                <a:srgbClr val="92D050"/>
              </a:buClr>
            </a:pPr>
            <a:endParaRPr lang="pt-PT" sz="1400" dirty="0"/>
          </a:p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Na primeira tarefa extra explora-se a introdução de novas regras na ferramenta </a:t>
            </a:r>
            <a:r>
              <a:rPr lang="pt-PT" sz="1400" i="1" dirty="0"/>
              <a:t>SonarQube</a:t>
            </a:r>
            <a:r>
              <a:rPr lang="pt-PT" sz="1400" dirty="0"/>
              <a:t>, permitindo aumentar a deteção de um maior leque de </a:t>
            </a:r>
            <a:r>
              <a:rPr lang="pt-PT" sz="1400" i="1" dirty="0" err="1"/>
              <a:t>bad</a:t>
            </a:r>
            <a:r>
              <a:rPr lang="pt-PT" sz="1400" i="1" dirty="0"/>
              <a:t> smells</a:t>
            </a:r>
            <a:r>
              <a:rPr lang="pt-PT" sz="1400" dirty="0"/>
              <a:t>.</a:t>
            </a:r>
          </a:p>
          <a:p>
            <a:pPr marL="514350" indent="-285750" algn="just">
              <a:buClr>
                <a:srgbClr val="92D050"/>
              </a:buClr>
            </a:pPr>
            <a:endParaRPr lang="pt-PT" sz="1400" dirty="0"/>
          </a:p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Na segunda tarefa extra analisa-se de forma mais detalhada o impacto que cada tipo de </a:t>
            </a:r>
            <a:r>
              <a:rPr lang="pt-PT" sz="1400" i="1" dirty="0" err="1"/>
              <a:t>smell</a:t>
            </a:r>
            <a:r>
              <a:rPr lang="pt-PT" sz="1400" dirty="0"/>
              <a:t> tem no desempenho de cada versão da aplicação </a:t>
            </a:r>
            <a:r>
              <a:rPr lang="pt-PT" sz="1400" i="1" dirty="0" err="1"/>
              <a:t>UmCarroJá</a:t>
            </a:r>
            <a:r>
              <a:rPr lang="pt-PT" sz="1400" dirty="0"/>
              <a:t>.</a:t>
            </a:r>
          </a:p>
        </p:txBody>
      </p:sp>
      <p:sp>
        <p:nvSpPr>
          <p:cNvPr id="91" name="Google Shape;91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2254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92D050"/>
                </a:solidFill>
              </a:rPr>
              <a:t>Introdução</a:t>
            </a:r>
            <a:endParaRPr dirty="0">
              <a:solidFill>
                <a:srgbClr val="92D050"/>
              </a:solidFill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5332" y="545650"/>
            <a:ext cx="1025650" cy="1025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535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5;g5c6a9ecd04_0_47">
            <a:extLst>
              <a:ext uri="{FF2B5EF4-FFF2-40B4-BE49-F238E27FC236}">
                <a16:creationId xmlns:a16="http://schemas.microsoft.com/office/drawing/2014/main" id="{81DBF133-3812-7644-9F76-073E8F98AFA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2770648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rgbClr val="FF4900"/>
                </a:solidFill>
              </a:rPr>
              <a:t>Tarefa 1</a:t>
            </a:r>
            <a:endParaRPr sz="5000" dirty="0">
              <a:solidFill>
                <a:srgbClr val="FF4900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D023E919-AD78-C14B-85D9-564DE1DB8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74923" y="1232862"/>
            <a:ext cx="2255319" cy="22553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1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400" dirty="0"/>
              <a:t>Nesta etapa é feita a análise da qualidade do código fonte da aplicação </a:t>
            </a:r>
            <a:r>
              <a:rPr lang="pt-PT" sz="1400" i="1" dirty="0"/>
              <a:t>UmCarroJá</a:t>
            </a:r>
            <a:r>
              <a:rPr lang="pt-PT" sz="1400" dirty="0"/>
              <a:t> desenvolvido pelos alunos de </a:t>
            </a:r>
            <a:r>
              <a:rPr lang="pt-PT" sz="1400" i="1" dirty="0"/>
              <a:t>POO</a:t>
            </a:r>
            <a:r>
              <a:rPr lang="pt-PT" sz="1400" dirty="0"/>
              <a:t>. </a:t>
            </a:r>
          </a:p>
          <a:p>
            <a:pPr marL="285750" indent="-285750" algn="just">
              <a:buClr>
                <a:srgbClr val="FF4900"/>
              </a:buClr>
            </a:pPr>
            <a:endParaRPr lang="pt-PT" sz="1400" dirty="0"/>
          </a:p>
          <a:p>
            <a:pPr marL="285750" indent="-285750" algn="just">
              <a:buClr>
                <a:srgbClr val="FF4900"/>
              </a:buClr>
            </a:pPr>
            <a:r>
              <a:rPr lang="pt-PT" sz="1400" dirty="0"/>
              <a:t>Como tal, através da ferramenta </a:t>
            </a:r>
            <a:r>
              <a:rPr lang="pt-PT" sz="1400" b="1" i="1" dirty="0"/>
              <a:t>Sonarqube</a:t>
            </a:r>
            <a:r>
              <a:rPr lang="pt-PT" sz="1400" dirty="0"/>
              <a:t>, é-nos indicados várias informações relevantes para a execução desta tarefa, tais como:</a:t>
            </a:r>
          </a:p>
          <a:p>
            <a:pPr marL="285750" indent="-285750" algn="just">
              <a:buClr>
                <a:srgbClr val="FF4900"/>
              </a:buClr>
            </a:pPr>
            <a:endParaRPr lang="pt-PT" sz="1400" dirty="0"/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número de erros no código (</a:t>
            </a:r>
            <a:r>
              <a:rPr lang="pt-PT" sz="1400" i="1" dirty="0"/>
              <a:t>bugs</a:t>
            </a:r>
            <a:r>
              <a:rPr lang="pt-PT" sz="1400" dirty="0"/>
              <a:t>) – </a:t>
            </a:r>
            <a:r>
              <a:rPr lang="pt-PT" sz="1400" b="1" dirty="0"/>
              <a:t>fiabilidade;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número de vulnerabilidades – </a:t>
            </a:r>
            <a:r>
              <a:rPr lang="pt-PT" sz="1400" b="1" dirty="0"/>
              <a:t>segurança;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b="1" dirty="0"/>
              <a:t>cobertura;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número de </a:t>
            </a:r>
            <a:r>
              <a:rPr lang="pt-PT" sz="1400" i="1" dirty="0"/>
              <a:t>code</a:t>
            </a:r>
            <a:r>
              <a:rPr lang="pt-PT" sz="1400" dirty="0"/>
              <a:t> </a:t>
            </a:r>
            <a:r>
              <a:rPr lang="pt-PT" sz="1400" i="1" dirty="0"/>
              <a:t>smells</a:t>
            </a:r>
            <a:r>
              <a:rPr lang="pt-PT" sz="1400" dirty="0"/>
              <a:t> e o respetivo </a:t>
            </a:r>
            <a:r>
              <a:rPr lang="pt-PT" sz="1400" i="1" dirty="0"/>
              <a:t>technical</a:t>
            </a:r>
            <a:r>
              <a:rPr lang="pt-PT" sz="1400" dirty="0"/>
              <a:t> </a:t>
            </a:r>
            <a:r>
              <a:rPr lang="pt-PT" sz="1400" i="1" dirty="0"/>
              <a:t>debt </a:t>
            </a:r>
            <a:r>
              <a:rPr lang="pt-PT" sz="1400" dirty="0"/>
              <a:t>– </a:t>
            </a:r>
            <a:r>
              <a:rPr lang="pt-PT" sz="1400" b="1" dirty="0"/>
              <a:t>manutenção;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b="1" dirty="0"/>
              <a:t>duplicação de código.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400" dirty="0"/>
          </a:p>
          <a:p>
            <a:pPr marL="285750" indent="-285750" algn="just">
              <a:buClr>
                <a:srgbClr val="92D05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CF3B21D2-85DC-144E-BB59-4B561D6A7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95262" y="565615"/>
            <a:ext cx="985720" cy="9857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1 – </a:t>
            </a:r>
            <a:r>
              <a:rPr lang="en" i="1" dirty="0">
                <a:solidFill>
                  <a:srgbClr val="FF4900"/>
                </a:solidFill>
              </a:rPr>
              <a:t>demo1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Fiabilidade: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14 erros: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 err="1"/>
              <a:t>Blocker</a:t>
            </a:r>
            <a:r>
              <a:rPr lang="pt-PT" sz="1400" i="1" dirty="0"/>
              <a:t>: </a:t>
            </a:r>
            <a:r>
              <a:rPr lang="pt-PT" sz="1400" dirty="0"/>
              <a:t>2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 err="1"/>
              <a:t>Critical</a:t>
            </a:r>
            <a:r>
              <a:rPr lang="pt-PT" sz="1400" i="1" dirty="0"/>
              <a:t>: </a:t>
            </a:r>
            <a:r>
              <a:rPr lang="pt-PT" sz="1400" dirty="0"/>
              <a:t>2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Major: </a:t>
            </a:r>
            <a:r>
              <a:rPr lang="pt-PT" sz="1400" dirty="0"/>
              <a:t>1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 err="1"/>
              <a:t>Minor</a:t>
            </a:r>
            <a:r>
              <a:rPr lang="pt-PT" sz="1400" i="1" dirty="0"/>
              <a:t>: </a:t>
            </a:r>
            <a:r>
              <a:rPr lang="pt-PT" sz="1400" dirty="0"/>
              <a:t>9</a:t>
            </a:r>
          </a:p>
          <a:p>
            <a:pPr marL="1200150" lvl="2" indent="-285750" algn="just">
              <a:buClr>
                <a:srgbClr val="FF4900"/>
              </a:buClr>
            </a:pPr>
            <a:endParaRPr lang="pt-PT" sz="1400" i="1" dirty="0"/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Segurança: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1 vulnerabilidade do tipo </a:t>
            </a:r>
            <a:r>
              <a:rPr lang="pt-PT" sz="1400" i="1" dirty="0" err="1"/>
              <a:t>minor</a:t>
            </a:r>
            <a:r>
              <a:rPr lang="pt-PT" sz="1400" i="1" dirty="0"/>
              <a:t>;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742950" lvl="1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Cobertura: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Quanto à cobertura não foram testados nenhuns aspetos intrínsecos a esta implementação.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600" dirty="0">
              <a:solidFill>
                <a:srgbClr val="FF4900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dirty="0">
              <a:solidFill>
                <a:schemeClr val="tx1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92D05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512DF024-C946-CB48-ADAC-656487B38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6812" y="313342"/>
            <a:ext cx="1080765" cy="108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17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1 – </a:t>
            </a:r>
            <a:r>
              <a:rPr lang="en" i="1" dirty="0">
                <a:solidFill>
                  <a:srgbClr val="FF4900"/>
                </a:solidFill>
              </a:rPr>
              <a:t>demo1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Manutenção: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131 </a:t>
            </a:r>
            <a:r>
              <a:rPr lang="pt-PT" sz="1400" i="1" dirty="0"/>
              <a:t>code smells</a:t>
            </a:r>
            <a:r>
              <a:rPr lang="pt-PT" sz="1400" dirty="0"/>
              <a:t>: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 err="1"/>
              <a:t>Blocker</a:t>
            </a:r>
            <a:r>
              <a:rPr lang="pt-PT" sz="1400" i="1" dirty="0"/>
              <a:t>: </a:t>
            </a:r>
            <a:r>
              <a:rPr lang="pt-PT" sz="1400" dirty="0"/>
              <a:t>6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 err="1"/>
              <a:t>Critical</a:t>
            </a:r>
            <a:r>
              <a:rPr lang="pt-PT" sz="1400" i="1" dirty="0"/>
              <a:t>: </a:t>
            </a:r>
            <a:r>
              <a:rPr lang="pt-PT" sz="1400" dirty="0"/>
              <a:t>41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Major: </a:t>
            </a:r>
            <a:r>
              <a:rPr lang="pt-PT" sz="1400" dirty="0"/>
              <a:t>24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 err="1"/>
              <a:t>Minor</a:t>
            </a:r>
            <a:r>
              <a:rPr lang="pt-PT" sz="1400" i="1" dirty="0"/>
              <a:t>: </a:t>
            </a:r>
            <a:r>
              <a:rPr lang="pt-PT" sz="1400" dirty="0"/>
              <a:t>60</a:t>
            </a:r>
          </a:p>
          <a:p>
            <a:pPr marL="1200150" lvl="2" indent="-285750" algn="just">
              <a:buClr>
                <a:srgbClr val="FF4900"/>
              </a:buClr>
            </a:pPr>
            <a:endParaRPr lang="pt-PT" sz="1400" i="1" dirty="0"/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Segundo a ferramenta </a:t>
            </a:r>
            <a:r>
              <a:rPr lang="pt-PT" sz="1400" i="1" dirty="0"/>
              <a:t>SonarQube</a:t>
            </a:r>
            <a:r>
              <a:rPr lang="pt-PT" sz="1400" dirty="0"/>
              <a:t>, demoraria cerca de 2 dias e 5 horas a corrigir todos estes "defeitos". Este facto traduz aquilo a que chamamos o </a:t>
            </a:r>
            <a:r>
              <a:rPr lang="pt-PT" sz="1400" i="1" dirty="0"/>
              <a:t>technical</a:t>
            </a:r>
            <a:r>
              <a:rPr lang="pt-PT" sz="1400" dirty="0"/>
              <a:t> </a:t>
            </a:r>
            <a:r>
              <a:rPr lang="pt-PT" sz="1400" i="1" dirty="0"/>
              <a:t>debt</a:t>
            </a:r>
            <a:r>
              <a:rPr lang="pt-PT" sz="1400" dirty="0"/>
              <a:t>, isto é, a probabilidade de ocorrências de erros no futuro. Esta ferramenta atribui a nota </a:t>
            </a:r>
            <a:r>
              <a:rPr lang="pt-PT" sz="1400" i="1" dirty="0"/>
              <a:t>A</a:t>
            </a:r>
            <a:r>
              <a:rPr lang="pt-PT" sz="1400" dirty="0"/>
              <a:t> no que diz respeito ao </a:t>
            </a:r>
            <a:r>
              <a:rPr lang="pt-PT" sz="1400" i="1" dirty="0"/>
              <a:t>technical</a:t>
            </a:r>
            <a:r>
              <a:rPr lang="pt-PT" sz="1400" dirty="0"/>
              <a:t> </a:t>
            </a:r>
            <a:r>
              <a:rPr lang="pt-PT" sz="1400" i="1" dirty="0"/>
              <a:t>debt</a:t>
            </a:r>
            <a:r>
              <a:rPr lang="pt-PT" sz="1400" dirty="0"/>
              <a:t>. </a:t>
            </a:r>
          </a:p>
          <a:p>
            <a:pPr marL="457200" lvl="1" indent="0" algn="just">
              <a:buClr>
                <a:srgbClr val="FF4900"/>
              </a:buClr>
              <a:buNone/>
            </a:pPr>
            <a:endParaRPr lang="pt-PT" sz="1400" i="1" dirty="0"/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Duplicação de código: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No que diz respeito à duplicação de código existem cerca de 2 blocos repetidos numa das classes implementadas, representando apenas 1% do código total. </a:t>
            </a:r>
          </a:p>
          <a:p>
            <a:pPr marL="1200150" lvl="2" indent="-285750" algn="just">
              <a:buClr>
                <a:srgbClr val="FF4900"/>
              </a:buClr>
            </a:pPr>
            <a:endParaRPr lang="pt-PT" sz="1600" dirty="0">
              <a:solidFill>
                <a:schemeClr val="tx1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92D05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006FCADA-7949-A94D-A8E0-F5ACD2044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400" y="395514"/>
            <a:ext cx="903875" cy="90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43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1 – </a:t>
            </a:r>
            <a:r>
              <a:rPr lang="en" i="1" dirty="0">
                <a:solidFill>
                  <a:srgbClr val="FF4900"/>
                </a:solidFill>
              </a:rPr>
              <a:t>demo2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Fiabilidade: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33 erros: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 err="1"/>
              <a:t>Blocker</a:t>
            </a:r>
            <a:r>
              <a:rPr lang="pt-PT" sz="1400" i="1" dirty="0"/>
              <a:t>: 4</a:t>
            </a:r>
            <a:endParaRPr lang="pt-PT" sz="1400" dirty="0"/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 err="1"/>
              <a:t>Critical</a:t>
            </a:r>
            <a:r>
              <a:rPr lang="pt-PT" sz="1400" i="1" dirty="0"/>
              <a:t>: 0</a:t>
            </a:r>
            <a:endParaRPr lang="pt-PT" sz="1400" dirty="0"/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Major: 2</a:t>
            </a:r>
            <a:endParaRPr lang="pt-PT" sz="1400" dirty="0"/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 err="1"/>
              <a:t>Minor</a:t>
            </a:r>
            <a:r>
              <a:rPr lang="pt-PT" sz="1400" i="1" dirty="0"/>
              <a:t>: 27</a:t>
            </a:r>
            <a:endParaRPr lang="pt-PT" sz="1400" dirty="0"/>
          </a:p>
          <a:p>
            <a:pPr marL="1200150" lvl="2" indent="-285750" algn="just">
              <a:buClr>
                <a:srgbClr val="FF4900"/>
              </a:buClr>
            </a:pPr>
            <a:endParaRPr lang="pt-PT" sz="1400" i="1" dirty="0"/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Segurança: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10 vulnerabilidade do tipo </a:t>
            </a:r>
            <a:r>
              <a:rPr lang="pt-PT" sz="1400" i="1" dirty="0" err="1"/>
              <a:t>minor</a:t>
            </a:r>
            <a:r>
              <a:rPr lang="pt-PT" sz="1400" i="1" dirty="0"/>
              <a:t>;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742950" lvl="1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Cobertura: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Quanto à cobertura não foram testados nenhuns aspetos intrínsecos a esta implementação.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600" dirty="0">
              <a:solidFill>
                <a:srgbClr val="FF4900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dirty="0">
              <a:solidFill>
                <a:schemeClr val="tx1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92D05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E1F1C878-289C-A348-A1A3-6494187EA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6812" y="313342"/>
            <a:ext cx="1080765" cy="108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12978"/>
      </p:ext>
    </p:extLst>
  </p:cSld>
  <p:clrMapOvr>
    <a:masterClrMapping/>
  </p:clrMapOvr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718</Words>
  <Application>Microsoft Macintosh PowerPoint</Application>
  <PresentationFormat>Apresentação no Ecrã (16:9)</PresentationFormat>
  <Paragraphs>142</Paragraphs>
  <Slides>28</Slides>
  <Notes>25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28</vt:i4>
      </vt:variant>
    </vt:vector>
  </HeadingPairs>
  <TitlesOfParts>
    <vt:vector size="33" baseType="lpstr">
      <vt:lpstr>Arial</vt:lpstr>
      <vt:lpstr>Karla</vt:lpstr>
      <vt:lpstr>Montserrat</vt:lpstr>
      <vt:lpstr>Noto Sans Symbols</vt:lpstr>
      <vt:lpstr>Arviragus template</vt:lpstr>
      <vt:lpstr>Análise e Teste de Software</vt:lpstr>
      <vt:lpstr>Introdução</vt:lpstr>
      <vt:lpstr>Introdução</vt:lpstr>
      <vt:lpstr>Introdução</vt:lpstr>
      <vt:lpstr>Tarefa 1</vt:lpstr>
      <vt:lpstr>Tarefa 1</vt:lpstr>
      <vt:lpstr>Tarefa 1 – demo1</vt:lpstr>
      <vt:lpstr>Tarefa 1 – demo1</vt:lpstr>
      <vt:lpstr>Tarefa 1 – demo2</vt:lpstr>
      <vt:lpstr>Tarefa 1 – demo2</vt:lpstr>
      <vt:lpstr>Tarefa extra</vt:lpstr>
      <vt:lpstr>Tarefa extra</vt:lpstr>
      <vt:lpstr>Tarefa 2</vt:lpstr>
      <vt:lpstr>Tarefa 2</vt:lpstr>
      <vt:lpstr>Tarefa 2 – demo1</vt:lpstr>
      <vt:lpstr>Tarefa 2 – demo2</vt:lpstr>
      <vt:lpstr>Tarefa 3</vt:lpstr>
      <vt:lpstr>Tarefa 3</vt:lpstr>
      <vt:lpstr>Tarefa 3 – QuickCheck</vt:lpstr>
      <vt:lpstr>Tarefa 3 – demo1</vt:lpstr>
      <vt:lpstr>Tarefa 3 – demo2</vt:lpstr>
      <vt:lpstr>Tarefa 4</vt:lpstr>
      <vt:lpstr>Tarefa 4</vt:lpstr>
      <vt:lpstr>Tarefa 4 – demo1</vt:lpstr>
      <vt:lpstr>Tarefa 4 – demo2</vt:lpstr>
      <vt:lpstr>Tarefa extra</vt:lpstr>
      <vt:lpstr>Apresentação do PowerPoint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Teste de Software</dc:title>
  <cp:lastModifiedBy>Nelson Teixeira</cp:lastModifiedBy>
  <cp:revision>23</cp:revision>
  <dcterms:modified xsi:type="dcterms:W3CDTF">2020-01-09T22:31:39Z</dcterms:modified>
</cp:coreProperties>
</file>