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58" r:id="rId4"/>
    <p:sldId id="300" r:id="rId5"/>
    <p:sldId id="257" r:id="rId6"/>
    <p:sldId id="265" r:id="rId7"/>
    <p:sldId id="289" r:id="rId8"/>
    <p:sldId id="301" r:id="rId9"/>
    <p:sldId id="302" r:id="rId10"/>
    <p:sldId id="303" r:id="rId11"/>
    <p:sldId id="304" r:id="rId12"/>
    <p:sldId id="305" r:id="rId13"/>
    <p:sldId id="262" r:id="rId14"/>
    <p:sldId id="286" r:id="rId15"/>
    <p:sldId id="291" r:id="rId16"/>
    <p:sldId id="292" r:id="rId17"/>
    <p:sldId id="283" r:id="rId18"/>
    <p:sldId id="287" r:id="rId19"/>
    <p:sldId id="293" r:id="rId20"/>
    <p:sldId id="308" r:id="rId21"/>
    <p:sldId id="307" r:id="rId22"/>
    <p:sldId id="294" r:id="rId23"/>
    <p:sldId id="309" r:id="rId24"/>
    <p:sldId id="295" r:id="rId25"/>
    <p:sldId id="285" r:id="rId26"/>
    <p:sldId id="288" r:id="rId27"/>
    <p:sldId id="296" r:id="rId28"/>
    <p:sldId id="297" r:id="rId29"/>
    <p:sldId id="299" r:id="rId30"/>
    <p:sldId id="306" r:id="rId31"/>
    <p:sldId id="310" r:id="rId32"/>
    <p:sldId id="281" r:id="rId33"/>
    <p:sldId id="282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i2giJIhmxq+e/rTQEB/kbV3Az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B20"/>
    <a:srgbClr val="666666"/>
    <a:srgbClr val="FF4900"/>
    <a:srgbClr val="FFFF6B"/>
    <a:srgbClr val="FF9C00"/>
    <a:srgbClr val="C3754E"/>
    <a:srgbClr val="CB5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Destaqu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00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41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898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6a9ecd0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5c6a9ecd0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4732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158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2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583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311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7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10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619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95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4593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475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8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095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3572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3316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6a9ecd0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5c6a9ecd0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71c07026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7" name="Google Shape;287;g5c71c07026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32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19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132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458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1" name="Google Shape;11;p3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9" name="Google Shape;69;p4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45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5" name="Google Shape;15;p3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0" name="Google Shape;20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5" name="Google Shape;35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9" name="Google Shape;39;p3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45" name="Google Shape;45;p4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3" name="Google Shape;53;p4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9" name="Google Shape;59;p42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4" name="Google Shape;64;p4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1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C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342899" y="2240768"/>
            <a:ext cx="4634345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 dirty="0">
                <a:solidFill>
                  <a:srgbClr val="C3754E"/>
                </a:solidFill>
              </a:rPr>
              <a:t>Análise e Teste de Software</a:t>
            </a:r>
            <a:endParaRPr sz="2400" dirty="0">
              <a:solidFill>
                <a:srgbClr val="C3754E"/>
              </a:solidFill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42898" y="345968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A3A3A3"/>
                </a:solidFill>
                <a:latin typeface="Montserrat"/>
                <a:ea typeface="Montserrat"/>
                <a:cs typeface="Montserrat"/>
                <a:sym typeface="Montserrat"/>
              </a:rPr>
              <a:t>Trabalho Prático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5223950" y="2874800"/>
            <a:ext cx="35055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b="1" i="0" u="sng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Grupo nº 3:</a:t>
            </a:r>
            <a:endParaRPr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endParaRPr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Nelson Teixeira – PG41091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José Boticas – PG41081</a:t>
            </a: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Pedro Moura – PG41094</a:t>
            </a:r>
            <a:endParaRPr lang="en"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sym typeface="Montserrat"/>
              </a:rPr>
              <a:t>Moisés Ramires – A80499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42898" y="385979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dirty="0">
                <a:solidFill>
                  <a:srgbClr val="A3A3A3"/>
                </a:solidFill>
                <a:latin typeface="Montserrat"/>
                <a:sym typeface="Montserrat"/>
              </a:rPr>
              <a:t>MEI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 descr="Uma imagem com símbolo, relógio&#10;&#10;Descrição gerada automaticamente">
            <a:extLst>
              <a:ext uri="{FF2B5EF4-FFF2-40B4-BE49-F238E27FC236}">
                <a16:creationId xmlns:a16="http://schemas.microsoft.com/office/drawing/2014/main" id="{2B8069AD-C382-2F4C-B183-DF03F5AE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0" y="625959"/>
            <a:ext cx="1772149" cy="161480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330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10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50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87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182</a:t>
            </a:r>
          </a:p>
          <a:p>
            <a:pPr marL="914400" lvl="2" indent="0" algn="just">
              <a:buClr>
                <a:srgbClr val="FF4900"/>
              </a:buClr>
              <a:buNone/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6 dias a corrigir todos estes "defeitos".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23 blocos repetidos em duas das classes implementadas, representando apenas 3,7%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B234F43-2287-B944-8BE9-99EADB6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416692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extra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1732DED-2CA6-1749-AF50-4F9632EE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extra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Quanto à realização desta tarefa, após dialogar com os docentes desta unidade curricular, optou-se por dar prioridade à segunda e última tarefa extra deste projeto.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Esta supremacia surge pelos simples facto de a adição de novas regras à ferramenta </a:t>
            </a:r>
            <a:r>
              <a:rPr lang="pt-PT" sz="1400" i="1" dirty="0"/>
              <a:t>SonarQube</a:t>
            </a:r>
            <a:r>
              <a:rPr lang="pt-PT" sz="1400" dirty="0"/>
              <a:t> ser impraticável. Isto é, quando as novas regras são geradas, é criado um novo ficheiro </a:t>
            </a:r>
            <a:r>
              <a:rPr lang="pt-PT" sz="1400" i="1" dirty="0"/>
              <a:t>jar</a:t>
            </a:r>
            <a:r>
              <a:rPr lang="pt-PT" sz="1400" dirty="0"/>
              <a:t> com a informação respetiva. Posteriormente, este é incorporado na ferramenta </a:t>
            </a:r>
            <a:r>
              <a:rPr lang="pt-PT" sz="1400" i="1" dirty="0"/>
              <a:t>SonarQube</a:t>
            </a:r>
            <a:r>
              <a:rPr lang="pt-PT" sz="1400" dirty="0"/>
              <a:t>, dentro da pasta “</a:t>
            </a:r>
            <a:r>
              <a:rPr lang="pt-PT" sz="1400" i="1" dirty="0"/>
              <a:t>extensions/plugins”</a:t>
            </a:r>
            <a:r>
              <a:rPr lang="pt-PT" sz="1400" dirty="0"/>
              <a:t>, tal como é sugerido no tutorial indicado nos </a:t>
            </a:r>
            <a:r>
              <a:rPr lang="pt-PT" sz="1400" i="1" dirty="0"/>
              <a:t>slides</a:t>
            </a:r>
            <a:r>
              <a:rPr lang="pt-PT" sz="1400" dirty="0"/>
              <a:t> dos docentes.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Ao arrancar o software </a:t>
            </a:r>
            <a:r>
              <a:rPr lang="pt-PT" sz="1400" i="1" dirty="0"/>
              <a:t>SonarQube</a:t>
            </a:r>
            <a:r>
              <a:rPr lang="pt-PT" sz="1400" dirty="0"/>
              <a:t>, este acaba por colapsar ou terminar abruptamente sem indicar qualquer tipo de erro. Desta forma, tal como já tínhamos indicado juntos dos docentes, fica aqui explícito a razão pela qual a execução desta tarefa extra fica incompleta.</a:t>
            </a:r>
          </a:p>
          <a:p>
            <a:pPr marL="285750" indent="-285750" algn="just">
              <a:buClr>
                <a:srgbClr val="FF490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a9ecd04_0_47"/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00B0F0"/>
                </a:solidFill>
              </a:rPr>
              <a:t>Tarefa 2</a:t>
            </a:r>
            <a:endParaRPr sz="5000" dirty="0">
              <a:solidFill>
                <a:srgbClr val="00B0F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29E2FC7-DB0A-154C-BC47-C810839EF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0782" y="1411356"/>
            <a:ext cx="2076449" cy="2076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tarefa são utilizadas ferramentas como o </a:t>
            </a:r>
            <a:r>
              <a:rPr lang="pt-PT" sz="1400" i="1" dirty="0"/>
              <a:t>autorefactor</a:t>
            </a:r>
            <a:r>
              <a:rPr lang="pt-PT" sz="1400" dirty="0"/>
              <a:t>, </a:t>
            </a:r>
            <a:r>
              <a:rPr lang="pt-PT" sz="1400" i="1" dirty="0"/>
              <a:t>IDEs</a:t>
            </a:r>
            <a:r>
              <a:rPr lang="pt-PT" sz="1400" dirty="0"/>
              <a:t> do </a:t>
            </a:r>
            <a:r>
              <a:rPr lang="pt-PT" sz="1400" i="1" dirty="0"/>
              <a:t>Java</a:t>
            </a:r>
            <a:r>
              <a:rPr lang="pt-PT" sz="1400" dirty="0"/>
              <a:t> que suportam </a:t>
            </a:r>
            <a:r>
              <a:rPr lang="pt-PT" sz="1400" i="1" dirty="0"/>
              <a:t>refactoring</a:t>
            </a:r>
            <a:r>
              <a:rPr lang="pt-PT" sz="1400" dirty="0"/>
              <a:t>, ou o </a:t>
            </a:r>
            <a:r>
              <a:rPr lang="pt-PT" sz="1400" i="1" dirty="0"/>
              <a:t>jStanley</a:t>
            </a:r>
            <a:r>
              <a:rPr lang="pt-PT" sz="1400" dirty="0"/>
              <a:t> para identificar e eliminar os </a:t>
            </a:r>
            <a:r>
              <a:rPr lang="pt-PT" sz="1400" i="1" dirty="0"/>
              <a:t>bad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</a:t>
            </a:r>
            <a:r>
              <a:rPr lang="pt-PT" sz="1400" i="1" dirty="0"/>
              <a:t>red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existentes no </a:t>
            </a:r>
            <a:r>
              <a:rPr lang="pt-PT" sz="1400" i="1" dirty="0"/>
              <a:t>software</a:t>
            </a:r>
            <a:r>
              <a:rPr lang="pt-PT" sz="1400" dirty="0"/>
              <a:t> fornecido.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É também apresentado um estudo detalhado sobre os </a:t>
            </a:r>
            <a:r>
              <a:rPr lang="pt-PT" sz="1400" i="1" dirty="0"/>
              <a:t>smells</a:t>
            </a:r>
            <a:r>
              <a:rPr lang="pt-PT" sz="1400" dirty="0"/>
              <a:t> encontrados nas aplicações fornecidas, os </a:t>
            </a:r>
            <a:r>
              <a:rPr lang="pt-PT" sz="1400" i="1" dirty="0"/>
              <a:t>refactorings</a:t>
            </a:r>
            <a:r>
              <a:rPr lang="pt-PT" sz="1400" dirty="0"/>
              <a:t> aplicados e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00B0F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D6D31A8-BC0E-1141-8861-15735920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1694" y="632708"/>
            <a:ext cx="851533" cy="8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0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demo1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9" name="Google Shape;151;g5c66568b58_0_22">
            <a:extLst>
              <a:ext uri="{FF2B5EF4-FFF2-40B4-BE49-F238E27FC236}">
                <a16:creationId xmlns:a16="http://schemas.microsoft.com/office/drawing/2014/main" id="{EC5A610B-646F-E54C-872A-630D4F2684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Após aplicados os </a:t>
            </a:r>
            <a:r>
              <a:rPr lang="pt-PT" sz="1400" i="1" dirty="0" err="1"/>
              <a:t>refactorings</a:t>
            </a:r>
            <a:r>
              <a:rPr lang="pt-PT" sz="1400" dirty="0"/>
              <a:t>, verificamos as seguintes melhorias a nível da </a:t>
            </a:r>
            <a:r>
              <a:rPr lang="pt-PT" sz="1400" i="1" dirty="0" err="1"/>
              <a:t>technical</a:t>
            </a:r>
            <a:r>
              <a:rPr lang="pt-PT" sz="1400" i="1" dirty="0"/>
              <a:t> </a:t>
            </a:r>
            <a:r>
              <a:rPr lang="pt-PT" sz="1400" i="1" dirty="0" err="1"/>
              <a:t>debt</a:t>
            </a:r>
            <a:r>
              <a:rPr lang="pt-PT" sz="1400" dirty="0"/>
              <a:t>: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0" indent="0" algn="just">
              <a:buClr>
                <a:srgbClr val="00B0F0"/>
              </a:buClr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182EF40-FBB3-3143-BBE8-6E70C3708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48461"/>
              </p:ext>
            </p:extLst>
          </p:nvPr>
        </p:nvGraphicFramePr>
        <p:xfrm>
          <a:off x="1216549" y="1891472"/>
          <a:ext cx="4436826" cy="231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3078223311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305298406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1441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Tipo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Technical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Debt</a:t>
                      </a:r>
                      <a:endParaRPr lang="pt-PT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Diferença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Blocker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8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Critical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Minor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 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4h 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40m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2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96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demo2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5" name="Google Shape;151;g5c66568b58_0_22">
            <a:extLst>
              <a:ext uri="{FF2B5EF4-FFF2-40B4-BE49-F238E27FC236}">
                <a16:creationId xmlns:a16="http://schemas.microsoft.com/office/drawing/2014/main" id="{31AD0D59-17E5-FD4A-B6C6-AAB7939F7FB9}"/>
              </a:ext>
            </a:extLst>
          </p:cNvPr>
          <p:cNvSpPr txBox="1">
            <a:spLocks/>
          </p:cNvSpPr>
          <p:nvPr/>
        </p:nvSpPr>
        <p:spPr>
          <a:xfrm>
            <a:off x="515418" y="1210879"/>
            <a:ext cx="6380700" cy="80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</a:t>
            </a:r>
            <a:r>
              <a:rPr lang="pt-PT" sz="1400" i="1" dirty="0"/>
              <a:t>demo</a:t>
            </a:r>
            <a:r>
              <a:rPr lang="pt-PT" sz="1400" dirty="0"/>
              <a:t>, apenas foram removidos os </a:t>
            </a:r>
            <a:r>
              <a:rPr lang="pt-PT" sz="1400" i="1" dirty="0" err="1"/>
              <a:t>smells</a:t>
            </a:r>
            <a:r>
              <a:rPr lang="pt-PT" sz="1400" i="1" dirty="0"/>
              <a:t>. </a:t>
            </a:r>
            <a:r>
              <a:rPr lang="pt-PT" sz="1400" dirty="0"/>
              <a:t>Mesmo assim, as diferenças na </a:t>
            </a:r>
            <a:r>
              <a:rPr lang="pt-PT" sz="1400" i="1" dirty="0" err="1"/>
              <a:t>technical</a:t>
            </a:r>
            <a:r>
              <a:rPr lang="pt-PT" sz="1400" i="1" dirty="0"/>
              <a:t> </a:t>
            </a:r>
            <a:r>
              <a:rPr lang="pt-PT" sz="1400" i="1" dirty="0" err="1"/>
              <a:t>debt</a:t>
            </a:r>
            <a:r>
              <a:rPr lang="pt-PT" sz="1400" dirty="0"/>
              <a:t> continuam a mostrar-se significativas.</a:t>
            </a:r>
          </a:p>
          <a:p>
            <a:pPr algn="just">
              <a:buClr>
                <a:srgbClr val="FFC107"/>
              </a:buClr>
              <a:buFont typeface="Noto Sans Symbols"/>
              <a:buChar char="▪"/>
            </a:pPr>
            <a:endParaRPr lang="pt-PT" sz="12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F90FECD-D4C0-DD45-8404-7250EA59A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83254"/>
              </p:ext>
            </p:extLst>
          </p:nvPr>
        </p:nvGraphicFramePr>
        <p:xfrm>
          <a:off x="1216549" y="2011680"/>
          <a:ext cx="4436826" cy="231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3078223311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305298406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1441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Tipo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Technical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Debt</a:t>
                      </a:r>
                      <a:endParaRPr lang="pt-PT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Diferença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Blocker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8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Critical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Minor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2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20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Tarefa 3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6817FB1-5854-1E46-843C-28E7D4F5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6767">
            <a:off x="6413432" y="1535642"/>
            <a:ext cx="2072216" cy="20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4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Nesta tarefa serão utilizadas técnicas de teste de </a:t>
            </a:r>
            <a:r>
              <a:rPr lang="pt-PT" sz="1400" i="1" dirty="0"/>
              <a:t>software</a:t>
            </a:r>
            <a:r>
              <a:rPr lang="pt-PT" sz="1400" dirty="0"/>
              <a:t> para efetuar testes unitários em </a:t>
            </a:r>
            <a:r>
              <a:rPr lang="pt-PT" sz="1400" i="1" dirty="0"/>
              <a:t>JUnit</a:t>
            </a:r>
            <a:r>
              <a:rPr lang="pt-PT" sz="1400" dirty="0"/>
              <a:t> e, ainda, o teste de regressão da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endParaRPr lang="pt-PT" sz="1400" dirty="0"/>
          </a:p>
          <a:p>
            <a:r>
              <a:rPr lang="pt-PT" sz="1400" dirty="0"/>
              <a:t>Para além disso, serão utilizadas sistemas para a geração automática de casos de teste para gerar testes unitários e ainda inputs para simular a execução real da aplicação. </a:t>
            </a:r>
          </a:p>
          <a:p>
            <a:endParaRPr lang="pt-PT" sz="1400" dirty="0"/>
          </a:p>
          <a:p>
            <a:r>
              <a:rPr lang="pt-PT" sz="1400" dirty="0"/>
              <a:t>De notar que nesta etapa também se procede à analise de testes unitários através da ferramenta </a:t>
            </a:r>
            <a:r>
              <a:rPr lang="pt-PT" sz="1400" i="1" dirty="0"/>
              <a:t>JaCoCo</a:t>
            </a:r>
            <a:r>
              <a:rPr lang="pt-PT" sz="1400" dirty="0"/>
              <a:t>. </a:t>
            </a:r>
          </a:p>
          <a:p>
            <a:pPr marL="285750" lvl="0" indent="-285750" algn="just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F5AFD96-15DD-A14D-B846-9B14411C8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608" y="470641"/>
            <a:ext cx="1175667" cy="11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8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Nesta sub-tarefa foi-nos proposto gerar automaticamente ficheiros de </a:t>
            </a:r>
            <a:r>
              <a:rPr lang="pt-PT" sz="1400" i="1" dirty="0"/>
              <a:t>logs</a:t>
            </a:r>
            <a:r>
              <a:rPr lang="pt-PT" sz="1400" dirty="0"/>
              <a:t> para testar 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A implementação do gerador pretendido segue, naturalmente, a estrutura apresentada pelo exemplo disponibilizado pelos docentes na página da disciplina. Como tal, foi necessário criar essencialmente 5 tipos de geradores, cada um com o seu tipo de dados:</a:t>
            </a:r>
          </a:p>
          <a:p>
            <a:pPr marL="742950" lvl="1" indent="-285750"/>
            <a:r>
              <a:rPr lang="pt-PT" sz="1400" b="1" i="1" dirty="0"/>
              <a:t>NovoProp</a:t>
            </a:r>
            <a:r>
              <a:rPr lang="pt-PT" sz="1400" dirty="0"/>
              <a:t>: registo de um novo proprietário;</a:t>
            </a:r>
          </a:p>
          <a:p>
            <a:pPr marL="742950" lvl="1" indent="-285750"/>
            <a:r>
              <a:rPr lang="pt-PT" sz="1400" b="1" i="1" dirty="0"/>
              <a:t>NovoCliente</a:t>
            </a:r>
            <a:r>
              <a:rPr lang="pt-PT" sz="1400" dirty="0"/>
              <a:t>: registo de um novo cliente;</a:t>
            </a:r>
          </a:p>
          <a:p>
            <a:pPr marL="742950" lvl="1" indent="-285750"/>
            <a:r>
              <a:rPr lang="pt-PT" sz="1400" b="1" i="1" dirty="0"/>
              <a:t>NovoCarro</a:t>
            </a:r>
            <a:r>
              <a:rPr lang="pt-PT" sz="1400" dirty="0"/>
              <a:t>: registo de um novo carro;</a:t>
            </a:r>
          </a:p>
          <a:p>
            <a:pPr marL="742950" lvl="1" indent="-285750"/>
            <a:r>
              <a:rPr lang="pt-PT" sz="1400" b="1" i="1" dirty="0"/>
              <a:t>Aluguer</a:t>
            </a:r>
            <a:r>
              <a:rPr lang="pt-PT" sz="1400" dirty="0"/>
              <a:t>: registo de um aluguer efetuado por um cliente;</a:t>
            </a:r>
          </a:p>
          <a:p>
            <a:pPr marL="742950" lvl="1" indent="-285750"/>
            <a:r>
              <a:rPr lang="pt-PT" sz="1400" b="1" i="1" dirty="0"/>
              <a:t>Classificar</a:t>
            </a:r>
            <a:r>
              <a:rPr lang="pt-PT" sz="1400" dirty="0"/>
              <a:t>: classificação atribuída a um carro ou a um cliente/proprietário.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E432A94-A668-3940-94AF-3AD756AB5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3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92D050"/>
                </a:solidFill>
              </a:rPr>
              <a:t>Introdução</a:t>
            </a:r>
            <a:endParaRPr sz="5000" dirty="0">
              <a:solidFill>
                <a:srgbClr val="92D05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93B6367-CDF7-0B41-A978-03D689D14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9691" y="1448745"/>
            <a:ext cx="2246009" cy="22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Por forma a garantir uma grande variedade de atributos, a maior parte dos geradores implementados utiliza o combinador </a:t>
            </a:r>
            <a:r>
              <a:rPr lang="pt-PT" sz="1400" i="1" dirty="0"/>
              <a:t>frequency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Cada um dos cinco geradores mencionados anteriormente estão devidamente parametrizados, tal como é sugerido no enunciado deste projeto.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De notar também que os elementos deste grupo tiveram em consideração a geração de NIF’s e de matrículas </a:t>
            </a:r>
            <a:r>
              <a:rPr lang="pt-PT" sz="1400" u="sng" dirty="0"/>
              <a:t>sem repetições</a:t>
            </a:r>
            <a:r>
              <a:rPr lang="pt-PT" sz="1400" dirty="0"/>
              <a:t>, permitindo assim uma simulação fidedigna e correta da aplicação.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Por fim, de maneira a executar o gerador proposto, foi necessário parametrizar numa variável o número de registos a serem escritos para o ficheiro </a:t>
            </a:r>
            <a:r>
              <a:rPr lang="pt-PT" sz="1400" i="1" dirty="0" err="1"/>
              <a:t>logs.bak</a:t>
            </a:r>
            <a:r>
              <a:rPr lang="pt-PT" sz="1400" i="1" dirty="0"/>
              <a:t>,</a:t>
            </a:r>
            <a:r>
              <a:rPr lang="pt-PT" sz="1400" dirty="0"/>
              <a:t> que irá armazenar toda esta informação. Desta forma, durante a execução da função </a:t>
            </a:r>
            <a:r>
              <a:rPr lang="pt-PT" sz="1400" b="1" i="1" dirty="0"/>
              <a:t>genLogsIO</a:t>
            </a:r>
            <a:r>
              <a:rPr lang="pt-PT" sz="1400" dirty="0"/>
              <a:t> é perguntado ao utilizador quantos registos pretende produzir.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2D7D8F1-5633-5B4E-AF0C-5EBEAED1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3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Demo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255B4B-3ECC-3D48-A159-7D265606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9" y="910166"/>
            <a:ext cx="3323167" cy="332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6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3" y="536895"/>
            <a:ext cx="5622684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JUnit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 maior parte dos testes unitários são gerados automaticamente pelo </a:t>
            </a:r>
            <a:r>
              <a:rPr lang="pt-PT" sz="1400" i="1" dirty="0"/>
              <a:t>software</a:t>
            </a:r>
            <a:r>
              <a:rPr lang="pt-PT" sz="1400" dirty="0"/>
              <a:t> </a:t>
            </a:r>
            <a:r>
              <a:rPr lang="pt-PT" sz="1400" i="1" dirty="0"/>
              <a:t>EvoSuite</a:t>
            </a:r>
            <a:r>
              <a:rPr lang="pt-PT" sz="1400" dirty="0"/>
              <a:t>, mas além disso, decidimos fazer uma pequena análise pessoal ao código do projeto.</a:t>
            </a:r>
          </a:p>
          <a:p>
            <a:endParaRPr lang="pt-PT" sz="1400" dirty="0"/>
          </a:p>
          <a:p>
            <a:r>
              <a:rPr lang="pt-PT" sz="1400" dirty="0"/>
              <a:t>Concentramos a nossa análise nas classes </a:t>
            </a:r>
            <a:r>
              <a:rPr lang="pt-PT" sz="1400" i="1" dirty="0"/>
              <a:t>Cars</a:t>
            </a:r>
            <a:r>
              <a:rPr lang="pt-PT" sz="1400" dirty="0"/>
              <a:t>, </a:t>
            </a:r>
            <a:r>
              <a:rPr lang="pt-PT" sz="1400" i="1" dirty="0"/>
              <a:t>Rentals</a:t>
            </a:r>
            <a:r>
              <a:rPr lang="pt-PT" sz="1400" dirty="0"/>
              <a:t> e um </a:t>
            </a:r>
            <a:r>
              <a:rPr lang="pt-PT" sz="1400" i="1" dirty="0"/>
              <a:t>UmCarroJa</a:t>
            </a:r>
            <a:r>
              <a:rPr lang="pt-PT" sz="1400" dirty="0"/>
              <a:t>, que achámos que são as mais relevantes a nível de evolução do sistema.</a:t>
            </a:r>
          </a:p>
          <a:p>
            <a:endParaRPr lang="pt-PT" sz="1400" dirty="0"/>
          </a:p>
          <a:p>
            <a:r>
              <a:rPr lang="pt-PT" sz="1400" dirty="0"/>
              <a:t>Estes testes foram colocados no </a:t>
            </a:r>
            <a:r>
              <a:rPr lang="pt-PT" sz="1400" i="1" dirty="0"/>
              <a:t>package</a:t>
            </a:r>
            <a:r>
              <a:rPr lang="pt-PT" sz="1400" dirty="0"/>
              <a:t> </a:t>
            </a:r>
            <a:r>
              <a:rPr lang="pt-PT" sz="1400" b="1" i="1" dirty="0"/>
              <a:t>test</a:t>
            </a:r>
            <a:r>
              <a:rPr lang="pt-PT" sz="1400" dirty="0"/>
              <a:t> e estão devidamente anotados seguindo a anotação dos testes manuais do </a:t>
            </a:r>
            <a:r>
              <a:rPr lang="pt-PT" sz="1400" i="1" dirty="0"/>
              <a:t>JUnit</a:t>
            </a:r>
            <a:r>
              <a:rPr lang="pt-PT" sz="1400" dirty="0"/>
              <a:t>.</a:t>
            </a:r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533278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2" y="536895"/>
            <a:ext cx="6016967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EvoSuite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0A1AB0-1F26-F44C-9C46-41F89FAD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3" y="1789912"/>
            <a:ext cx="6264284" cy="21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9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demo2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53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29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sp>
        <p:nvSpPr>
          <p:cNvPr id="12" name="Google Shape;151;g5c66568b58_0_22">
            <a:extLst>
              <a:ext uri="{FF2B5EF4-FFF2-40B4-BE49-F238E27FC236}">
                <a16:creationId xmlns:a16="http://schemas.microsoft.com/office/drawing/2014/main" id="{C1032444-E22F-214E-8438-B97C9A672E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Após as diversas alterações e eliminações de </a:t>
            </a:r>
            <a:r>
              <a:rPr lang="pt-PT" sz="1400" i="1" dirty="0"/>
              <a:t>smells,</a:t>
            </a:r>
            <a:r>
              <a:rPr lang="pt-PT" sz="1400" dirty="0"/>
              <a:t> é necessário verificar que estas tiveram impacto sobre a funcionalidade do programa. </a:t>
            </a:r>
          </a:p>
          <a:p>
            <a:endParaRPr lang="pt-PT" sz="1400" dirty="0"/>
          </a:p>
          <a:p>
            <a:r>
              <a:rPr lang="pt-PT" sz="1400" dirty="0"/>
              <a:t>Para tal foi utilizada a ferramenta </a:t>
            </a:r>
            <a:r>
              <a:rPr lang="pt-PT" sz="1400" i="1" dirty="0"/>
              <a:t>RAPL</a:t>
            </a:r>
            <a:r>
              <a:rPr lang="pt-PT" sz="1400" dirty="0"/>
              <a:t>, disponibilizada pelos docentes, para analisar o consumo energético do programa. </a:t>
            </a:r>
          </a:p>
          <a:p>
            <a:endParaRPr lang="pt-PT" sz="1400" dirty="0"/>
          </a:p>
          <a:p>
            <a:r>
              <a:rPr lang="pt-PT" sz="1400" dirty="0"/>
              <a:t>Como primeira etapa foram registados os valores energéticos com </a:t>
            </a:r>
            <a:r>
              <a:rPr lang="pt-PT" sz="1400" i="1" dirty="0"/>
              <a:t>logs</a:t>
            </a:r>
            <a:r>
              <a:rPr lang="pt-PT" sz="1400" dirty="0"/>
              <a:t> de diversos tamanhos (5, 55, 5555). De </a:t>
            </a:r>
            <a:r>
              <a:rPr lang="pt-PT" sz="1400" i="1" dirty="0"/>
              <a:t>slide </a:t>
            </a:r>
            <a:r>
              <a:rPr lang="pt-PT" sz="1400" dirty="0"/>
              <a:t>seguinte encontram-se as tabelas com os resultados obtidos.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endParaRPr lang="pt-PT" sz="14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16478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demo1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068DC47-04CE-4841-A0FA-618B19587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18" y="1463741"/>
            <a:ext cx="6641805" cy="30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64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demo2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447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383450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98ECCBF-BCA3-184B-A7B8-354EE2D6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7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Neste projeto foi-nos proposto a realização de várias tarefas de forma a analisar a qualidade das duas soluções desenvolvidas pelos alunos de </a:t>
            </a:r>
            <a:r>
              <a:rPr lang="pt-PT" sz="1400" i="1" dirty="0"/>
              <a:t>POO </a:t>
            </a:r>
            <a:r>
              <a:rPr lang="pt-PT" sz="1400" dirty="0"/>
              <a:t>no ano letivo de 2018/2019. </a:t>
            </a:r>
          </a:p>
          <a:p>
            <a:pPr marL="514350" indent="-285750" algn="just">
              <a:buClr>
                <a:srgbClr val="92D050"/>
              </a:buClr>
            </a:pPr>
            <a:endParaRPr lang="pt-PT" sz="16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As duas soluções da aplicação em causa, denominada por </a:t>
            </a:r>
            <a:r>
              <a:rPr lang="pt-PT" sz="1400" i="1" dirty="0"/>
              <a:t>UmCarroJá</a:t>
            </a:r>
            <a:r>
              <a:rPr lang="pt-PT" sz="1400" dirty="0"/>
              <a:t>, foram disponibilizadas na página desta unidade curricular. Os nomes associados a cada uma das mesmas são </a:t>
            </a:r>
            <a:r>
              <a:rPr lang="pt-PT" sz="1400" b="1" dirty="0"/>
              <a:t>demo1</a:t>
            </a:r>
            <a:r>
              <a:rPr lang="pt-PT" sz="1400" dirty="0"/>
              <a:t> e </a:t>
            </a:r>
            <a:r>
              <a:rPr lang="pt-PT" sz="1400" b="1" i="1" dirty="0"/>
              <a:t>demo2</a:t>
            </a:r>
            <a:r>
              <a:rPr lang="pt-PT" sz="1400" i="1" dirty="0"/>
              <a:t>.</a:t>
            </a: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De forma sucinta, estas tarefas tratam, em ambas as versões, o seguinte: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Identificação de </a:t>
            </a:r>
            <a:r>
              <a:rPr lang="pt-PT" sz="1400" i="1" dirty="0"/>
              <a:t>bad smells</a:t>
            </a:r>
            <a:r>
              <a:rPr lang="pt-PT" sz="1400" dirty="0"/>
              <a:t> no código fonte e ainda o seu </a:t>
            </a:r>
            <a:r>
              <a:rPr lang="pt-PT" sz="1400" i="1" dirty="0"/>
              <a:t>technical debt;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Aplicação de </a:t>
            </a:r>
            <a:r>
              <a:rPr lang="pt-PT" sz="1400" i="1" dirty="0"/>
              <a:t>refactoring </a:t>
            </a:r>
            <a:r>
              <a:rPr lang="pt-PT" sz="1400" dirty="0"/>
              <a:t>de modo a eliminar os </a:t>
            </a:r>
            <a:r>
              <a:rPr lang="pt-PT" sz="1400" i="1" dirty="0"/>
              <a:t>bad smells </a:t>
            </a:r>
            <a:r>
              <a:rPr lang="pt-PT" sz="1400" dirty="0"/>
              <a:t>encontrados;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Teste do </a:t>
            </a:r>
            <a:r>
              <a:rPr lang="pt-PT" sz="1400" i="1" dirty="0"/>
              <a:t>software</a:t>
            </a:r>
            <a:r>
              <a:rPr lang="pt-PT" sz="1400" dirty="0"/>
              <a:t> implementado;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Análise de desempenho das versões iniciais e finais de cada implementação.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186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Nesta tarefa adicional é requerido uma análise detalhada por cada </a:t>
            </a:r>
            <a:r>
              <a:rPr lang="pt-PT" sz="1400" i="1" dirty="0"/>
              <a:t>smell</a:t>
            </a:r>
            <a:r>
              <a:rPr lang="pt-PT" sz="1400" dirty="0"/>
              <a:t> encontrado. Dito por outras palavras, é necessário fazer um estudo sobre como cada </a:t>
            </a:r>
            <a:r>
              <a:rPr lang="pt-PT" sz="1400" i="1" dirty="0"/>
              <a:t>smell</a:t>
            </a:r>
            <a:r>
              <a:rPr lang="pt-PT" sz="1400" dirty="0"/>
              <a:t> individualmente influência (melhora ou piora) o desempenho do </a:t>
            </a:r>
            <a:r>
              <a:rPr lang="pt-PT" sz="1400" i="1" dirty="0"/>
              <a:t>software</a:t>
            </a:r>
            <a:r>
              <a:rPr lang="pt-PT" sz="1400" dirty="0"/>
              <a:t>.</a:t>
            </a:r>
          </a:p>
          <a:p>
            <a:pPr marL="101600" indent="0"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pt-PT" sz="1400" dirty="0"/>
              <a:t> 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Como tal, foram executadas ambas as versões do programa em questão com cada tipo de </a:t>
            </a:r>
            <a:r>
              <a:rPr lang="pt-PT" sz="1400" i="1" dirty="0"/>
              <a:t>smells</a:t>
            </a:r>
            <a:r>
              <a:rPr lang="pt-PT" sz="1400" dirty="0"/>
              <a:t> de forma isolada. Consequentemente, sobre um conjunto de funções do programa, obtiveram-se os resultados que se apresentam no </a:t>
            </a:r>
            <a:r>
              <a:rPr lang="pt-PT" sz="1400" i="1" dirty="0"/>
              <a:t>slide </a:t>
            </a:r>
            <a:r>
              <a:rPr lang="pt-PT" sz="1400" dirty="0"/>
              <a:t>seguinte.</a:t>
            </a:r>
          </a:p>
          <a:p>
            <a:pPr marL="285750" indent="-285750" algn="just">
              <a:buClr>
                <a:schemeClr val="accent3">
                  <a:lumMod val="60000"/>
                  <a:lumOff val="40000"/>
                </a:schemeClr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7A6F6C-7386-EA4D-B9E5-25C997132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25" y="1552701"/>
            <a:ext cx="6571839" cy="25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0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6a9ecd04_0_40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sp>
        <p:nvSpPr>
          <p:cNvPr id="6" name="Google Shape;125;g5c6a9ecd04_0_47">
            <a:extLst>
              <a:ext uri="{FF2B5EF4-FFF2-40B4-BE49-F238E27FC236}">
                <a16:creationId xmlns:a16="http://schemas.microsoft.com/office/drawing/2014/main" id="{C638909A-4826-4E46-B1E5-98B656254291}"/>
              </a:ext>
            </a:extLst>
          </p:cNvPr>
          <p:cNvSpPr txBox="1">
            <a:spLocks/>
          </p:cNvSpPr>
          <p:nvPr/>
        </p:nvSpPr>
        <p:spPr>
          <a:xfrm>
            <a:off x="658351" y="2678631"/>
            <a:ext cx="2876303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PT" sz="5000" dirty="0">
                <a:solidFill>
                  <a:srgbClr val="0070C0"/>
                </a:solidFill>
              </a:rPr>
              <a:t>Conclusão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97635B5-629D-A34F-9D9A-A695DF6A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7924" y="1342887"/>
            <a:ext cx="2457725" cy="24577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71c07026_7_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136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70C0"/>
                </a:solidFill>
              </a:rPr>
              <a:t>Conclusão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91" name="Google Shape;291;g5c71c07026_7_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D7435A4D-FDC3-A048-AD66-516D438FDB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Após a demonstração da abordagem tomada para cada uma das tarefas propostas neste trabalho prático e, ainda, a exibição dos resultados obtidos em cada uma das mesmas, dá-se por concluído a execução deste projeto.</a:t>
            </a:r>
          </a:p>
          <a:p>
            <a:pPr marL="285750" indent="-285750" algn="just">
              <a:buClr>
                <a:srgbClr val="0070C0"/>
              </a:buClr>
            </a:pPr>
            <a:endParaRPr lang="pt-PT" sz="1400" dirty="0"/>
          </a:p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Neste trabalho prático foi possível comparar as duas implementações distintas de 2 grupos de </a:t>
            </a:r>
            <a:r>
              <a:rPr lang="pt-PT" sz="1400" i="1" dirty="0"/>
              <a:t>POO</a:t>
            </a:r>
            <a:r>
              <a:rPr lang="pt-PT" sz="1400" dirty="0"/>
              <a:t> do ano letivo 2018/2019 quer a nível de consumo energético quer a nível de tempo de execução e de consumo de memória, para </a:t>
            </a:r>
            <a:r>
              <a:rPr lang="pt-PT" sz="1400" i="1" dirty="0"/>
              <a:t>inputs </a:t>
            </a:r>
            <a:r>
              <a:rPr lang="pt-PT" sz="1400" dirty="0"/>
              <a:t>de tamanho diferente.</a:t>
            </a:r>
          </a:p>
          <a:p>
            <a:pPr marL="285750" indent="-285750" algn="just">
              <a:buClr>
                <a:srgbClr val="0070C0"/>
              </a:buClr>
            </a:pPr>
            <a:endParaRPr lang="pt-PT" sz="16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6A34161-0E38-474D-8497-FD2FA3268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884" y="297665"/>
            <a:ext cx="1039391" cy="10393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Para além destas, existem também duas tarefas extra que complementam cada uma das tarefas mencionadas anteriormente.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primeira tarefa extra explora-se a introdução de novas regras na ferramenta </a:t>
            </a:r>
            <a:r>
              <a:rPr lang="pt-PT" sz="1400" i="1" dirty="0"/>
              <a:t>SonarQube</a:t>
            </a:r>
            <a:r>
              <a:rPr lang="pt-PT" sz="1400" dirty="0"/>
              <a:t>, permitindo aumentar a deteção de um maior leque de </a:t>
            </a:r>
            <a:r>
              <a:rPr lang="pt-PT" sz="1400" i="1" dirty="0"/>
              <a:t>bad smells</a:t>
            </a:r>
            <a:r>
              <a:rPr lang="pt-PT" sz="1400" dirty="0"/>
              <a:t>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segunda tarefa extra analisa-se de forma mais detalhada o impacto que cada tipo de </a:t>
            </a:r>
            <a:r>
              <a:rPr lang="pt-PT" sz="1400" i="1" dirty="0"/>
              <a:t>smell</a:t>
            </a:r>
            <a:r>
              <a:rPr lang="pt-PT" sz="1400" dirty="0"/>
              <a:t> tem no desempenho de cada versão da aplicação </a:t>
            </a:r>
            <a:r>
              <a:rPr lang="pt-PT" sz="1400" i="1" dirty="0"/>
              <a:t>UmCarroJá</a:t>
            </a:r>
            <a:r>
              <a:rPr lang="pt-PT" sz="1400" dirty="0"/>
              <a:t>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5332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1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023E919-AD78-C14B-85D9-564DE1DB8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4923" y="1232862"/>
            <a:ext cx="2255319" cy="2255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Nesta etapa é feita a análise da qualidade do código fonte da aplicação </a:t>
            </a:r>
            <a:r>
              <a:rPr lang="pt-PT" sz="1400" i="1" dirty="0"/>
              <a:t>UmCarroJá</a:t>
            </a:r>
            <a:r>
              <a:rPr lang="pt-PT" sz="1400" dirty="0"/>
              <a:t> desenvolvido pelos alunos de </a:t>
            </a:r>
            <a:r>
              <a:rPr lang="pt-PT" sz="1400" i="1" dirty="0"/>
              <a:t>POO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Como tal, através da ferramenta </a:t>
            </a:r>
            <a:r>
              <a:rPr lang="pt-PT" sz="1400" b="1" i="1" dirty="0"/>
              <a:t>Sonarqube</a:t>
            </a:r>
            <a:r>
              <a:rPr lang="pt-PT" sz="1400" dirty="0"/>
              <a:t>, é-nos indicados várias informações relevantes para a execução desta tarefa, tais como: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erros no código (</a:t>
            </a:r>
            <a:r>
              <a:rPr lang="pt-PT" sz="1400" i="1" dirty="0"/>
              <a:t>bugs</a:t>
            </a:r>
            <a:r>
              <a:rPr lang="pt-PT" sz="1400" dirty="0"/>
              <a:t>) – </a:t>
            </a:r>
            <a:r>
              <a:rPr lang="pt-PT" sz="1400" b="1" dirty="0"/>
              <a:t>fiabilidade;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vulnerabilidades – </a:t>
            </a:r>
            <a:r>
              <a:rPr lang="pt-PT" sz="1400" b="1" dirty="0"/>
              <a:t>segurança;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cobertura;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</a:t>
            </a:r>
            <a:r>
              <a:rPr lang="pt-PT" sz="1400" i="1" dirty="0"/>
              <a:t>code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o respetivo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 </a:t>
            </a:r>
            <a:r>
              <a:rPr lang="pt-PT" sz="1400" dirty="0"/>
              <a:t>– </a:t>
            </a:r>
            <a:r>
              <a:rPr lang="pt-PT" sz="1400" b="1" dirty="0"/>
              <a:t>manutenção;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duplicação de código.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F3B21D2-85DC-144E-BB59-4B561D6A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5262" y="565615"/>
            <a:ext cx="985720" cy="985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14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9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12DF024-C946-CB48-ADAC-656487B38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131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6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41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24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60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2 dias e 5 horas a corrigir todos estes "defeitos". Este facto traduz aquilo a que chamamos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, isto é, a probabilidade de ocorrências de erros no futuro.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457200" lvl="1" indent="0" algn="just">
              <a:buClr>
                <a:srgbClr val="FF4900"/>
              </a:buClr>
              <a:buNone/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cerca de 2 blocos repetidos numa das classes implementadas, representando apenas 1%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06FCADA-7949-A94D-A8E0-F5ACD204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4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0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2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27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10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1F1C878-289C-A348-A1A3-6494187E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2978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1582</Words>
  <Application>Microsoft Macintosh PowerPoint</Application>
  <PresentationFormat>Apresentação no Ecrã (16:9)</PresentationFormat>
  <Paragraphs>245</Paragraphs>
  <Slides>33</Slides>
  <Notes>29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8" baseType="lpstr">
      <vt:lpstr>Arial</vt:lpstr>
      <vt:lpstr>Karla</vt:lpstr>
      <vt:lpstr>Montserrat</vt:lpstr>
      <vt:lpstr>Noto Sans Symbols</vt:lpstr>
      <vt:lpstr>Arviragus template</vt:lpstr>
      <vt:lpstr>Análise e Teste de Software</vt:lpstr>
      <vt:lpstr>Introdução</vt:lpstr>
      <vt:lpstr>Introdução</vt:lpstr>
      <vt:lpstr>Introdução</vt:lpstr>
      <vt:lpstr>Tarefa 1</vt:lpstr>
      <vt:lpstr>Tarefa 1</vt:lpstr>
      <vt:lpstr>Tarefa 1 – demo1</vt:lpstr>
      <vt:lpstr>Tarefa 1 – demo1</vt:lpstr>
      <vt:lpstr>Tarefa 1 – demo2</vt:lpstr>
      <vt:lpstr>Tarefa 1 – demo2</vt:lpstr>
      <vt:lpstr>Tarefa extra</vt:lpstr>
      <vt:lpstr>Tarefa extra</vt:lpstr>
      <vt:lpstr>Tarefa 2</vt:lpstr>
      <vt:lpstr>Tarefa 2</vt:lpstr>
      <vt:lpstr>Tarefa 2 – demo1</vt:lpstr>
      <vt:lpstr>Tarefa 2 – demo2</vt:lpstr>
      <vt:lpstr>Tarefa 3</vt:lpstr>
      <vt:lpstr>Tarefa 3</vt:lpstr>
      <vt:lpstr>Tarefa 3 – QuickCheck</vt:lpstr>
      <vt:lpstr>Tarefa 3 – QuickCheck</vt:lpstr>
      <vt:lpstr>Demo</vt:lpstr>
      <vt:lpstr>Tarefa 3 – demo1:    Testes unitários - JUnit</vt:lpstr>
      <vt:lpstr>Tarefa 3 – demo1:    Testes unitários - EvoSuite</vt:lpstr>
      <vt:lpstr>Tarefa 3 – demo2</vt:lpstr>
      <vt:lpstr>Tarefa 4</vt:lpstr>
      <vt:lpstr>Tarefa 4</vt:lpstr>
      <vt:lpstr>Tarefa 4 – demo1</vt:lpstr>
      <vt:lpstr>Tarefa 4 – demo2</vt:lpstr>
      <vt:lpstr>Tarefa extra</vt:lpstr>
      <vt:lpstr>Tarefa extra</vt:lpstr>
      <vt:lpstr>Tarefa extra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Teste de Software</dc:title>
  <cp:lastModifiedBy>Pedro Rafael Paiva Moura</cp:lastModifiedBy>
  <cp:revision>53</cp:revision>
  <dcterms:modified xsi:type="dcterms:W3CDTF">2020-01-20T18:26:40Z</dcterms:modified>
</cp:coreProperties>
</file>