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84" r:id="rId3"/>
    <p:sldId id="258" r:id="rId4"/>
    <p:sldId id="300" r:id="rId5"/>
    <p:sldId id="257" r:id="rId6"/>
    <p:sldId id="265" r:id="rId7"/>
    <p:sldId id="289" r:id="rId8"/>
    <p:sldId id="301" r:id="rId9"/>
    <p:sldId id="302" r:id="rId10"/>
    <p:sldId id="303" r:id="rId11"/>
    <p:sldId id="304" r:id="rId12"/>
    <p:sldId id="305" r:id="rId13"/>
    <p:sldId id="262" r:id="rId14"/>
    <p:sldId id="286" r:id="rId15"/>
    <p:sldId id="291" r:id="rId16"/>
    <p:sldId id="292" r:id="rId17"/>
    <p:sldId id="283" r:id="rId18"/>
    <p:sldId id="287" r:id="rId19"/>
    <p:sldId id="293" r:id="rId20"/>
    <p:sldId id="308" r:id="rId21"/>
    <p:sldId id="307" r:id="rId22"/>
    <p:sldId id="294" r:id="rId23"/>
    <p:sldId id="309" r:id="rId24"/>
    <p:sldId id="285" r:id="rId25"/>
    <p:sldId id="288" r:id="rId26"/>
    <p:sldId id="312" r:id="rId27"/>
    <p:sldId id="299" r:id="rId28"/>
    <p:sldId id="306" r:id="rId29"/>
    <p:sldId id="310" r:id="rId30"/>
    <p:sldId id="311" r:id="rId31"/>
    <p:sldId id="281" r:id="rId32"/>
    <p:sldId id="282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7" roundtripDataSignature="AMtx7mi2giJIhmxq+e/rTQEB/kbV3Azs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B20"/>
    <a:srgbClr val="666666"/>
    <a:srgbClr val="FF4900"/>
    <a:srgbClr val="FFFF6B"/>
    <a:srgbClr val="FF9C00"/>
    <a:srgbClr val="C3754E"/>
    <a:srgbClr val="CB58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Estilo Médio 3 - Destaqu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5"/>
    <p:restoredTop sz="94671"/>
  </p:normalViewPr>
  <p:slideViewPr>
    <p:cSldViewPr snapToGrid="0" snapToObjects="1">
      <p:cViewPr varScale="1">
        <p:scale>
          <a:sx n="196" d="100"/>
          <a:sy n="196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00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3419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8984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c6a9ecd0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5c6a9ecd0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4732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1584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829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8583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3115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670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1107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6199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6959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84758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77793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35725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33161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62053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c6a9ecd0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5c6a9ecd0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c71c07026_7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87" name="Google Shape;287;g5c71c07026_7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8322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9198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1328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4587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11" name="Google Shape;11;p3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34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5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69" name="Google Shape;69;p45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" name="Google Shape;70;p45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71" name="Google Shape;71;p4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15" name="Google Shape;15;p35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20" name="Google Shape;20;p3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36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35" name="Google Shape;35;p3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" name="Google Shape;36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39" name="Google Shape;39;p3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" name="Google Shape;40;p3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45" name="Google Shape;45;p4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1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53" name="Google Shape;53;p41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4" name="Google Shape;54;p41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59" name="Google Shape;59;p42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Google Shape;60;p42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3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64" name="Google Shape;64;p43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5" name="Google Shape;65;p43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14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C00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>
            <a:spLocks noGrp="1"/>
          </p:cNvSpPr>
          <p:nvPr>
            <p:ph type="ctrTitle"/>
          </p:nvPr>
        </p:nvSpPr>
        <p:spPr>
          <a:xfrm>
            <a:off x="342899" y="2240768"/>
            <a:ext cx="4634345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400" dirty="0">
                <a:solidFill>
                  <a:srgbClr val="C3754E"/>
                </a:solidFill>
              </a:rPr>
              <a:t>Análise e Teste de Software</a:t>
            </a:r>
            <a:endParaRPr sz="2400" dirty="0">
              <a:solidFill>
                <a:srgbClr val="C3754E"/>
              </a:solidFill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342898" y="3459683"/>
            <a:ext cx="356408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A3A3A3"/>
                </a:solidFill>
                <a:latin typeface="Montserrat"/>
                <a:ea typeface="Montserrat"/>
                <a:cs typeface="Montserrat"/>
                <a:sym typeface="Montserrat"/>
              </a:rPr>
              <a:t>Trabalho Prático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5223950" y="2874800"/>
            <a:ext cx="3505500" cy="1308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b="1" i="0" u="sng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Grupo nº 3:</a:t>
            </a:r>
            <a:endParaRPr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 pitchFamily="34" charset="0"/>
              <a:buChar char="•"/>
            </a:pPr>
            <a:endParaRPr sz="1300" b="1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Nelson Teixeira – PG41091</a:t>
            </a:r>
            <a:endParaRPr sz="13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José Boticas – PG41081</a:t>
            </a: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Pedro Moura – PG41094</a:t>
            </a:r>
            <a:endParaRPr lang="en" sz="1300" b="1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dirty="0">
                <a:solidFill>
                  <a:schemeClr val="bg1"/>
                </a:solidFill>
                <a:latin typeface="Montserrat"/>
                <a:sym typeface="Montserrat"/>
              </a:rPr>
              <a:t>Moisés Ramires – A80499</a:t>
            </a:r>
            <a:endParaRPr sz="13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342898" y="3859793"/>
            <a:ext cx="356408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b="1" dirty="0">
                <a:solidFill>
                  <a:srgbClr val="A3A3A3"/>
                </a:solidFill>
                <a:latin typeface="Montserrat"/>
                <a:sym typeface="Montserrat"/>
              </a:rPr>
              <a:t>MEI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 descr="Uma imagem com símbolo, relógio&#10;&#10;Descrição gerada automaticamente">
            <a:extLst>
              <a:ext uri="{FF2B5EF4-FFF2-40B4-BE49-F238E27FC236}">
                <a16:creationId xmlns:a16="http://schemas.microsoft.com/office/drawing/2014/main" id="{2B8069AD-C382-2F4C-B183-DF03F5AE6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90" y="625959"/>
            <a:ext cx="1772149" cy="161480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demo2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Manutenção: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330 </a:t>
            </a:r>
            <a:r>
              <a:rPr lang="pt-PT" sz="1400" i="1" dirty="0"/>
              <a:t>code smells</a:t>
            </a:r>
            <a:r>
              <a:rPr lang="pt-PT" sz="1400" dirty="0"/>
              <a:t>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Blocker: </a:t>
            </a:r>
            <a:r>
              <a:rPr lang="pt-PT" sz="1400" dirty="0"/>
              <a:t>10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Critical: </a:t>
            </a:r>
            <a:r>
              <a:rPr lang="pt-PT" sz="1400" dirty="0"/>
              <a:t>50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</a:t>
            </a:r>
            <a:r>
              <a:rPr lang="pt-PT" sz="1400" dirty="0"/>
              <a:t>87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Minor: </a:t>
            </a:r>
            <a:r>
              <a:rPr lang="pt-PT" sz="1400" dirty="0"/>
              <a:t>182</a:t>
            </a:r>
          </a:p>
          <a:p>
            <a:pPr marL="914400" lvl="2" indent="0" algn="just">
              <a:buClr>
                <a:srgbClr val="FF4900"/>
              </a:buClr>
              <a:buNone/>
            </a:pPr>
            <a:endParaRPr lang="pt-PT" sz="1400" dirty="0"/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Segundo a ferramenta </a:t>
            </a:r>
            <a:r>
              <a:rPr lang="pt-PT" sz="1400" i="1" dirty="0"/>
              <a:t>SonarQube</a:t>
            </a:r>
            <a:r>
              <a:rPr lang="pt-PT" sz="1400" dirty="0"/>
              <a:t>, demoraria cerca de 6 dias a corrigir todos estes "defeitos". Esta ferramenta atribui a nota </a:t>
            </a:r>
            <a:r>
              <a:rPr lang="pt-PT" sz="1400" i="1" dirty="0"/>
              <a:t>A</a:t>
            </a:r>
            <a:r>
              <a:rPr lang="pt-PT" sz="1400" dirty="0"/>
              <a:t> no que diz respeito ao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. 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Duplicação de código: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No que diz respeito à duplicação de código existem 23 blocos repetidos em duas das classes implementadas, representando apenas 3,7% do código total. 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B234F43-2287-B944-8BE9-99EADB651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400" y="395514"/>
            <a:ext cx="903875" cy="90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0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5;g5c6a9ecd04_0_47">
            <a:extLst>
              <a:ext uri="{FF2B5EF4-FFF2-40B4-BE49-F238E27FC236}">
                <a16:creationId xmlns:a16="http://schemas.microsoft.com/office/drawing/2014/main" id="{81DBF133-3812-7644-9F76-073E8F98AFA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3416692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FF4900"/>
                </a:solidFill>
              </a:rPr>
              <a:t>Tarefa extra</a:t>
            </a:r>
            <a:endParaRPr sz="5000" dirty="0">
              <a:solidFill>
                <a:srgbClr val="FF4900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1732DED-2CA6-1749-AF50-4F9632EEE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2017" y="1429934"/>
            <a:ext cx="2283631" cy="228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1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extra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Quanto à realização desta tarefa, após dialogar com os docentes desta unidade curricular, optou-se por dar prioridade à segunda e última tarefa extra deste projeto. 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Esta supremacia surge pelos simples facto de a adição de novas regras à ferramenta </a:t>
            </a:r>
            <a:r>
              <a:rPr lang="pt-PT" sz="1400" i="1" dirty="0"/>
              <a:t>SonarQube</a:t>
            </a:r>
            <a:r>
              <a:rPr lang="pt-PT" sz="1400" dirty="0"/>
              <a:t> ser impraticável. Isto é, quando as novas regras são geradas, é criado um novo ficheiro </a:t>
            </a:r>
            <a:r>
              <a:rPr lang="pt-PT" sz="1400" i="1" dirty="0"/>
              <a:t>jar</a:t>
            </a:r>
            <a:r>
              <a:rPr lang="pt-PT" sz="1400" dirty="0"/>
              <a:t> com a informação respetiva. Posteriormente, este é incorporado na ferramenta </a:t>
            </a:r>
            <a:r>
              <a:rPr lang="pt-PT" sz="1400" i="1" dirty="0"/>
              <a:t>SonarQube</a:t>
            </a:r>
            <a:r>
              <a:rPr lang="pt-PT" sz="1400" dirty="0"/>
              <a:t>, dentro da pasta “</a:t>
            </a:r>
            <a:r>
              <a:rPr lang="pt-PT" sz="1400" i="1" dirty="0"/>
              <a:t>extensions/plugins”</a:t>
            </a:r>
            <a:r>
              <a:rPr lang="pt-PT" sz="1400" dirty="0"/>
              <a:t>, tal como é sugerido no tutorial indicado nos </a:t>
            </a:r>
            <a:r>
              <a:rPr lang="pt-PT" sz="1400" i="1" dirty="0"/>
              <a:t>slides</a:t>
            </a:r>
            <a:r>
              <a:rPr lang="pt-PT" sz="1400" dirty="0"/>
              <a:t> dos docentes.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Ao arrancar o software </a:t>
            </a:r>
            <a:r>
              <a:rPr lang="pt-PT" sz="1400" i="1" dirty="0"/>
              <a:t>SonarQube</a:t>
            </a:r>
            <a:r>
              <a:rPr lang="pt-PT" sz="1400" dirty="0"/>
              <a:t>, este acaba por colapsar ou terminar abruptamente sem indicar qualquer tipo de erro. Desta forma, tal como já tínhamos indicado juntos dos docentes, fica aqui explícito a razão pela qual a execução desta tarefa extra fica incompleta.</a:t>
            </a:r>
          </a:p>
          <a:p>
            <a:pPr marL="285750" indent="-285750" algn="just">
              <a:buClr>
                <a:srgbClr val="FF490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37D6D61-E8AA-6445-BBF1-121EEE73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248" y="274319"/>
            <a:ext cx="1168685" cy="11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06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c6a9ecd04_0_47"/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00B0F0"/>
                </a:solidFill>
              </a:rPr>
              <a:t>Tarefa 2</a:t>
            </a:r>
            <a:endParaRPr sz="5000" dirty="0">
              <a:solidFill>
                <a:srgbClr val="00B0F0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029E2FC7-DB0A-154C-BC47-C810839EF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0782" y="1411356"/>
            <a:ext cx="2076449" cy="20764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B0F0"/>
                </a:solidFill>
              </a:rPr>
              <a:t>Tarefa 2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00B0F0"/>
              </a:buClr>
            </a:pPr>
            <a:r>
              <a:rPr lang="pt-PT" sz="1400" dirty="0"/>
              <a:t>Nesta tarefa são utilizadas ferramentas como o </a:t>
            </a:r>
            <a:r>
              <a:rPr lang="pt-PT" sz="1400" i="1" dirty="0"/>
              <a:t>autorefactor</a:t>
            </a:r>
            <a:r>
              <a:rPr lang="pt-PT" sz="1400" dirty="0"/>
              <a:t>, </a:t>
            </a:r>
            <a:r>
              <a:rPr lang="pt-PT" sz="1400" i="1" dirty="0"/>
              <a:t>IDEs</a:t>
            </a:r>
            <a:r>
              <a:rPr lang="pt-PT" sz="1400" dirty="0"/>
              <a:t> do </a:t>
            </a:r>
            <a:r>
              <a:rPr lang="pt-PT" sz="1400" i="1" dirty="0"/>
              <a:t>Java</a:t>
            </a:r>
            <a:r>
              <a:rPr lang="pt-PT" sz="1400" dirty="0"/>
              <a:t> que suportam </a:t>
            </a:r>
            <a:r>
              <a:rPr lang="pt-PT" sz="1400" i="1" dirty="0"/>
              <a:t>refactoring</a:t>
            </a:r>
            <a:r>
              <a:rPr lang="pt-PT" sz="1400" dirty="0"/>
              <a:t>, ou o </a:t>
            </a:r>
            <a:r>
              <a:rPr lang="pt-PT" sz="1400" i="1" dirty="0"/>
              <a:t>jStanley</a:t>
            </a:r>
            <a:r>
              <a:rPr lang="pt-PT" sz="1400" dirty="0"/>
              <a:t> para identificar e eliminar os </a:t>
            </a:r>
            <a:r>
              <a:rPr lang="pt-PT" sz="1400" i="1" dirty="0"/>
              <a:t>bad</a:t>
            </a:r>
            <a:r>
              <a:rPr lang="pt-PT" sz="1400" dirty="0"/>
              <a:t> </a:t>
            </a:r>
            <a:r>
              <a:rPr lang="pt-PT" sz="1400" i="1" dirty="0"/>
              <a:t>smells</a:t>
            </a:r>
            <a:r>
              <a:rPr lang="pt-PT" sz="1400" dirty="0"/>
              <a:t> e </a:t>
            </a:r>
            <a:r>
              <a:rPr lang="pt-PT" sz="1400" i="1" dirty="0"/>
              <a:t>red</a:t>
            </a:r>
            <a:r>
              <a:rPr lang="pt-PT" sz="1400" dirty="0"/>
              <a:t> </a:t>
            </a:r>
            <a:r>
              <a:rPr lang="pt-PT" sz="1400" i="1" dirty="0"/>
              <a:t>smells</a:t>
            </a:r>
            <a:r>
              <a:rPr lang="pt-PT" sz="1400" dirty="0"/>
              <a:t> existentes no </a:t>
            </a:r>
            <a:r>
              <a:rPr lang="pt-PT" sz="1400" i="1" dirty="0"/>
              <a:t>software</a:t>
            </a:r>
            <a:r>
              <a:rPr lang="pt-PT" sz="1400" dirty="0"/>
              <a:t> fornecido.</a:t>
            </a:r>
          </a:p>
          <a:p>
            <a:pPr marL="285750" indent="-285750" algn="just">
              <a:buClr>
                <a:srgbClr val="00B0F0"/>
              </a:buClr>
            </a:pPr>
            <a:endParaRPr lang="pt-PT" sz="1400" dirty="0"/>
          </a:p>
          <a:p>
            <a:pPr marL="285750" indent="-285750" algn="just">
              <a:buClr>
                <a:srgbClr val="00B0F0"/>
              </a:buClr>
            </a:pPr>
            <a:r>
              <a:rPr lang="pt-PT" sz="1400" dirty="0"/>
              <a:t>É também apresentado um estudo detalhado sobre os </a:t>
            </a:r>
            <a:r>
              <a:rPr lang="pt-PT" sz="1400" i="1" dirty="0"/>
              <a:t>smells</a:t>
            </a:r>
            <a:r>
              <a:rPr lang="pt-PT" sz="1400" dirty="0"/>
              <a:t> encontrados nas aplicações fornecidas, os </a:t>
            </a:r>
            <a:r>
              <a:rPr lang="pt-PT" sz="1400" i="1" dirty="0"/>
              <a:t>refactorings</a:t>
            </a:r>
            <a:r>
              <a:rPr lang="pt-PT" sz="1400" dirty="0"/>
              <a:t> aplicados e 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. </a:t>
            </a:r>
          </a:p>
          <a:p>
            <a:pPr marL="285750" indent="-285750" algn="just">
              <a:buClr>
                <a:srgbClr val="00B0F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D6D31A8-BC0E-1141-8861-157359209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1694" y="632708"/>
            <a:ext cx="851533" cy="85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07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B0F0"/>
                </a:solidFill>
              </a:rPr>
              <a:t>Tarefa 2 – </a:t>
            </a:r>
            <a:r>
              <a:rPr lang="en" i="1" dirty="0">
                <a:solidFill>
                  <a:srgbClr val="00B0F0"/>
                </a:solidFill>
              </a:rPr>
              <a:t>demo1</a:t>
            </a:r>
            <a:endParaRPr i="1" dirty="0">
              <a:solidFill>
                <a:srgbClr val="00B0F0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9" name="Google Shape;151;g5c66568b58_0_22">
            <a:extLst>
              <a:ext uri="{FF2B5EF4-FFF2-40B4-BE49-F238E27FC236}">
                <a16:creationId xmlns:a16="http://schemas.microsoft.com/office/drawing/2014/main" id="{EC5A610B-646F-E54C-872A-630D4F2684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00B0F0"/>
              </a:buClr>
            </a:pPr>
            <a:r>
              <a:rPr lang="pt-PT" sz="1400" dirty="0"/>
              <a:t>Após aplicados os </a:t>
            </a:r>
            <a:r>
              <a:rPr lang="pt-PT" sz="1400" i="1" dirty="0" err="1"/>
              <a:t>refactorings</a:t>
            </a:r>
            <a:r>
              <a:rPr lang="pt-PT" sz="1400" dirty="0"/>
              <a:t>, verificamos as seguintes melhorias a nível da </a:t>
            </a:r>
            <a:r>
              <a:rPr lang="pt-PT" sz="1400" i="1" dirty="0" err="1"/>
              <a:t>technical</a:t>
            </a:r>
            <a:r>
              <a:rPr lang="pt-PT" sz="1400" i="1" dirty="0"/>
              <a:t> </a:t>
            </a:r>
            <a:r>
              <a:rPr lang="pt-PT" sz="1400" i="1" dirty="0" err="1"/>
              <a:t>debt</a:t>
            </a:r>
            <a:r>
              <a:rPr lang="pt-PT" sz="1400" dirty="0"/>
              <a:t>:</a:t>
            </a:r>
          </a:p>
          <a:p>
            <a:pPr marL="285750" indent="-285750" algn="just">
              <a:buClr>
                <a:srgbClr val="00B0F0"/>
              </a:buClr>
            </a:pPr>
            <a:endParaRPr lang="pt-PT" sz="1400" dirty="0"/>
          </a:p>
          <a:p>
            <a:pPr marL="0" indent="0" algn="just">
              <a:buClr>
                <a:srgbClr val="00B0F0"/>
              </a:buClr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182EF40-FBB3-3143-BBE8-6E70C3708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248461"/>
              </p:ext>
            </p:extLst>
          </p:nvPr>
        </p:nvGraphicFramePr>
        <p:xfrm>
          <a:off x="1216549" y="1891472"/>
          <a:ext cx="4436826" cy="231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3078223311"/>
                    </a:ext>
                  </a:extLst>
                </a:gridCol>
                <a:gridCol w="1741320">
                  <a:extLst>
                    <a:ext uri="{9D8B030D-6E8A-4147-A177-3AD203B41FA5}">
                      <a16:colId xmlns:a16="http://schemas.microsoft.com/office/drawing/2014/main" val="305298406"/>
                    </a:ext>
                  </a:extLst>
                </a:gridCol>
                <a:gridCol w="1741320">
                  <a:extLst>
                    <a:ext uri="{9D8B030D-6E8A-4147-A177-3AD203B41FA5}">
                      <a16:colId xmlns:a16="http://schemas.microsoft.com/office/drawing/2014/main" val="1441910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Tipo Removido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i="1" dirty="0" err="1"/>
                        <a:t>Technical</a:t>
                      </a:r>
                      <a:r>
                        <a:rPr lang="pt-PT" sz="1600" i="1" dirty="0"/>
                        <a:t> </a:t>
                      </a:r>
                      <a:r>
                        <a:rPr lang="pt-PT" sz="1600" i="1" dirty="0" err="1"/>
                        <a:t>Debt</a:t>
                      </a:r>
                      <a:endParaRPr lang="pt-PT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i="1" dirty="0"/>
                        <a:t>Diferença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2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Blocker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 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8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Critical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08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 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Minor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1d 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5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/>
                        <a:t>Todos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4h 20m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 40m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24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960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B0F0"/>
                </a:solidFill>
              </a:rPr>
              <a:t>Tarefa 2 – </a:t>
            </a:r>
            <a:r>
              <a:rPr lang="en" i="1" dirty="0">
                <a:solidFill>
                  <a:srgbClr val="00B0F0"/>
                </a:solidFill>
              </a:rPr>
              <a:t>demo2</a:t>
            </a:r>
            <a:endParaRPr i="1" dirty="0">
              <a:solidFill>
                <a:srgbClr val="00B0F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5" name="Google Shape;151;g5c66568b58_0_22">
            <a:extLst>
              <a:ext uri="{FF2B5EF4-FFF2-40B4-BE49-F238E27FC236}">
                <a16:creationId xmlns:a16="http://schemas.microsoft.com/office/drawing/2014/main" id="{31AD0D59-17E5-FD4A-B6C6-AAB7939F7FB9}"/>
              </a:ext>
            </a:extLst>
          </p:cNvPr>
          <p:cNvSpPr txBox="1">
            <a:spLocks/>
          </p:cNvSpPr>
          <p:nvPr/>
        </p:nvSpPr>
        <p:spPr>
          <a:xfrm>
            <a:off x="515418" y="1210879"/>
            <a:ext cx="6380700" cy="80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85750" indent="-285750" algn="just">
              <a:buClr>
                <a:srgbClr val="00B0F0"/>
              </a:buClr>
            </a:pPr>
            <a:r>
              <a:rPr lang="pt-PT" sz="1400" dirty="0"/>
              <a:t>Nesta </a:t>
            </a:r>
            <a:r>
              <a:rPr lang="pt-PT" sz="1400" i="1" dirty="0"/>
              <a:t>demo</a:t>
            </a:r>
            <a:r>
              <a:rPr lang="pt-PT" sz="1400" dirty="0"/>
              <a:t>, apenas foram removidos os </a:t>
            </a:r>
            <a:r>
              <a:rPr lang="pt-PT" sz="1400" i="1" dirty="0" err="1"/>
              <a:t>smells</a:t>
            </a:r>
            <a:r>
              <a:rPr lang="pt-PT" sz="1400" i="1" dirty="0"/>
              <a:t>. </a:t>
            </a:r>
            <a:r>
              <a:rPr lang="pt-PT" sz="1400" dirty="0"/>
              <a:t>Mesmo assim, as diferenças na </a:t>
            </a:r>
            <a:r>
              <a:rPr lang="pt-PT" sz="1400" i="1" dirty="0" err="1"/>
              <a:t>technical</a:t>
            </a:r>
            <a:r>
              <a:rPr lang="pt-PT" sz="1400" i="1" dirty="0"/>
              <a:t> </a:t>
            </a:r>
            <a:r>
              <a:rPr lang="pt-PT" sz="1400" i="1" dirty="0" err="1"/>
              <a:t>debt</a:t>
            </a:r>
            <a:r>
              <a:rPr lang="pt-PT" sz="1400" dirty="0"/>
              <a:t> continuam a mostrar-se significativas.</a:t>
            </a:r>
          </a:p>
          <a:p>
            <a:pPr algn="just">
              <a:buClr>
                <a:srgbClr val="FFC107"/>
              </a:buClr>
              <a:buFont typeface="Noto Sans Symbols"/>
              <a:buChar char="▪"/>
            </a:pPr>
            <a:endParaRPr lang="pt-PT" sz="1200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F90FECD-D4C0-DD45-8404-7250EA59A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983254"/>
              </p:ext>
            </p:extLst>
          </p:nvPr>
        </p:nvGraphicFramePr>
        <p:xfrm>
          <a:off x="1216549" y="2011680"/>
          <a:ext cx="4436826" cy="231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3078223311"/>
                    </a:ext>
                  </a:extLst>
                </a:gridCol>
                <a:gridCol w="1741320">
                  <a:extLst>
                    <a:ext uri="{9D8B030D-6E8A-4147-A177-3AD203B41FA5}">
                      <a16:colId xmlns:a16="http://schemas.microsoft.com/office/drawing/2014/main" val="305298406"/>
                    </a:ext>
                  </a:extLst>
                </a:gridCol>
                <a:gridCol w="1741320">
                  <a:extLst>
                    <a:ext uri="{9D8B030D-6E8A-4147-A177-3AD203B41FA5}">
                      <a16:colId xmlns:a16="http://schemas.microsoft.com/office/drawing/2014/main" val="1441910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Tipo Removido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i="1" dirty="0" err="1"/>
                        <a:t>Technical</a:t>
                      </a:r>
                      <a:r>
                        <a:rPr lang="pt-PT" sz="1600" i="1" dirty="0"/>
                        <a:t> </a:t>
                      </a:r>
                      <a:r>
                        <a:rPr lang="pt-PT" sz="1600" i="1" dirty="0" err="1"/>
                        <a:t>Debt</a:t>
                      </a:r>
                      <a:endParaRPr lang="pt-PT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i="1" dirty="0"/>
                        <a:t>Diferença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2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Blocker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8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Critical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08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Minor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5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/>
                        <a:t>Todos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24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201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bg2"/>
                </a:solidFill>
              </a:rPr>
              <a:t>Tarefa 3</a:t>
            </a:r>
            <a:endParaRPr sz="5000" dirty="0">
              <a:solidFill>
                <a:schemeClr val="bg2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36817FB1-5854-1E46-843C-28E7D4F53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96767">
            <a:off x="6413432" y="1535642"/>
            <a:ext cx="2072216" cy="207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44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400" dirty="0"/>
              <a:t>Nesta tarefa serão utilizadas técnicas de teste de </a:t>
            </a:r>
            <a:r>
              <a:rPr lang="pt-PT" sz="1400" i="1" dirty="0"/>
              <a:t>software</a:t>
            </a:r>
            <a:r>
              <a:rPr lang="pt-PT" sz="1400" dirty="0"/>
              <a:t> para efetuar testes unitários em </a:t>
            </a:r>
            <a:r>
              <a:rPr lang="pt-PT" sz="1400" i="1" dirty="0"/>
              <a:t>JUnit</a:t>
            </a:r>
            <a:r>
              <a:rPr lang="pt-PT" sz="1400" dirty="0"/>
              <a:t> e, ainda, o teste de regressão da aplicação </a:t>
            </a:r>
            <a:r>
              <a:rPr lang="pt-PT" sz="1400" i="1" dirty="0"/>
              <a:t>UmCarroJá</a:t>
            </a:r>
            <a:r>
              <a:rPr lang="pt-PT" sz="1400" dirty="0"/>
              <a:t>. </a:t>
            </a:r>
          </a:p>
          <a:p>
            <a:endParaRPr lang="pt-PT" sz="1400" dirty="0"/>
          </a:p>
          <a:p>
            <a:r>
              <a:rPr lang="pt-PT" sz="1400" dirty="0"/>
              <a:t>Para além disso, serão utilizadas sistemas para a geração automática de casos de teste para gerar testes unitários e ainda inputs para simular a execução real da aplicação. </a:t>
            </a:r>
          </a:p>
          <a:p>
            <a:endParaRPr lang="pt-PT" sz="1400" dirty="0"/>
          </a:p>
          <a:p>
            <a:r>
              <a:rPr lang="pt-PT" sz="1400" dirty="0"/>
              <a:t>De notar que nesta etapa também se procede à analise de testes unitários através da ferramenta </a:t>
            </a:r>
            <a:r>
              <a:rPr lang="pt-PT" sz="1400" i="1" dirty="0"/>
              <a:t>JaCoCo</a:t>
            </a:r>
            <a:r>
              <a:rPr lang="pt-PT" sz="1400" dirty="0"/>
              <a:t>. </a:t>
            </a:r>
          </a:p>
          <a:p>
            <a:pPr marL="285750" lvl="0" indent="-285750" algn="just"/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FF5AFD96-15DD-A14D-B846-9B14411C8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0608" y="470641"/>
            <a:ext cx="1175667" cy="117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88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QuickCheck</a:t>
            </a:r>
            <a:endParaRPr i="1" dirty="0">
              <a:solidFill>
                <a:schemeClr val="bg2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sp>
        <p:nvSpPr>
          <p:cNvPr id="8" name="Google Shape;151;g5c66568b58_0_22">
            <a:extLst>
              <a:ext uri="{FF2B5EF4-FFF2-40B4-BE49-F238E27FC236}">
                <a16:creationId xmlns:a16="http://schemas.microsoft.com/office/drawing/2014/main" id="{5ED6815A-1522-634C-B29F-E4AFF318E8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PT" sz="1400" dirty="0"/>
              <a:t>Nesta sub-tarefa foi-nos proposto gerar automaticamente ficheiros de </a:t>
            </a:r>
            <a:r>
              <a:rPr lang="pt-PT" sz="1400" i="1" dirty="0"/>
              <a:t>logs</a:t>
            </a:r>
            <a:r>
              <a:rPr lang="pt-PT" sz="1400" dirty="0"/>
              <a:t> para testar a aplicação </a:t>
            </a:r>
            <a:r>
              <a:rPr lang="pt-PT" sz="1400" i="1" dirty="0"/>
              <a:t>UmCarroJá</a:t>
            </a:r>
            <a:r>
              <a:rPr lang="pt-PT" sz="1400" dirty="0"/>
              <a:t>. 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A implementação do gerador pretendido segue, naturalmente, a estrutura apresentada pelo exemplo disponibilizado pelos docentes na página da disciplina. Como tal, foi necessário criar essencialmente 5 tipos de geradores, cada um com o seu tipo de dados:</a:t>
            </a:r>
          </a:p>
          <a:p>
            <a:pPr marL="742950" lvl="1" indent="-285750"/>
            <a:r>
              <a:rPr lang="pt-PT" sz="1400" b="1" i="1" dirty="0"/>
              <a:t>NovoProp</a:t>
            </a:r>
            <a:r>
              <a:rPr lang="pt-PT" sz="1400" dirty="0"/>
              <a:t>: registo de um novo proprietário;</a:t>
            </a:r>
          </a:p>
          <a:p>
            <a:pPr marL="742950" lvl="1" indent="-285750"/>
            <a:r>
              <a:rPr lang="pt-PT" sz="1400" b="1" i="1" dirty="0"/>
              <a:t>NovoCliente</a:t>
            </a:r>
            <a:r>
              <a:rPr lang="pt-PT" sz="1400" dirty="0"/>
              <a:t>: registo de um novo cliente;</a:t>
            </a:r>
          </a:p>
          <a:p>
            <a:pPr marL="742950" lvl="1" indent="-285750"/>
            <a:r>
              <a:rPr lang="pt-PT" sz="1400" b="1" i="1" dirty="0"/>
              <a:t>NovoCarro</a:t>
            </a:r>
            <a:r>
              <a:rPr lang="pt-PT" sz="1400" dirty="0"/>
              <a:t>: registo de um novo carro;</a:t>
            </a:r>
          </a:p>
          <a:p>
            <a:pPr marL="742950" lvl="1" indent="-285750"/>
            <a:r>
              <a:rPr lang="pt-PT" sz="1400" b="1" i="1" dirty="0"/>
              <a:t>Aluguer</a:t>
            </a:r>
            <a:r>
              <a:rPr lang="pt-PT" sz="1400" dirty="0"/>
              <a:t>: registo de um aluguer efetuado por um cliente;</a:t>
            </a:r>
          </a:p>
          <a:p>
            <a:pPr marL="742950" lvl="1" indent="-285750"/>
            <a:r>
              <a:rPr lang="pt-PT" sz="1400" b="1" i="1" dirty="0"/>
              <a:t>Classificar</a:t>
            </a:r>
            <a:r>
              <a:rPr lang="pt-PT" sz="1400" dirty="0"/>
              <a:t>: classificação atribuída a um carro ou a um cliente/proprietário.</a:t>
            </a:r>
            <a:br>
              <a:rPr lang="pt-PT" sz="1400" dirty="0"/>
            </a:br>
            <a:endParaRPr lang="pt-PT" sz="1400" dirty="0"/>
          </a:p>
          <a:p>
            <a:pPr marL="742950" lvl="1" indent="-285750"/>
            <a:endParaRPr lang="pt-PT" sz="1400" dirty="0"/>
          </a:p>
          <a:p>
            <a:pPr marL="285750" indent="-285750"/>
            <a:endParaRPr lang="pt-PT" sz="1400" dirty="0"/>
          </a:p>
          <a:p>
            <a:pPr marL="285750" lvl="0" indent="-285750"/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4E432A94-A668-3940-94AF-3AD756AB5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6016" y="246242"/>
            <a:ext cx="1214966" cy="121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3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92D050"/>
                </a:solidFill>
              </a:rPr>
              <a:t>Introdução</a:t>
            </a:r>
            <a:endParaRPr sz="5000" dirty="0">
              <a:solidFill>
                <a:srgbClr val="92D050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93B6367-CDF7-0B41-A978-03D689D14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9691" y="1448745"/>
            <a:ext cx="2246009" cy="22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56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QuickCheck</a:t>
            </a:r>
            <a:endParaRPr i="1" dirty="0">
              <a:solidFill>
                <a:schemeClr val="bg2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sp>
        <p:nvSpPr>
          <p:cNvPr id="8" name="Google Shape;151;g5c66568b58_0_22">
            <a:extLst>
              <a:ext uri="{FF2B5EF4-FFF2-40B4-BE49-F238E27FC236}">
                <a16:creationId xmlns:a16="http://schemas.microsoft.com/office/drawing/2014/main" id="{5ED6815A-1522-634C-B29F-E4AFF318E8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PT" sz="1400" dirty="0"/>
              <a:t>Por forma a garantir uma grande variedade de atributos, a maior parte dos geradores implementados utiliza o combinador </a:t>
            </a:r>
            <a:r>
              <a:rPr lang="pt-PT" sz="1400" i="1" dirty="0"/>
              <a:t>frequency</a:t>
            </a:r>
            <a:r>
              <a:rPr lang="pt-PT" sz="1400" dirty="0"/>
              <a:t>. 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Cada um dos cinco geradores mencionados anteriormente estão devidamente parametrizados, tal como é sugerido no enunciado deste projeto.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De notar também que os elementos deste grupo tiveram em consideração a geração de NIF’s e de matrículas </a:t>
            </a:r>
            <a:r>
              <a:rPr lang="pt-PT" sz="1400" u="sng" dirty="0"/>
              <a:t>sem repetições</a:t>
            </a:r>
            <a:r>
              <a:rPr lang="pt-PT" sz="1400" dirty="0"/>
              <a:t>, permitindo assim uma simulação fidedigna e correta da aplicação.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Por fim, de maneira a executar o gerador proposto, foi necessário parametrizar numa variável o número de registos a serem escritos para o ficheiro </a:t>
            </a:r>
            <a:r>
              <a:rPr lang="pt-PT" sz="1400" i="1" dirty="0" err="1"/>
              <a:t>logs.bak</a:t>
            </a:r>
            <a:r>
              <a:rPr lang="pt-PT" sz="1400" i="1" dirty="0"/>
              <a:t>,</a:t>
            </a:r>
            <a:r>
              <a:rPr lang="pt-PT" sz="1400" dirty="0"/>
              <a:t> que irá armazenar toda esta informação. Desta forma, durante a execução da função </a:t>
            </a:r>
            <a:r>
              <a:rPr lang="pt-PT" sz="1400" b="1" i="1" dirty="0"/>
              <a:t>genLogsIO</a:t>
            </a:r>
            <a:r>
              <a:rPr lang="pt-PT" sz="1400" dirty="0"/>
              <a:t> é perguntado ao utilizador quantos registos pretende produzir.</a:t>
            </a:r>
            <a:br>
              <a:rPr lang="pt-PT" sz="1400" dirty="0"/>
            </a:br>
            <a:endParaRPr lang="pt-PT" sz="1400" dirty="0"/>
          </a:p>
          <a:p>
            <a:pPr marL="742950" lvl="1" indent="-285750"/>
            <a:endParaRPr lang="pt-PT" sz="1400" dirty="0"/>
          </a:p>
          <a:p>
            <a:pPr marL="285750" indent="-285750"/>
            <a:endParaRPr lang="pt-PT" sz="1400" dirty="0"/>
          </a:p>
          <a:p>
            <a:pPr marL="285750" lvl="0" indent="-285750"/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2D7D8F1-5633-5B4E-AF0C-5EBEAED16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6016" y="246242"/>
            <a:ext cx="1214966" cy="121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35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bg2"/>
                </a:solidFill>
              </a:rPr>
              <a:t>Demo</a:t>
            </a:r>
            <a:endParaRPr sz="5000" dirty="0">
              <a:solidFill>
                <a:schemeClr val="bg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255B4B-3ECC-3D48-A159-7D2656067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49" y="910166"/>
            <a:ext cx="3323167" cy="332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468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3" y="536895"/>
            <a:ext cx="5622684" cy="52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demo1</a:t>
            </a:r>
            <a:r>
              <a:rPr lang="en" dirty="0">
                <a:solidFill>
                  <a:schemeClr val="bg2"/>
                </a:solidFill>
              </a:rPr>
              <a:t>:    </a:t>
            </a:r>
            <a:r>
              <a:rPr lang="pt-PT" dirty="0">
                <a:solidFill>
                  <a:srgbClr val="F38B20"/>
                </a:solidFill>
              </a:rPr>
              <a:t>Testes unitários - </a:t>
            </a:r>
            <a:r>
              <a:rPr lang="pt-PT" i="1" dirty="0">
                <a:solidFill>
                  <a:srgbClr val="F38B20"/>
                </a:solidFill>
              </a:rPr>
              <a:t>JUnit</a:t>
            </a:r>
            <a:endParaRPr sz="2800" i="1" dirty="0">
              <a:solidFill>
                <a:srgbClr val="F38B20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sp>
        <p:nvSpPr>
          <p:cNvPr id="7" name="Google Shape;151;g5c66568b58_0_22">
            <a:extLst>
              <a:ext uri="{FF2B5EF4-FFF2-40B4-BE49-F238E27FC236}">
                <a16:creationId xmlns:a16="http://schemas.microsoft.com/office/drawing/2014/main" id="{FC04C232-45A7-DD42-B288-86B123EB6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5907" y="1058474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400" dirty="0"/>
              <a:t>A maior parte dos testes unitários são gerados automaticamente pelo </a:t>
            </a:r>
            <a:r>
              <a:rPr lang="pt-PT" sz="1400" i="1" dirty="0"/>
              <a:t>software</a:t>
            </a:r>
            <a:r>
              <a:rPr lang="pt-PT" sz="1400" dirty="0"/>
              <a:t> </a:t>
            </a:r>
            <a:r>
              <a:rPr lang="pt-PT" sz="1400" i="1" dirty="0"/>
              <a:t>EvoSuite</a:t>
            </a:r>
            <a:r>
              <a:rPr lang="pt-PT" sz="1400" dirty="0"/>
              <a:t>, mas além disso, decidimos fazer uma pequena análise pessoal ao código do projeto.</a:t>
            </a:r>
          </a:p>
          <a:p>
            <a:endParaRPr lang="pt-PT" sz="1400" dirty="0"/>
          </a:p>
          <a:p>
            <a:r>
              <a:rPr lang="pt-PT" sz="1400" dirty="0"/>
              <a:t>Concentramos a nossa análise nas classes </a:t>
            </a:r>
            <a:r>
              <a:rPr lang="pt-PT" sz="1400" i="1" dirty="0"/>
              <a:t>Cars</a:t>
            </a:r>
            <a:r>
              <a:rPr lang="pt-PT" sz="1400" dirty="0"/>
              <a:t>, </a:t>
            </a:r>
            <a:r>
              <a:rPr lang="pt-PT" sz="1400" i="1" dirty="0"/>
              <a:t>Rentals</a:t>
            </a:r>
            <a:r>
              <a:rPr lang="pt-PT" sz="1400" dirty="0"/>
              <a:t> e um </a:t>
            </a:r>
            <a:r>
              <a:rPr lang="pt-PT" sz="1400" i="1" dirty="0"/>
              <a:t>UmCarroJa</a:t>
            </a:r>
            <a:r>
              <a:rPr lang="pt-PT" sz="1400" dirty="0"/>
              <a:t>, que achámos que são as mais relevantes a nível de evolução do sistema.</a:t>
            </a:r>
          </a:p>
          <a:p>
            <a:endParaRPr lang="pt-PT" sz="1400" dirty="0"/>
          </a:p>
          <a:p>
            <a:r>
              <a:rPr lang="pt-PT" sz="1400" dirty="0"/>
              <a:t>Estes testes foram colocados no </a:t>
            </a:r>
            <a:r>
              <a:rPr lang="pt-PT" sz="1400" i="1" dirty="0"/>
              <a:t>package</a:t>
            </a:r>
            <a:r>
              <a:rPr lang="pt-PT" sz="1400" dirty="0"/>
              <a:t> </a:t>
            </a:r>
            <a:r>
              <a:rPr lang="pt-PT" sz="1400" b="1" i="1" dirty="0"/>
              <a:t>test</a:t>
            </a:r>
            <a:r>
              <a:rPr lang="pt-PT" sz="1400" dirty="0"/>
              <a:t> e estão devidamente anotados seguindo a anotação dos testes manuais do </a:t>
            </a:r>
            <a:r>
              <a:rPr lang="pt-PT" sz="1400" i="1" dirty="0"/>
              <a:t>JUnit</a:t>
            </a:r>
            <a:r>
              <a:rPr lang="pt-PT" sz="1400" dirty="0"/>
              <a:t>.</a:t>
            </a:r>
          </a:p>
          <a:p>
            <a:pPr marL="285750" lvl="0" indent="-285750"/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533278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2" y="536895"/>
            <a:ext cx="6016967" cy="52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demo1</a:t>
            </a:r>
            <a:r>
              <a:rPr lang="en" dirty="0">
                <a:solidFill>
                  <a:schemeClr val="bg2"/>
                </a:solidFill>
              </a:rPr>
              <a:t>:    </a:t>
            </a:r>
            <a:r>
              <a:rPr lang="pt-PT" dirty="0">
                <a:solidFill>
                  <a:srgbClr val="F38B20"/>
                </a:solidFill>
              </a:rPr>
              <a:t>Testes unitários - </a:t>
            </a:r>
            <a:r>
              <a:rPr lang="pt-PT" i="1" dirty="0">
                <a:solidFill>
                  <a:srgbClr val="F38B20"/>
                </a:solidFill>
              </a:rPr>
              <a:t>EvoSuite</a:t>
            </a:r>
            <a:endParaRPr sz="2800" i="1" dirty="0">
              <a:solidFill>
                <a:srgbClr val="F38B20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sp>
        <p:nvSpPr>
          <p:cNvPr id="7" name="Google Shape;151;g5c66568b58_0_22">
            <a:extLst>
              <a:ext uri="{FF2B5EF4-FFF2-40B4-BE49-F238E27FC236}">
                <a16:creationId xmlns:a16="http://schemas.microsoft.com/office/drawing/2014/main" id="{FC04C232-45A7-DD42-B288-86B123EB6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5907" y="1058474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0A1AB0-1F26-F44C-9C46-41F89FAD0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23" y="1789912"/>
            <a:ext cx="6264284" cy="215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69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</a:t>
            </a:r>
            <a:endParaRPr sz="5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529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  <p:sp>
        <p:nvSpPr>
          <p:cNvPr id="12" name="Google Shape;151;g5c66568b58_0_22">
            <a:extLst>
              <a:ext uri="{FF2B5EF4-FFF2-40B4-BE49-F238E27FC236}">
                <a16:creationId xmlns:a16="http://schemas.microsoft.com/office/drawing/2014/main" id="{C1032444-E22F-214E-8438-B97C9A672E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400" dirty="0"/>
              <a:t>Após as diversas alterações e eliminações de </a:t>
            </a:r>
            <a:r>
              <a:rPr lang="pt-PT" sz="1400" i="1" dirty="0"/>
              <a:t>smells,</a:t>
            </a:r>
            <a:r>
              <a:rPr lang="pt-PT" sz="1400" dirty="0"/>
              <a:t> é necessário verificar que estas tiveram impacto sobre a funcionalidade do programa. </a:t>
            </a:r>
          </a:p>
          <a:p>
            <a:endParaRPr lang="pt-PT" sz="1400" dirty="0"/>
          </a:p>
          <a:p>
            <a:r>
              <a:rPr lang="pt-PT" sz="1400" dirty="0"/>
              <a:t>Para tal foi utilizada a ferramenta </a:t>
            </a:r>
            <a:r>
              <a:rPr lang="pt-PT" sz="1400" i="1" dirty="0"/>
              <a:t>RAPL</a:t>
            </a:r>
            <a:r>
              <a:rPr lang="pt-PT" sz="1400" dirty="0"/>
              <a:t>, disponibilizada pelos docentes, para analisar o consumo energético do programa. </a:t>
            </a:r>
          </a:p>
          <a:p>
            <a:endParaRPr lang="pt-PT" sz="1400" dirty="0"/>
          </a:p>
          <a:p>
            <a:r>
              <a:rPr lang="pt-PT" sz="1400" dirty="0"/>
              <a:t>Como primeira etapa foram registados os valores energéticos com </a:t>
            </a:r>
            <a:r>
              <a:rPr lang="pt-PT" sz="1400" i="1" dirty="0"/>
              <a:t>logs</a:t>
            </a:r>
            <a:r>
              <a:rPr lang="pt-PT" sz="1400" dirty="0"/>
              <a:t> de diversos tamanhos (5, 55, 5555). De </a:t>
            </a:r>
            <a:r>
              <a:rPr lang="pt-PT" sz="1400" i="1" dirty="0"/>
              <a:t>slide </a:t>
            </a:r>
            <a:r>
              <a:rPr lang="pt-PT" sz="1400" dirty="0"/>
              <a:t>seguinte encontram-se as tabelas com os resultados obtidos.</a:t>
            </a:r>
          </a:p>
          <a:p>
            <a:pPr>
              <a:buClr>
                <a:schemeClr val="accent3">
                  <a:lumMod val="60000"/>
                  <a:lumOff val="40000"/>
                </a:schemeClr>
              </a:buClr>
            </a:pPr>
            <a:endParaRPr lang="pt-PT" sz="14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164786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 – </a:t>
            </a:r>
            <a:r>
              <a:rPr lang="en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demo1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919BBD5-D55A-F648-BB47-03B273DC1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05" y="1190650"/>
            <a:ext cx="6058513" cy="34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80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3383450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extra</a:t>
            </a:r>
            <a:endParaRPr sz="5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B98ECCBF-BCA3-184B-A7B8-354EE2D61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2017" y="1429934"/>
            <a:ext cx="2283631" cy="228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78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extra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accent3">
                  <a:lumMod val="60000"/>
                  <a:lumOff val="40000"/>
                </a:schemeClr>
              </a:buClr>
            </a:pPr>
            <a:r>
              <a:rPr lang="pt-PT" sz="1400" dirty="0"/>
              <a:t>Nesta tarefa adicional é requerido uma análise detalhada por cada </a:t>
            </a:r>
            <a:r>
              <a:rPr lang="pt-PT" sz="1400" i="1" dirty="0"/>
              <a:t>smell</a:t>
            </a:r>
            <a:r>
              <a:rPr lang="pt-PT" sz="1400" dirty="0"/>
              <a:t> encontrado. Dito por outras palavras, é necessário fazer um estudo sobre como cada </a:t>
            </a:r>
            <a:r>
              <a:rPr lang="pt-PT" sz="1400" i="1" dirty="0"/>
              <a:t>smell</a:t>
            </a:r>
            <a:r>
              <a:rPr lang="pt-PT" sz="1400" dirty="0"/>
              <a:t> individualmente influência (melhora ou piora) o desempenho do </a:t>
            </a:r>
            <a:r>
              <a:rPr lang="pt-PT" sz="1400" i="1" dirty="0"/>
              <a:t>software</a:t>
            </a:r>
            <a:r>
              <a:rPr lang="pt-PT" sz="1400" dirty="0"/>
              <a:t>.</a:t>
            </a:r>
          </a:p>
          <a:p>
            <a:pPr marL="101600" indent="0">
              <a:buClr>
                <a:schemeClr val="accent3">
                  <a:lumMod val="60000"/>
                  <a:lumOff val="40000"/>
                </a:schemeClr>
              </a:buClr>
              <a:buNone/>
            </a:pPr>
            <a:r>
              <a:rPr lang="pt-PT" sz="1400" dirty="0"/>
              <a:t> </a:t>
            </a:r>
          </a:p>
          <a:p>
            <a:pPr>
              <a:buClr>
                <a:schemeClr val="accent3">
                  <a:lumMod val="60000"/>
                  <a:lumOff val="40000"/>
                </a:schemeClr>
              </a:buClr>
            </a:pPr>
            <a:r>
              <a:rPr lang="pt-PT" sz="1400" dirty="0"/>
              <a:t>Como tal, foram executadas ambas as versões do programa em questão com cada tipo de </a:t>
            </a:r>
            <a:r>
              <a:rPr lang="pt-PT" sz="1400" i="1" dirty="0"/>
              <a:t>smells</a:t>
            </a:r>
            <a:r>
              <a:rPr lang="pt-PT" sz="1400" dirty="0"/>
              <a:t> de forma isolada. Consequentemente, sobre um conjunto de funções do programa, obtiveram-se os resultados que se apresentam no </a:t>
            </a:r>
            <a:r>
              <a:rPr lang="pt-PT" sz="1400" i="1" dirty="0"/>
              <a:t>slide </a:t>
            </a:r>
            <a:r>
              <a:rPr lang="pt-PT" sz="1400" dirty="0"/>
              <a:t>seguinte.</a:t>
            </a:r>
          </a:p>
          <a:p>
            <a:pPr marL="285750" indent="-285750" algn="just">
              <a:buClr>
                <a:schemeClr val="accent3">
                  <a:lumMod val="60000"/>
                  <a:lumOff val="40000"/>
                </a:schemeClr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37D6D61-E8AA-6445-BBF1-121EEE73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248" y="274319"/>
            <a:ext cx="1168685" cy="11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1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extra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37D6D61-E8AA-6445-BBF1-121EEE73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248" y="274319"/>
            <a:ext cx="1168685" cy="116868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27A6F6C-7386-EA4D-B9E5-25C997132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25" y="1552701"/>
            <a:ext cx="6571839" cy="257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0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400948" cy="382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Neste projeto foi-nos proposto a realização de várias tarefas de forma a analisar a qualidade das duas soluções desenvolvidas pelos alunos de </a:t>
            </a:r>
            <a:r>
              <a:rPr lang="pt-PT" sz="1400" i="1" dirty="0"/>
              <a:t>POO </a:t>
            </a:r>
            <a:r>
              <a:rPr lang="pt-PT" sz="1400" dirty="0"/>
              <a:t>no ano letivo de 2018/2019. </a:t>
            </a:r>
          </a:p>
          <a:p>
            <a:pPr marL="514350" indent="-285750" algn="just">
              <a:buClr>
                <a:srgbClr val="92D050"/>
              </a:buClr>
            </a:pPr>
            <a:endParaRPr lang="pt-PT" sz="16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As duas soluções da aplicação em causa, denominada por </a:t>
            </a:r>
            <a:r>
              <a:rPr lang="pt-PT" sz="1400" i="1" dirty="0"/>
              <a:t>UmCarroJá</a:t>
            </a:r>
            <a:r>
              <a:rPr lang="pt-PT" sz="1400" dirty="0"/>
              <a:t>, foram disponibilizadas na página desta unidade curricular. Os nomes associados a cada uma das mesmas são </a:t>
            </a:r>
            <a:r>
              <a:rPr lang="pt-PT" sz="1400" b="1" dirty="0"/>
              <a:t>demo1</a:t>
            </a:r>
            <a:r>
              <a:rPr lang="pt-PT" sz="1400" dirty="0"/>
              <a:t> e </a:t>
            </a:r>
            <a:r>
              <a:rPr lang="pt-PT" sz="1400" b="1" i="1" dirty="0"/>
              <a:t>demo2</a:t>
            </a:r>
            <a:r>
              <a:rPr lang="pt-PT" sz="1400" i="1" dirty="0"/>
              <a:t>.</a:t>
            </a: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De forma sucinta, estas tarefas tratam, em ambas as versões, o seguinte: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Identificação de </a:t>
            </a:r>
            <a:r>
              <a:rPr lang="pt-PT" sz="1400" i="1" dirty="0"/>
              <a:t>bad smells</a:t>
            </a:r>
            <a:r>
              <a:rPr lang="pt-PT" sz="1400" dirty="0"/>
              <a:t> no código fonte e ainda o seu </a:t>
            </a:r>
            <a:r>
              <a:rPr lang="pt-PT" sz="1400" i="1" dirty="0"/>
              <a:t>technical debt;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Aplicação de </a:t>
            </a:r>
            <a:r>
              <a:rPr lang="pt-PT" sz="1400" i="1" dirty="0"/>
              <a:t>refactoring </a:t>
            </a:r>
            <a:r>
              <a:rPr lang="pt-PT" sz="1400" dirty="0"/>
              <a:t>de modo a eliminar os </a:t>
            </a:r>
            <a:r>
              <a:rPr lang="pt-PT" sz="1400" i="1" dirty="0"/>
              <a:t>bad smells </a:t>
            </a:r>
            <a:r>
              <a:rPr lang="pt-PT" sz="1400" dirty="0"/>
              <a:t>encontrados;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Teste do </a:t>
            </a:r>
            <a:r>
              <a:rPr lang="pt-PT" sz="1400" i="1" dirty="0"/>
              <a:t>software</a:t>
            </a:r>
            <a:r>
              <a:rPr lang="pt-PT" sz="1400" dirty="0"/>
              <a:t> implementado;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Análise de desempenho das versões iniciais e finais de cada implementação.</a:t>
            </a:r>
          </a:p>
        </p:txBody>
      </p:sp>
      <p:sp>
        <p:nvSpPr>
          <p:cNvPr id="91" name="Google Shape;91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2254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92D050"/>
                </a:solidFill>
              </a:rPr>
              <a:t>Introdução</a:t>
            </a:r>
            <a:endParaRPr dirty="0">
              <a:solidFill>
                <a:srgbClr val="92D050"/>
              </a:solidFill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9186" y="545650"/>
            <a:ext cx="1025650" cy="10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extra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37D6D61-E8AA-6445-BBF1-121EEE73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248" y="274319"/>
            <a:ext cx="1168685" cy="116868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93A53DC-B9F1-F54E-B605-16AEC71B9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568" y="1577251"/>
            <a:ext cx="6722418" cy="257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22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c6a9ecd04_0_40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  <p:sp>
        <p:nvSpPr>
          <p:cNvPr id="6" name="Google Shape;125;g5c6a9ecd04_0_47">
            <a:extLst>
              <a:ext uri="{FF2B5EF4-FFF2-40B4-BE49-F238E27FC236}">
                <a16:creationId xmlns:a16="http://schemas.microsoft.com/office/drawing/2014/main" id="{C638909A-4826-4E46-B1E5-98B656254291}"/>
              </a:ext>
            </a:extLst>
          </p:cNvPr>
          <p:cNvSpPr txBox="1">
            <a:spLocks/>
          </p:cNvSpPr>
          <p:nvPr/>
        </p:nvSpPr>
        <p:spPr>
          <a:xfrm>
            <a:off x="658351" y="2678631"/>
            <a:ext cx="2876303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pt-PT" sz="5000" dirty="0">
                <a:solidFill>
                  <a:srgbClr val="0070C0"/>
                </a:solidFill>
              </a:rPr>
              <a:t>Conclusão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197635B5-629D-A34F-9D9A-A695DF6A6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27924" y="1342887"/>
            <a:ext cx="2457725" cy="24577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c71c07026_7_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2136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70C0"/>
                </a:solidFill>
              </a:rPr>
              <a:t>Conclusão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91" name="Google Shape;291;g5c71c07026_7_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  <p:sp>
        <p:nvSpPr>
          <p:cNvPr id="8" name="Google Shape;151;g5c66568b58_0_22">
            <a:extLst>
              <a:ext uri="{FF2B5EF4-FFF2-40B4-BE49-F238E27FC236}">
                <a16:creationId xmlns:a16="http://schemas.microsoft.com/office/drawing/2014/main" id="{D7435A4D-FDC3-A048-AD66-516D438FDB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0070C0"/>
              </a:buClr>
            </a:pPr>
            <a:r>
              <a:rPr lang="pt-PT" sz="1400" dirty="0"/>
              <a:t>Após a demonstração da abordagem tomada para cada uma das tarefas propostas neste trabalho prático e, ainda, a exibição dos resultados obtidos em cada uma das mesmas, dá-se por concluído a execução deste projeto.</a:t>
            </a:r>
          </a:p>
          <a:p>
            <a:pPr marL="285750" indent="-285750" algn="just">
              <a:buClr>
                <a:srgbClr val="0070C0"/>
              </a:buClr>
            </a:pPr>
            <a:endParaRPr lang="pt-PT" sz="1400" dirty="0"/>
          </a:p>
          <a:p>
            <a:pPr marL="285750" indent="-285750" algn="just">
              <a:buClr>
                <a:srgbClr val="0070C0"/>
              </a:buClr>
            </a:pPr>
            <a:r>
              <a:rPr lang="pt-PT" sz="1400" dirty="0"/>
              <a:t>Neste trabalho prático foi possível comparar as duas implementações distintas de 2 grupos de </a:t>
            </a:r>
            <a:r>
              <a:rPr lang="pt-PT" sz="1400" i="1" dirty="0"/>
              <a:t>POO</a:t>
            </a:r>
            <a:r>
              <a:rPr lang="pt-PT" sz="1400" dirty="0"/>
              <a:t> do ano letivo 2018/2019 quer a nível de consumo energético quer a nível de tempo de execução e de consumo de memória, para </a:t>
            </a:r>
            <a:r>
              <a:rPr lang="pt-PT" sz="1400" i="1" dirty="0"/>
              <a:t>inputs </a:t>
            </a:r>
            <a:r>
              <a:rPr lang="pt-PT" sz="1400" dirty="0"/>
              <a:t>de tamanho diferente.</a:t>
            </a:r>
          </a:p>
          <a:p>
            <a:pPr marL="285750" indent="-285750" algn="just">
              <a:buClr>
                <a:srgbClr val="0070C0"/>
              </a:buClr>
            </a:pPr>
            <a:endParaRPr lang="pt-PT" sz="1600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16A34161-0E38-474D-8497-FD2FA3268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6884" y="297665"/>
            <a:ext cx="1039391" cy="10393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400948" cy="382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Para além destas, existem também duas tarefas extra que complementam cada uma das tarefas mencionadas anteriormente.</a:t>
            </a:r>
          </a:p>
          <a:p>
            <a:pPr marL="514350" indent="-285750" algn="just">
              <a:buClr>
                <a:srgbClr val="92D050"/>
              </a:buClr>
            </a:pP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Na primeira tarefa extra explora-se a introdução de novas regras na ferramenta </a:t>
            </a:r>
            <a:r>
              <a:rPr lang="pt-PT" sz="1400" i="1" dirty="0"/>
              <a:t>SonarQube</a:t>
            </a:r>
            <a:r>
              <a:rPr lang="pt-PT" sz="1400" dirty="0"/>
              <a:t>, permitindo aumentar a deteção de um maior leque de </a:t>
            </a:r>
            <a:r>
              <a:rPr lang="pt-PT" sz="1400" i="1" dirty="0"/>
              <a:t>bad smells</a:t>
            </a:r>
            <a:r>
              <a:rPr lang="pt-PT" sz="1400" dirty="0"/>
              <a:t>.</a:t>
            </a:r>
          </a:p>
          <a:p>
            <a:pPr marL="514350" indent="-285750" algn="just">
              <a:buClr>
                <a:srgbClr val="92D050"/>
              </a:buClr>
            </a:pP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Na segunda tarefa extra analisa-se de forma mais detalhada o impacto que cada tipo de </a:t>
            </a:r>
            <a:r>
              <a:rPr lang="pt-PT" sz="1400" i="1" dirty="0"/>
              <a:t>smell</a:t>
            </a:r>
            <a:r>
              <a:rPr lang="pt-PT" sz="1400" dirty="0"/>
              <a:t> tem no desempenho de cada versão da aplicação </a:t>
            </a:r>
            <a:r>
              <a:rPr lang="pt-PT" sz="1400" i="1" dirty="0"/>
              <a:t>UmCarroJá</a:t>
            </a:r>
            <a:r>
              <a:rPr lang="pt-PT" sz="1400" dirty="0"/>
              <a:t>.</a:t>
            </a:r>
          </a:p>
        </p:txBody>
      </p:sp>
      <p:sp>
        <p:nvSpPr>
          <p:cNvPr id="91" name="Google Shape;91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2254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92D050"/>
                </a:solidFill>
              </a:rPr>
              <a:t>Introdução</a:t>
            </a:r>
            <a:endParaRPr dirty="0">
              <a:solidFill>
                <a:srgbClr val="92D050"/>
              </a:solidFill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5332" y="545650"/>
            <a:ext cx="1025650" cy="1025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53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5;g5c6a9ecd04_0_47">
            <a:extLst>
              <a:ext uri="{FF2B5EF4-FFF2-40B4-BE49-F238E27FC236}">
                <a16:creationId xmlns:a16="http://schemas.microsoft.com/office/drawing/2014/main" id="{81DBF133-3812-7644-9F76-073E8F98AFA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FF4900"/>
                </a:solidFill>
              </a:rPr>
              <a:t>Tarefa 1</a:t>
            </a:r>
            <a:endParaRPr sz="5000" dirty="0">
              <a:solidFill>
                <a:srgbClr val="FF4900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D023E919-AD78-C14B-85D9-564DE1DB8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4923" y="1232862"/>
            <a:ext cx="2255319" cy="22553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Nesta etapa é feita a análise da qualidade do código fonte da aplicação </a:t>
            </a:r>
            <a:r>
              <a:rPr lang="pt-PT" sz="1400" i="1" dirty="0"/>
              <a:t>UmCarroJá</a:t>
            </a:r>
            <a:r>
              <a:rPr lang="pt-PT" sz="1400" dirty="0"/>
              <a:t> desenvolvido pelos alunos de </a:t>
            </a:r>
            <a:r>
              <a:rPr lang="pt-PT" sz="1400" i="1" dirty="0"/>
              <a:t>POO</a:t>
            </a:r>
            <a:r>
              <a:rPr lang="pt-PT" sz="1400" dirty="0"/>
              <a:t>. 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Como tal, através da ferramenta </a:t>
            </a:r>
            <a:r>
              <a:rPr lang="pt-PT" sz="1400" b="1" i="1" dirty="0"/>
              <a:t>Sonarqube</a:t>
            </a:r>
            <a:r>
              <a:rPr lang="pt-PT" sz="1400" dirty="0"/>
              <a:t>, é-nos indicados várias informações relevantes para a execução desta tarefa, tais como: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número de erros no código (</a:t>
            </a:r>
            <a:r>
              <a:rPr lang="pt-PT" sz="1400" i="1" dirty="0"/>
              <a:t>bugs</a:t>
            </a:r>
            <a:r>
              <a:rPr lang="pt-PT" sz="1400" dirty="0"/>
              <a:t>) – </a:t>
            </a:r>
            <a:r>
              <a:rPr lang="pt-PT" sz="1400" b="1" dirty="0"/>
              <a:t>fiabilidade;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número de vulnerabilidades – </a:t>
            </a:r>
            <a:r>
              <a:rPr lang="pt-PT" sz="1400" b="1" dirty="0"/>
              <a:t>segurança;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b="1" dirty="0"/>
              <a:t>cobertura;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número de </a:t>
            </a:r>
            <a:r>
              <a:rPr lang="pt-PT" sz="1400" i="1" dirty="0"/>
              <a:t>code</a:t>
            </a:r>
            <a:r>
              <a:rPr lang="pt-PT" sz="1400" dirty="0"/>
              <a:t> </a:t>
            </a:r>
            <a:r>
              <a:rPr lang="pt-PT" sz="1400" i="1" dirty="0"/>
              <a:t>smells</a:t>
            </a:r>
            <a:r>
              <a:rPr lang="pt-PT" sz="1400" dirty="0"/>
              <a:t> e o respetivo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 </a:t>
            </a:r>
            <a:r>
              <a:rPr lang="pt-PT" sz="1400" dirty="0"/>
              <a:t>– </a:t>
            </a:r>
            <a:r>
              <a:rPr lang="pt-PT" sz="1400" b="1" dirty="0"/>
              <a:t>manutenção;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b="1" dirty="0"/>
              <a:t>duplicação de código.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CF3B21D2-85DC-144E-BB59-4B561D6A7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5262" y="565615"/>
            <a:ext cx="985720" cy="985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demo1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Fiabilidade: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14 erros: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Blocker: </a:t>
            </a:r>
            <a:r>
              <a:rPr lang="pt-PT" sz="1400" dirty="0"/>
              <a:t>2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Critical: </a:t>
            </a:r>
            <a:r>
              <a:rPr lang="pt-PT" sz="1400" dirty="0"/>
              <a:t>2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</a:t>
            </a:r>
            <a:r>
              <a:rPr lang="pt-PT" sz="1400" dirty="0"/>
              <a:t>1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Minor: </a:t>
            </a:r>
            <a:r>
              <a:rPr lang="pt-PT" sz="1400" dirty="0"/>
              <a:t>9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Segurança: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 vulnerabilidade do tipo </a:t>
            </a:r>
            <a:r>
              <a:rPr lang="pt-PT" sz="1400" i="1" dirty="0"/>
              <a:t>minor;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Cobertura: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Quanto à cobertura não foram testados nenhuns aspetos intrínsecos a esta implementação.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dirty="0">
              <a:solidFill>
                <a:srgbClr val="FF4900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12DF024-C946-CB48-ADAC-656487B38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6812" y="313342"/>
            <a:ext cx="1080765" cy="10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1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demo1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Manutenção: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131 </a:t>
            </a:r>
            <a:r>
              <a:rPr lang="pt-PT" sz="1400" i="1" dirty="0"/>
              <a:t>code smells</a:t>
            </a:r>
            <a:r>
              <a:rPr lang="pt-PT" sz="1400" dirty="0"/>
              <a:t>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Blocker: </a:t>
            </a:r>
            <a:r>
              <a:rPr lang="pt-PT" sz="1400" dirty="0"/>
              <a:t>6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Critical: </a:t>
            </a:r>
            <a:r>
              <a:rPr lang="pt-PT" sz="1400" dirty="0"/>
              <a:t>41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</a:t>
            </a:r>
            <a:r>
              <a:rPr lang="pt-PT" sz="1400" dirty="0"/>
              <a:t>24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Minor: </a:t>
            </a:r>
            <a:r>
              <a:rPr lang="pt-PT" sz="1400" dirty="0"/>
              <a:t>60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Segundo a ferramenta </a:t>
            </a:r>
            <a:r>
              <a:rPr lang="pt-PT" sz="1400" i="1" dirty="0"/>
              <a:t>SonarQube</a:t>
            </a:r>
            <a:r>
              <a:rPr lang="pt-PT" sz="1400" dirty="0"/>
              <a:t>, demoraria cerca de 2 dias e 5 horas a corrigir todos estes "defeitos". Este facto traduz aquilo a que chamamos 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, isto é, a probabilidade de ocorrências de erros no futuro. Esta ferramenta atribui a nota </a:t>
            </a:r>
            <a:r>
              <a:rPr lang="pt-PT" sz="1400" i="1" dirty="0"/>
              <a:t>A</a:t>
            </a:r>
            <a:r>
              <a:rPr lang="pt-PT" sz="1400" dirty="0"/>
              <a:t> no que diz respeito ao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. </a:t>
            </a:r>
          </a:p>
          <a:p>
            <a:pPr marL="457200" lvl="1" indent="0" algn="just">
              <a:buClr>
                <a:srgbClr val="FF4900"/>
              </a:buClr>
              <a:buNone/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Duplicação de código: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No que diz respeito à duplicação de código existem cerca de 2 blocos repetidos numa das classes implementadas, representando apenas 1% do código total. 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006FCADA-7949-A94D-A8E0-F5ACD2044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400" y="395514"/>
            <a:ext cx="903875" cy="90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4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demo2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Fiabilidade: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33 erros: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Blocker: 4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Critical: 0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2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Minor: 27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Segurança: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10 vulnerabilidade do tipo </a:t>
            </a:r>
            <a:r>
              <a:rPr lang="pt-PT" sz="1400" i="1" dirty="0"/>
              <a:t>minor;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Cobertura: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Quanto à cobertura não foram testados nenhuns aspetos intrínsecos a esta implementação.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dirty="0">
              <a:solidFill>
                <a:srgbClr val="FF4900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1F1C878-289C-A348-A1A3-6494187EA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6812" y="313342"/>
            <a:ext cx="1080765" cy="10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12978"/>
      </p:ext>
    </p:extLst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1575</Words>
  <Application>Microsoft Macintosh PowerPoint</Application>
  <PresentationFormat>Apresentação no Ecrã (16:9)</PresentationFormat>
  <Paragraphs>243</Paragraphs>
  <Slides>32</Slides>
  <Notes>28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32</vt:i4>
      </vt:variant>
    </vt:vector>
  </HeadingPairs>
  <TitlesOfParts>
    <vt:vector size="37" baseType="lpstr">
      <vt:lpstr>Arial</vt:lpstr>
      <vt:lpstr>Karla</vt:lpstr>
      <vt:lpstr>Montserrat</vt:lpstr>
      <vt:lpstr>Noto Sans Symbols</vt:lpstr>
      <vt:lpstr>Arviragus template</vt:lpstr>
      <vt:lpstr>Análise e Teste de Software</vt:lpstr>
      <vt:lpstr>Introdução</vt:lpstr>
      <vt:lpstr>Introdução</vt:lpstr>
      <vt:lpstr>Introdução</vt:lpstr>
      <vt:lpstr>Tarefa 1</vt:lpstr>
      <vt:lpstr>Tarefa 1</vt:lpstr>
      <vt:lpstr>Tarefa 1 – demo1</vt:lpstr>
      <vt:lpstr>Tarefa 1 – demo1</vt:lpstr>
      <vt:lpstr>Tarefa 1 – demo2</vt:lpstr>
      <vt:lpstr>Tarefa 1 – demo2</vt:lpstr>
      <vt:lpstr>Tarefa extra</vt:lpstr>
      <vt:lpstr>Tarefa extra</vt:lpstr>
      <vt:lpstr>Tarefa 2</vt:lpstr>
      <vt:lpstr>Tarefa 2</vt:lpstr>
      <vt:lpstr>Tarefa 2 – demo1</vt:lpstr>
      <vt:lpstr>Tarefa 2 – demo2</vt:lpstr>
      <vt:lpstr>Tarefa 3</vt:lpstr>
      <vt:lpstr>Tarefa 3</vt:lpstr>
      <vt:lpstr>Tarefa 3 – QuickCheck</vt:lpstr>
      <vt:lpstr>Tarefa 3 – QuickCheck</vt:lpstr>
      <vt:lpstr>Demo</vt:lpstr>
      <vt:lpstr>Tarefa 3 – demo1:    Testes unitários - JUnit</vt:lpstr>
      <vt:lpstr>Tarefa 3 – demo1:    Testes unitários - EvoSuite</vt:lpstr>
      <vt:lpstr>Tarefa 4</vt:lpstr>
      <vt:lpstr>Tarefa 4</vt:lpstr>
      <vt:lpstr>Tarefa 4 – demo1</vt:lpstr>
      <vt:lpstr>Tarefa extra</vt:lpstr>
      <vt:lpstr>Tarefa extra</vt:lpstr>
      <vt:lpstr>Tarefa extra</vt:lpstr>
      <vt:lpstr>Tarefa extra</vt:lpstr>
      <vt:lpstr>Apresentação do PowerPoint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Teste de Software</dc:title>
  <cp:lastModifiedBy>Nelson José Dias Teixeira</cp:lastModifiedBy>
  <cp:revision>55</cp:revision>
  <dcterms:modified xsi:type="dcterms:W3CDTF">2020-01-20T18:54:11Z</dcterms:modified>
</cp:coreProperties>
</file>