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dvent Pro SemiBold"/>
      <p:regular r:id="rId44"/>
      <p:bold r:id="rId45"/>
    </p:embeddedFont>
    <p:embeddedFont>
      <p:font typeface="Fira Sans Extra Condensed Medium"/>
      <p:regular r:id="rId46"/>
      <p:bold r:id="rId47"/>
      <p:italic r:id="rId48"/>
      <p:boldItalic r:id="rId49"/>
    </p:embeddedFont>
    <p:embeddedFont>
      <p:font typeface="Fira Sans Condensed Medium"/>
      <p:regular r:id="rId50"/>
      <p:bold r:id="rId51"/>
      <p:italic r:id="rId52"/>
      <p:boldItalic r:id="rId53"/>
    </p:embeddedFont>
    <p:embeddedFont>
      <p:font typeface="Maven Pro"/>
      <p:regular r:id="rId54"/>
      <p:bold r:id="rId55"/>
    </p:embeddedFont>
    <p:embeddedFont>
      <p:font typeface="Share Tech"/>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E4EAD4-E7AA-4023-BFB9-56FAE1E4FBBB}">
  <a:tblStyle styleId="{DAE4EAD4-E7AA-4023-BFB9-56FAE1E4FB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AdventProSemiBold-regular.fntdata"/><Relationship Id="rId43" Type="http://schemas.openxmlformats.org/officeDocument/2006/relationships/slide" Target="slides/slide38.xml"/><Relationship Id="rId46" Type="http://schemas.openxmlformats.org/officeDocument/2006/relationships/font" Target="fonts/FiraSansExtraCondensedMedium-regular.fntdata"/><Relationship Id="rId45" Type="http://schemas.openxmlformats.org/officeDocument/2006/relationships/font" Target="fonts/AdventPro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italic.fntdata"/><Relationship Id="rId47" Type="http://schemas.openxmlformats.org/officeDocument/2006/relationships/font" Target="fonts/FiraSansExtraCondensedMedium-bold.fntdata"/><Relationship Id="rId49"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CondensedMedium-bold.fntdata"/><Relationship Id="rId50" Type="http://schemas.openxmlformats.org/officeDocument/2006/relationships/font" Target="fonts/FiraSansCondensedMedium-regular.fntdata"/><Relationship Id="rId53" Type="http://schemas.openxmlformats.org/officeDocument/2006/relationships/font" Target="fonts/FiraSansCondensedMedium-boldItalic.fntdata"/><Relationship Id="rId52" Type="http://schemas.openxmlformats.org/officeDocument/2006/relationships/font" Target="fonts/FiraSansCondensedMedium-italic.fntdata"/><Relationship Id="rId11" Type="http://schemas.openxmlformats.org/officeDocument/2006/relationships/slide" Target="slides/slide6.xml"/><Relationship Id="rId55" Type="http://schemas.openxmlformats.org/officeDocument/2006/relationships/font" Target="fonts/MavenPro-bold.fntdata"/><Relationship Id="rId10" Type="http://schemas.openxmlformats.org/officeDocument/2006/relationships/slide" Target="slides/slide5.xml"/><Relationship Id="rId54"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ShareTech-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ed84a3d8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ed84a3d8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2ed84a3d8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2ed84a3d8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2ed84a3d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2ed84a3d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Zhi Hong for the explanation! So after we clean the datasets, we observe there are posts that are either removed by reddit moderators ore deleted. Thus, we will pick only posts that are not removed. So Dota 2 contains 3500 posts while league of legends contains 2500 posts. After merging, Dota2 has 59% posts proportion comparing to League of Legends (41%) which are still quite comparable and good for analysis. Next, we will move on to the EDA part which is the top most frequent words from each subreddit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2ed84a3d88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2ed84a3d88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utilise Vectorizers to transform texts to numerical/vectorial representation for running machine learning models specifically for Natural Language Processing (NLP).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 Vectorizer is a way to convert a given set of strings into a frequency representation. In other words, it gives information of the number of times a particular word </a:t>
            </a:r>
            <a:r>
              <a:rPr lang="en"/>
              <a:t>occurred</a:t>
            </a:r>
            <a:r>
              <a:rPr lang="en"/>
              <a:t> in that document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TF-IDF is also count vectorizer but it includes extra weightage to emphasise on the feature importance of a particular word to a document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gram means that it will analyse the text word by word while 2-grams will analyse per 2 words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2ed84a3d8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2ed84a3d8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2ed84a3d8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2ed84a3d8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2ed84a3d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2ed84a3d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 we will start with count vectorizers..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Dota2 subreddit</a:t>
            </a:r>
            <a:endParaRPr/>
          </a:p>
          <a:p>
            <a:pPr indent="0" lvl="0" marL="0" rtl="0" algn="l">
              <a:spcBef>
                <a:spcPts val="0"/>
              </a:spcBef>
              <a:spcAft>
                <a:spcPts val="0"/>
              </a:spcAft>
              <a:buClr>
                <a:schemeClr val="dk1"/>
              </a:buClr>
              <a:buSzPts val="1100"/>
              <a:buFont typeface="Arial"/>
              <a:buNone/>
            </a:pPr>
            <a:r>
              <a:rPr lang="en"/>
              <a:t>- Subreddit generally centers around competition, as seen from the word Stockholm, referring to ESL one in Stockholm happened 12 May -22 May 2022</a:t>
            </a:r>
            <a:endParaRPr/>
          </a:p>
          <a:p>
            <a:pPr indent="0" lvl="0" marL="0" rtl="0" algn="l">
              <a:spcBef>
                <a:spcPts val="0"/>
              </a:spcBef>
              <a:spcAft>
                <a:spcPts val="0"/>
              </a:spcAft>
              <a:buClr>
                <a:schemeClr val="dk1"/>
              </a:buClr>
              <a:buSzPts val="1100"/>
              <a:buFont typeface="Arial"/>
              <a:buNone/>
            </a:pPr>
            <a:r>
              <a:rPr lang="en"/>
              <a:t>- Also, TI(The International) and DPC (Dota Pro Circuit) refer to the top competitions and placements for top teams</a:t>
            </a:r>
            <a:endParaRPr/>
          </a:p>
          <a:p>
            <a:pPr indent="0" lvl="0" marL="0" rtl="0" algn="l">
              <a:spcBef>
                <a:spcPts val="0"/>
              </a:spcBef>
              <a:spcAft>
                <a:spcPts val="0"/>
              </a:spcAft>
              <a:buClr>
                <a:schemeClr val="dk1"/>
              </a:buClr>
              <a:buSzPts val="1100"/>
              <a:buFont typeface="Arial"/>
              <a:buNone/>
            </a:pPr>
            <a:r>
              <a:rPr lang="en"/>
              <a:t>- MMRs are also the top words as people talk about their own ranked matches or pro players rank matches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League of Legends subreddit</a:t>
            </a:r>
            <a:endParaRPr/>
          </a:p>
          <a:p>
            <a:pPr indent="0" lvl="0" marL="0" rtl="0" algn="l">
              <a:spcBef>
                <a:spcPts val="0"/>
              </a:spcBef>
              <a:spcAft>
                <a:spcPts val="0"/>
              </a:spcAft>
              <a:buClr>
                <a:schemeClr val="dk1"/>
              </a:buClr>
              <a:buSzPts val="1100"/>
              <a:buFont typeface="Arial"/>
              <a:buNone/>
            </a:pPr>
            <a:r>
              <a:rPr lang="en"/>
              <a:t>- Subreddit centers around gameplay and game highlights as people talk about ability, challenge, spell , ultimate.</a:t>
            </a:r>
            <a:endParaRPr/>
          </a:p>
          <a:p>
            <a:pPr indent="0" lvl="0" marL="0" rtl="0" algn="l">
              <a:spcBef>
                <a:spcPts val="0"/>
              </a:spcBef>
              <a:spcAft>
                <a:spcPts val="0"/>
              </a:spcAft>
              <a:buClr>
                <a:schemeClr val="dk1"/>
              </a:buClr>
              <a:buSzPts val="1100"/>
              <a:buFont typeface="Arial"/>
              <a:buNone/>
            </a:pPr>
            <a:r>
              <a:rPr lang="en"/>
              <a:t>- The community talks a bit of strategy as shown in the word adc (Attack Damage Carry) which refer to the role they play and bot (Bottom lane) which refers to the lane in the map.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Both games publisher (Valve for Dota2 and Riot for League of Legends) are in the top words list which is expected.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Surprisingly, only 1 hero is mentioned in the list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2ed84a3d8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2ed84a3d8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For 2-grams, we observe there are more contexts of words that we can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DotA2 subreddit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also</a:t>
            </a:r>
            <a:r>
              <a:rPr lang="en"/>
              <a:t> focuses on competition talks (ESL Stockholm and Stockholm Majors). On top of that, we noted more esports teams are mentioned, such as:</a:t>
            </a:r>
            <a:endParaRPr/>
          </a:p>
          <a:p>
            <a:pPr indent="0" lvl="0" marL="0" rtl="0" algn="l">
              <a:spcBef>
                <a:spcPts val="0"/>
              </a:spcBef>
              <a:spcAft>
                <a:spcPts val="0"/>
              </a:spcAft>
              <a:buNone/>
            </a:pPr>
            <a:r>
              <a:rPr lang="en"/>
              <a:t>    1. Gaimin Gladiator</a:t>
            </a:r>
            <a:endParaRPr/>
          </a:p>
          <a:p>
            <a:pPr indent="0" lvl="0" marL="0" rtl="0" algn="l">
              <a:spcBef>
                <a:spcPts val="0"/>
              </a:spcBef>
              <a:spcAft>
                <a:spcPts val="0"/>
              </a:spcAft>
              <a:buNone/>
            </a:pPr>
            <a:r>
              <a:rPr lang="en"/>
              <a:t>    2. Tundra Esports</a:t>
            </a:r>
            <a:endParaRPr/>
          </a:p>
          <a:p>
            <a:pPr indent="0" lvl="0" marL="0" rtl="0" algn="l">
              <a:spcBef>
                <a:spcPts val="0"/>
              </a:spcBef>
              <a:spcAft>
                <a:spcPts val="0"/>
              </a:spcAft>
              <a:buNone/>
            </a:pPr>
            <a:r>
              <a:rPr lang="en"/>
              <a:t>    3. Boom Esports</a:t>
            </a:r>
            <a:endParaRPr/>
          </a:p>
          <a:p>
            <a:pPr indent="0" lvl="0" marL="0" rtl="0" algn="l">
              <a:spcBef>
                <a:spcPts val="0"/>
              </a:spcBef>
              <a:spcAft>
                <a:spcPts val="0"/>
              </a:spcAft>
              <a:buNone/>
            </a:pPr>
            <a:r>
              <a:rPr lang="en"/>
              <a:t>    4. Evil Genius</a:t>
            </a:r>
            <a:endParaRPr/>
          </a:p>
          <a:p>
            <a:pPr indent="0" lvl="0" marL="0" rtl="0" algn="l">
              <a:spcBef>
                <a:spcPts val="0"/>
              </a:spcBef>
              <a:spcAft>
                <a:spcPts val="0"/>
              </a:spcAft>
              <a:buNone/>
            </a:pPr>
            <a:r>
              <a:rPr lang="en"/>
              <a:t>    5. TSM FTX</a:t>
            </a:r>
            <a:endParaRPr/>
          </a:p>
          <a:p>
            <a:pPr indent="0" lvl="0" marL="0" rtl="0" algn="l">
              <a:spcBef>
                <a:spcPts val="0"/>
              </a:spcBef>
              <a:spcAft>
                <a:spcPts val="0"/>
              </a:spcAft>
              <a:buNone/>
            </a:pPr>
            <a:r>
              <a:rPr lang="en"/>
              <a:t>- Several time zones are also mentioned in the top list. However, as digits are removed through data cleaning, the time zones are next to each other. This could potentially give insights on the timezones the users are in and also the tournament start time through different time zones</a:t>
            </a:r>
            <a:endParaRPr/>
          </a:p>
          <a:p>
            <a:pPr indent="0" lvl="0" marL="0" rtl="0" algn="l">
              <a:spcBef>
                <a:spcPts val="0"/>
              </a:spcBef>
              <a:spcAft>
                <a:spcPts val="0"/>
              </a:spcAft>
              <a:buNone/>
            </a:pPr>
            <a:r>
              <a:rPr lang="en"/>
              <a:t>- Additionally, there are more Social media coverage (instagram facebook youtube) as part of competition broadcast or platforms that are popular for dota2</a:t>
            </a:r>
            <a:endParaRPr/>
          </a:p>
          <a:p>
            <a:pPr indent="0" lvl="0" marL="0" rtl="0" algn="l">
              <a:spcBef>
                <a:spcPts val="0"/>
              </a:spcBef>
              <a:spcAft>
                <a:spcPts val="0"/>
              </a:spcAft>
              <a:buNone/>
            </a:pPr>
            <a:r>
              <a:rPr lang="en"/>
              <a:t>- We also noted Primal Beast which is a newest born hero that was recently launched by Dota2 (2022 23rd Feb) and it’s still one of the hot heroes for discussion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league of legends subreddit,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It is </a:t>
            </a:r>
            <a:r>
              <a:rPr lang="en"/>
              <a:t>Similar to 1-gram whereby it focuses on gameplay which can be seen by the words spell immune, hide ultimate, remove exhaust</a:t>
            </a:r>
            <a:endParaRPr/>
          </a:p>
          <a:p>
            <a:pPr indent="0" lvl="0" marL="0" rtl="0" algn="l">
              <a:spcBef>
                <a:spcPts val="0"/>
              </a:spcBef>
              <a:spcAft>
                <a:spcPts val="0"/>
              </a:spcAft>
              <a:buNone/>
            </a:pPr>
            <a:r>
              <a:rPr lang="en"/>
              <a:t>- For heroes, only Head to head top lane heroes (Kled and Maokai) are often being discussed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ed84a3d8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ed84a3d8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TF-IDF vectorizers, outline is, dota2 still revolves around tournament talks and league of legends still revolve around gameplay. However, for dota2, there are more emphasis or importance on items and items rarity level. Also, observed 1 more hero made to the list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2ed84a3d8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2ed84a3d8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2 grams for dota 2, on top of the tournament talks, all the 2-word heroes came out to the list, which means that those heroes the are more important features in dota2. Similarly for league of legends, we observe more hero names made to the 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2ed84a3d8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2ed84a3d8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it up, for dota2, key differences are highlighted yellows whereby things that are more unique to each of the subreddit made it to the list. In this case it’s the item rarity levels and hero names as opposed to MMRs which exists on both Dota 2 and league of legends and esports team names as  team names can be the same </a:t>
            </a:r>
            <a:r>
              <a:rPr lang="en"/>
              <a:t>across</a:t>
            </a:r>
            <a:r>
              <a:rPr lang="en"/>
              <a:t> dota2 and league of legends so that probably reduce the importance of those words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2ed84a3d8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2ed84a3d8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for league of legends, instead of just the usual gameplay, tfidf put more emphasis on words that are more unique to each game, e.g. hero names and LOL tournament jargons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2ed84a3d88_4_13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2ed84a3d88_4_13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6c52a2e8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6c52a2e8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2eb47cd0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2eb47cd0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2eb47cd09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2eb47cd09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2eb47cd09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2eb47cd0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2eb47cd09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2eb47cd09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2eb47cd09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2eb47cd09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eb47cd09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eb47cd09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d32eb0d6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2d32eb0d6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2eb47cd093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2eb47cd093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2ed84a3d8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2ed84a3d8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2eb47cd09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2eb47cd09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2eb47cd093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2eb47cd093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2eb47cd093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2eb47cd093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2ed84a3d88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2ed84a3d88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2ed84a3d88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2ed84a3d88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6c52a2e8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6c52a2e8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d32eb0d69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2d32eb0d69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d32eb0d69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d32eb0d69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2ed84a3d8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2ed84a3d8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2ed84a3d8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2ed84a3d8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 Classification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27 May 2022</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GENERAL ASSEMBLY</a:t>
            </a:r>
            <a:endParaRPr/>
          </a:p>
          <a:p>
            <a:pPr indent="0" lvl="0" marL="0" rtl="0" algn="ctr">
              <a:spcBef>
                <a:spcPts val="0"/>
              </a:spcBef>
              <a:spcAft>
                <a:spcPts val="0"/>
              </a:spcAft>
              <a:buNone/>
            </a:pPr>
            <a:r>
              <a:rPr lang="en"/>
              <a:t>DS PROJECT 3</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2"/>
          <p:cNvSpPr txBox="1"/>
          <p:nvPr>
            <p:ph type="ctrTitle"/>
          </p:nvPr>
        </p:nvSpPr>
        <p:spPr>
          <a:xfrm>
            <a:off x="460125" y="2457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667" name="Google Shape;667;p32"/>
          <p:cNvSpPr txBox="1"/>
          <p:nvPr/>
        </p:nvSpPr>
        <p:spPr>
          <a:xfrm>
            <a:off x="534275" y="1296313"/>
            <a:ext cx="413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Other Data Cleaning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Replaced null values with white spaces</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Merged self-text and title columns</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Removed Website Link</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Removed non-english text</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Removed punctuations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t/>
            </a:r>
            <a:endParaRPr>
              <a:solidFill>
                <a:schemeClr val="lt1"/>
              </a:solidFill>
              <a:latin typeface="Maven Pro"/>
              <a:ea typeface="Maven Pro"/>
              <a:cs typeface="Maven Pro"/>
              <a:sym typeface="Maven Pro"/>
            </a:endParaRPr>
          </a:p>
        </p:txBody>
      </p:sp>
      <p:pic>
        <p:nvPicPr>
          <p:cNvPr id="668" name="Google Shape;668;p32"/>
          <p:cNvPicPr preferRelativeResize="0"/>
          <p:nvPr/>
        </p:nvPicPr>
        <p:blipFill>
          <a:blip r:embed="rId3">
            <a:alphaModFix/>
          </a:blip>
          <a:stretch>
            <a:fillRect/>
          </a:stretch>
        </p:blipFill>
        <p:spPr>
          <a:xfrm>
            <a:off x="4498250" y="1599125"/>
            <a:ext cx="4281049" cy="179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3"/>
          <p:cNvSpPr txBox="1"/>
          <p:nvPr>
            <p:ph type="ctrTitle"/>
          </p:nvPr>
        </p:nvSpPr>
        <p:spPr>
          <a:xfrm>
            <a:off x="507000" y="143875"/>
            <a:ext cx="2986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674" name="Google Shape;674;p33"/>
          <p:cNvSpPr txBox="1"/>
          <p:nvPr/>
        </p:nvSpPr>
        <p:spPr>
          <a:xfrm>
            <a:off x="2489850" y="613975"/>
            <a:ext cx="122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T</a:t>
            </a:r>
            <a:r>
              <a:rPr lang="en">
                <a:solidFill>
                  <a:schemeClr val="lt1"/>
                </a:solidFill>
                <a:latin typeface="Maven Pro"/>
                <a:ea typeface="Maven Pro"/>
                <a:cs typeface="Maven Pro"/>
                <a:sym typeface="Maven Pro"/>
              </a:rPr>
              <a:t>okenized the text</a:t>
            </a:r>
            <a:endParaRPr>
              <a:solidFill>
                <a:schemeClr val="lt1"/>
              </a:solidFill>
              <a:latin typeface="Maven Pro"/>
              <a:ea typeface="Maven Pro"/>
              <a:cs typeface="Maven Pro"/>
              <a:sym typeface="Maven Pro"/>
            </a:endParaRPr>
          </a:p>
        </p:txBody>
      </p:sp>
      <p:pic>
        <p:nvPicPr>
          <p:cNvPr id="675" name="Google Shape;675;p33"/>
          <p:cNvPicPr preferRelativeResize="0"/>
          <p:nvPr/>
        </p:nvPicPr>
        <p:blipFill>
          <a:blip r:embed="rId3">
            <a:alphaModFix/>
          </a:blip>
          <a:stretch>
            <a:fillRect/>
          </a:stretch>
        </p:blipFill>
        <p:spPr>
          <a:xfrm>
            <a:off x="1276175" y="1640125"/>
            <a:ext cx="6727500" cy="3263301"/>
          </a:xfrm>
          <a:prstGeom prst="rect">
            <a:avLst/>
          </a:prstGeom>
          <a:noFill/>
          <a:ln>
            <a:noFill/>
          </a:ln>
        </p:spPr>
      </p:pic>
      <p:sp>
        <p:nvSpPr>
          <p:cNvPr id="676" name="Google Shape;676;p33"/>
          <p:cNvSpPr/>
          <p:nvPr/>
        </p:nvSpPr>
        <p:spPr>
          <a:xfrm>
            <a:off x="7484625" y="3483875"/>
            <a:ext cx="4488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6770925" y="3455375"/>
            <a:ext cx="330600" cy="18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3808725" y="1205400"/>
            <a:ext cx="737700" cy="379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2731900" y="1205400"/>
            <a:ext cx="901200" cy="379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txBox="1"/>
          <p:nvPr/>
        </p:nvSpPr>
        <p:spPr>
          <a:xfrm>
            <a:off x="3648675" y="664700"/>
            <a:ext cx="105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Stopword removal</a:t>
            </a:r>
            <a:endParaRPr>
              <a:solidFill>
                <a:schemeClr val="lt1"/>
              </a:solidFill>
              <a:latin typeface="Maven Pro"/>
              <a:ea typeface="Maven Pro"/>
              <a:cs typeface="Maven Pro"/>
              <a:sym typeface="Maven Pro"/>
            </a:endParaRPr>
          </a:p>
        </p:txBody>
      </p:sp>
      <p:sp>
        <p:nvSpPr>
          <p:cNvPr id="681" name="Google Shape;681;p33"/>
          <p:cNvSpPr txBox="1"/>
          <p:nvPr/>
        </p:nvSpPr>
        <p:spPr>
          <a:xfrm>
            <a:off x="4861350" y="664700"/>
            <a:ext cx="15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Lemmatization</a:t>
            </a:r>
            <a:endParaRPr>
              <a:solidFill>
                <a:schemeClr val="lt1"/>
              </a:solidFill>
              <a:latin typeface="Maven Pro"/>
              <a:ea typeface="Maven Pro"/>
              <a:cs typeface="Maven Pro"/>
              <a:sym typeface="Maven Pro"/>
            </a:endParaRPr>
          </a:p>
        </p:txBody>
      </p:sp>
      <p:sp>
        <p:nvSpPr>
          <p:cNvPr id="682" name="Google Shape;682;p33"/>
          <p:cNvSpPr/>
          <p:nvPr/>
        </p:nvSpPr>
        <p:spPr>
          <a:xfrm>
            <a:off x="4640100" y="1121875"/>
            <a:ext cx="1530000" cy="379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6853100" y="3045800"/>
            <a:ext cx="330600" cy="18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484625" y="2968925"/>
            <a:ext cx="4488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4"/>
          <p:cNvSpPr txBox="1"/>
          <p:nvPr>
            <p:ph type="ctrTitle"/>
          </p:nvPr>
        </p:nvSpPr>
        <p:spPr>
          <a:xfrm>
            <a:off x="596625" y="515275"/>
            <a:ext cx="6693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Visualisations of ‘Not Removed’ Posts </a:t>
            </a:r>
            <a:endParaRPr/>
          </a:p>
        </p:txBody>
      </p:sp>
      <p:pic>
        <p:nvPicPr>
          <p:cNvPr id="690" name="Google Shape;690;p34"/>
          <p:cNvPicPr preferRelativeResize="0"/>
          <p:nvPr/>
        </p:nvPicPr>
        <p:blipFill>
          <a:blip r:embed="rId3">
            <a:alphaModFix/>
          </a:blip>
          <a:stretch>
            <a:fillRect/>
          </a:stretch>
        </p:blipFill>
        <p:spPr>
          <a:xfrm>
            <a:off x="92925" y="1492350"/>
            <a:ext cx="5427975" cy="2544049"/>
          </a:xfrm>
          <a:prstGeom prst="rect">
            <a:avLst/>
          </a:prstGeom>
          <a:noFill/>
          <a:ln>
            <a:noFill/>
          </a:ln>
        </p:spPr>
      </p:pic>
      <p:sp>
        <p:nvSpPr>
          <p:cNvPr id="691" name="Google Shape;691;p34"/>
          <p:cNvSpPr txBox="1"/>
          <p:nvPr/>
        </p:nvSpPr>
        <p:spPr>
          <a:xfrm>
            <a:off x="5520900" y="1887200"/>
            <a:ext cx="3623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DotA2 subreddit contains 3580 posts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L</a:t>
            </a:r>
            <a:r>
              <a:rPr lang="en">
                <a:solidFill>
                  <a:schemeClr val="lt1"/>
                </a:solidFill>
                <a:latin typeface="Maven Pro"/>
                <a:ea typeface="Maven Pro"/>
                <a:cs typeface="Maven Pro"/>
                <a:sym typeface="Maven Pro"/>
              </a:rPr>
              <a:t>eague of Legends subreddit contains 2526</a:t>
            </a:r>
            <a:r>
              <a:rPr lang="en">
                <a:latin typeface="Maven Pro"/>
                <a:ea typeface="Maven Pro"/>
                <a:cs typeface="Maven Pro"/>
                <a:sym typeface="Maven Pro"/>
              </a:rPr>
              <a:t> </a:t>
            </a:r>
            <a:r>
              <a:rPr lang="en">
                <a:solidFill>
                  <a:schemeClr val="lt1"/>
                </a:solidFill>
                <a:latin typeface="Maven Pro"/>
                <a:ea typeface="Maven Pro"/>
                <a:cs typeface="Maven Pro"/>
                <a:sym typeface="Maven Pro"/>
              </a:rPr>
              <a:t>posts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After merged, DotA2 (59%) vs League of Legends (41%) posts proportion</a:t>
            </a:r>
            <a:endParaRPr>
              <a:solidFill>
                <a:schemeClr val="lt1"/>
              </a:solidFill>
              <a:latin typeface="Maven Pro"/>
              <a:ea typeface="Maven Pro"/>
              <a:cs typeface="Maven Pro"/>
              <a:sym typeface="Maven Pro"/>
            </a:endParaRPr>
          </a:p>
        </p:txBody>
      </p:sp>
      <p:sp>
        <p:nvSpPr>
          <p:cNvPr id="692" name="Google Shape;692;p34"/>
          <p:cNvSpPr/>
          <p:nvPr/>
        </p:nvSpPr>
        <p:spPr>
          <a:xfrm>
            <a:off x="3500550" y="1613350"/>
            <a:ext cx="917700" cy="228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5"/>
          <p:cNvSpPr txBox="1"/>
          <p:nvPr>
            <p:ph type="ctrTitle"/>
          </p:nvPr>
        </p:nvSpPr>
        <p:spPr>
          <a:xfrm>
            <a:off x="596625" y="515275"/>
            <a:ext cx="6693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Vectorizers to generate</a:t>
            </a:r>
            <a:r>
              <a:rPr lang="en"/>
              <a:t> word counts</a:t>
            </a:r>
            <a:r>
              <a:rPr lang="en"/>
              <a:t> </a:t>
            </a:r>
            <a:endParaRPr/>
          </a:p>
        </p:txBody>
      </p:sp>
      <p:graphicFrame>
        <p:nvGraphicFramePr>
          <p:cNvPr id="698" name="Google Shape;698;p35"/>
          <p:cNvGraphicFramePr/>
          <p:nvPr/>
        </p:nvGraphicFramePr>
        <p:xfrm>
          <a:off x="952500" y="2000250"/>
          <a:ext cx="3000000" cy="3000000"/>
        </p:xfrm>
        <a:graphic>
          <a:graphicData uri="http://schemas.openxmlformats.org/drawingml/2006/table">
            <a:tbl>
              <a:tblPr>
                <a:noFill/>
                <a:tableStyleId>{DAE4EAD4-E7AA-4023-BFB9-56FAE1E4FBBB}</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Vectorizers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n-gram</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Count Vectorizer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1-gram, 2-grams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TF-IDF Vectorizer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1-gram, 2-grams</a:t>
                      </a:r>
                      <a:endParaRPr>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2" name="Shape 702"/>
        <p:cNvGrpSpPr/>
        <p:nvPr/>
      </p:nvGrpSpPr>
      <p:grpSpPr>
        <a:xfrm>
          <a:off x="0" y="0"/>
          <a:ext cx="0" cy="0"/>
          <a:chOff x="0" y="0"/>
          <a:chExt cx="0" cy="0"/>
        </a:xfrm>
      </p:grpSpPr>
      <p:sp>
        <p:nvSpPr>
          <p:cNvPr id="703" name="Google Shape;703;p36"/>
          <p:cNvSpPr txBox="1"/>
          <p:nvPr>
            <p:ph type="ctrTitle"/>
          </p:nvPr>
        </p:nvSpPr>
        <p:spPr>
          <a:xfrm>
            <a:off x="596625" y="515275"/>
            <a:ext cx="788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Visualisations of ‘Empty’ vs ‘Non Empty’ Selftext </a:t>
            </a:r>
            <a:endParaRPr/>
          </a:p>
        </p:txBody>
      </p:sp>
      <p:sp>
        <p:nvSpPr>
          <p:cNvPr id="704" name="Google Shape;704;p36"/>
          <p:cNvSpPr txBox="1"/>
          <p:nvPr/>
        </p:nvSpPr>
        <p:spPr>
          <a:xfrm>
            <a:off x="5787300" y="2146225"/>
            <a:ext cx="3493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More non-empty selftext posts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More text to analyse -&gt; better indicator to analyse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pic>
        <p:nvPicPr>
          <p:cNvPr id="705" name="Google Shape;705;p36"/>
          <p:cNvPicPr preferRelativeResize="0"/>
          <p:nvPr/>
        </p:nvPicPr>
        <p:blipFill>
          <a:blip r:embed="rId3">
            <a:alphaModFix/>
          </a:blip>
          <a:stretch>
            <a:fillRect/>
          </a:stretch>
        </p:blipFill>
        <p:spPr>
          <a:xfrm>
            <a:off x="444050" y="1360600"/>
            <a:ext cx="5239699" cy="243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37"/>
          <p:cNvSpPr txBox="1"/>
          <p:nvPr>
            <p:ph type="ctrTitle"/>
          </p:nvPr>
        </p:nvSpPr>
        <p:spPr>
          <a:xfrm>
            <a:off x="596625" y="515275"/>
            <a:ext cx="8313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Visualisations of ‘Video vs Non-Video’ Selftext Posts</a:t>
            </a:r>
            <a:endParaRPr/>
          </a:p>
        </p:txBody>
      </p:sp>
      <p:sp>
        <p:nvSpPr>
          <p:cNvPr id="711" name="Google Shape;711;p37"/>
          <p:cNvSpPr txBox="1"/>
          <p:nvPr/>
        </p:nvSpPr>
        <p:spPr>
          <a:xfrm>
            <a:off x="5787300" y="2464450"/>
            <a:ext cx="3493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More non-Video Selftext Posts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Subreddits are good to go!</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pic>
        <p:nvPicPr>
          <p:cNvPr id="712" name="Google Shape;712;p37"/>
          <p:cNvPicPr preferRelativeResize="0"/>
          <p:nvPr/>
        </p:nvPicPr>
        <p:blipFill>
          <a:blip r:embed="rId3">
            <a:alphaModFix/>
          </a:blip>
          <a:stretch>
            <a:fillRect/>
          </a:stretch>
        </p:blipFill>
        <p:spPr>
          <a:xfrm>
            <a:off x="207225" y="1582300"/>
            <a:ext cx="5609749" cy="238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8"/>
          <p:cNvSpPr txBox="1"/>
          <p:nvPr>
            <p:ph type="ctrTitle"/>
          </p:nvPr>
        </p:nvSpPr>
        <p:spPr>
          <a:xfrm>
            <a:off x="596625" y="5152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Visualisation - 1-gram Count Vectorizers</a:t>
            </a:r>
            <a:endParaRPr/>
          </a:p>
        </p:txBody>
      </p:sp>
      <p:pic>
        <p:nvPicPr>
          <p:cNvPr id="718" name="Google Shape;718;p38"/>
          <p:cNvPicPr preferRelativeResize="0"/>
          <p:nvPr/>
        </p:nvPicPr>
        <p:blipFill>
          <a:blip r:embed="rId3">
            <a:alphaModFix/>
          </a:blip>
          <a:stretch>
            <a:fillRect/>
          </a:stretch>
        </p:blipFill>
        <p:spPr>
          <a:xfrm>
            <a:off x="226400" y="1001275"/>
            <a:ext cx="4870450" cy="3849226"/>
          </a:xfrm>
          <a:prstGeom prst="rect">
            <a:avLst/>
          </a:prstGeom>
          <a:noFill/>
          <a:ln>
            <a:noFill/>
          </a:ln>
        </p:spPr>
      </p:pic>
      <p:sp>
        <p:nvSpPr>
          <p:cNvPr id="719" name="Google Shape;719;p38"/>
          <p:cNvSpPr txBox="1"/>
          <p:nvPr/>
        </p:nvSpPr>
        <p:spPr>
          <a:xfrm>
            <a:off x="5265100" y="931900"/>
            <a:ext cx="3493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DotA2</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Centers around tournaments, e.g. ESL Stockholm, happened 12 - 22 May 2022</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TI (The International) &amp; DPC (Dota Pro Circuit) refers to the top tournaments and placements for top teams</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MMRs - ranked match discussions</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720" name="Google Shape;720;p38"/>
          <p:cNvSpPr txBox="1"/>
          <p:nvPr/>
        </p:nvSpPr>
        <p:spPr>
          <a:xfrm>
            <a:off x="5324325" y="2543675"/>
            <a:ext cx="3493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League of Legends</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Centers around gameplay &amp; game highlights as there are more discussions on ability, challenge, spell, ultimate, immune</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Strategy talks as shown in the word adc (Attack Damage Carry) and bot (Bottom lane)</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rPr lang="en" sz="1100">
                <a:solidFill>
                  <a:schemeClr val="lt1"/>
                </a:solidFill>
                <a:latin typeface="Maven Pro"/>
                <a:ea typeface="Maven Pro"/>
                <a:cs typeface="Maven Pro"/>
                <a:sym typeface="Maven Pro"/>
              </a:rPr>
              <a:t>Both game publishers (Valve for Dota2 and Riot for League of Legends) are in the top words list which is expected.</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rPr lang="en" sz="1100">
                <a:solidFill>
                  <a:schemeClr val="lt1"/>
                </a:solidFill>
                <a:latin typeface="Maven Pro"/>
                <a:ea typeface="Maven Pro"/>
                <a:cs typeface="Maven Pro"/>
                <a:sym typeface="Maven Pro"/>
              </a:rPr>
              <a:t>Surprisingly, only 1 hero is in the list.</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100">
              <a:solidFill>
                <a:schemeClr val="lt1"/>
              </a:solidFill>
              <a:latin typeface="Maven Pro"/>
              <a:ea typeface="Maven Pro"/>
              <a:cs typeface="Maven Pro"/>
              <a:sym typeface="Maven Pro"/>
            </a:endParaRPr>
          </a:p>
        </p:txBody>
      </p:sp>
      <p:sp>
        <p:nvSpPr>
          <p:cNvPr id="721" name="Google Shape;721;p38"/>
          <p:cNvSpPr/>
          <p:nvPr/>
        </p:nvSpPr>
        <p:spPr>
          <a:xfrm>
            <a:off x="292975" y="2132275"/>
            <a:ext cx="1464900" cy="24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302600" y="3041550"/>
            <a:ext cx="1464900" cy="32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292975" y="1928825"/>
            <a:ext cx="1464900" cy="20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292975" y="2675425"/>
            <a:ext cx="1464900" cy="20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2992725" y="3643800"/>
            <a:ext cx="1621800" cy="32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2992725" y="2073300"/>
            <a:ext cx="1621800" cy="20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2992725" y="2376475"/>
            <a:ext cx="1621800" cy="20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2992725" y="3369450"/>
            <a:ext cx="1621800" cy="16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2992725" y="4140375"/>
            <a:ext cx="1621800" cy="16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9"/>
          <p:cNvSpPr txBox="1"/>
          <p:nvPr>
            <p:ph type="ctrTitle"/>
          </p:nvPr>
        </p:nvSpPr>
        <p:spPr>
          <a:xfrm>
            <a:off x="596625" y="5152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Visualisation - 2-grams Count Vectorizers</a:t>
            </a:r>
            <a:endParaRPr/>
          </a:p>
        </p:txBody>
      </p:sp>
      <p:sp>
        <p:nvSpPr>
          <p:cNvPr id="735" name="Google Shape;735;p39"/>
          <p:cNvSpPr txBox="1"/>
          <p:nvPr/>
        </p:nvSpPr>
        <p:spPr>
          <a:xfrm>
            <a:off x="5220700" y="939075"/>
            <a:ext cx="38007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DotA2</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Similar to 1-gram, subreddit focuses on tournaments discussions (ESL Stockholm and Stockholm majors).</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More esports teams are mentioned:</a:t>
            </a:r>
            <a:endParaRPr sz="1100">
              <a:solidFill>
                <a:schemeClr val="lt1"/>
              </a:solidFill>
              <a:latin typeface="Maven Pro"/>
              <a:ea typeface="Maven Pro"/>
              <a:cs typeface="Maven Pro"/>
              <a:sym typeface="Maven Pro"/>
            </a:endParaRPr>
          </a:p>
          <a:p>
            <a:pPr indent="-298450" lvl="1" marL="9144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Gaimin Gladiator</a:t>
            </a:r>
            <a:endParaRPr sz="1100">
              <a:solidFill>
                <a:schemeClr val="lt1"/>
              </a:solidFill>
              <a:latin typeface="Maven Pro"/>
              <a:ea typeface="Maven Pro"/>
              <a:cs typeface="Maven Pro"/>
              <a:sym typeface="Maven Pro"/>
            </a:endParaRPr>
          </a:p>
          <a:p>
            <a:pPr indent="-298450" lvl="1" marL="9144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Tundra Esports</a:t>
            </a:r>
            <a:endParaRPr sz="1100">
              <a:solidFill>
                <a:schemeClr val="lt1"/>
              </a:solidFill>
              <a:latin typeface="Maven Pro"/>
              <a:ea typeface="Maven Pro"/>
              <a:cs typeface="Maven Pro"/>
              <a:sym typeface="Maven Pro"/>
            </a:endParaRPr>
          </a:p>
          <a:p>
            <a:pPr indent="-298450" lvl="1" marL="9144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Boom Esports</a:t>
            </a:r>
            <a:endParaRPr sz="1100">
              <a:solidFill>
                <a:schemeClr val="lt1"/>
              </a:solidFill>
              <a:latin typeface="Maven Pro"/>
              <a:ea typeface="Maven Pro"/>
              <a:cs typeface="Maven Pro"/>
              <a:sym typeface="Maven Pro"/>
            </a:endParaRPr>
          </a:p>
          <a:p>
            <a:pPr indent="-298450" lvl="1" marL="9144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Evil Genius</a:t>
            </a:r>
            <a:endParaRPr sz="1100">
              <a:solidFill>
                <a:schemeClr val="lt1"/>
              </a:solidFill>
              <a:latin typeface="Maven Pro"/>
              <a:ea typeface="Maven Pro"/>
              <a:cs typeface="Maven Pro"/>
              <a:sym typeface="Maven Pro"/>
            </a:endParaRPr>
          </a:p>
          <a:p>
            <a:pPr indent="-298450" lvl="1" marL="9144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TSM FTX</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Several time zones are mentioned</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Social media coverage</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Primal Beast (newest born hero)</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736" name="Google Shape;736;p39"/>
          <p:cNvSpPr txBox="1"/>
          <p:nvPr/>
        </p:nvSpPr>
        <p:spPr>
          <a:xfrm>
            <a:off x="5220700" y="3560300"/>
            <a:ext cx="3923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League of Legends</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Similar to 1-gram, subreddit </a:t>
            </a:r>
            <a:r>
              <a:rPr lang="en" sz="1100">
                <a:solidFill>
                  <a:schemeClr val="lt1"/>
                </a:solidFill>
                <a:latin typeface="Maven Pro"/>
                <a:ea typeface="Maven Pro"/>
                <a:cs typeface="Maven Pro"/>
                <a:sym typeface="Maven Pro"/>
              </a:rPr>
              <a:t>focus</a:t>
            </a:r>
            <a:r>
              <a:rPr lang="en" sz="1100">
                <a:solidFill>
                  <a:schemeClr val="lt1"/>
                </a:solidFill>
                <a:latin typeface="Maven Pro"/>
                <a:ea typeface="Maven Pro"/>
                <a:cs typeface="Maven Pro"/>
                <a:sym typeface="Maven Pro"/>
              </a:rPr>
              <a:t> on gameplay through spell immune, hide ultimate, </a:t>
            </a:r>
            <a:r>
              <a:rPr lang="en" sz="1100">
                <a:solidFill>
                  <a:schemeClr val="lt1"/>
                </a:solidFill>
                <a:latin typeface="Maven Pro"/>
                <a:ea typeface="Maven Pro"/>
                <a:cs typeface="Maven Pro"/>
                <a:sym typeface="Maven Pro"/>
              </a:rPr>
              <a:t>remove exhaust</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Head to head top lane heroes (Kled and Maokai)</a:t>
            </a:r>
            <a:endParaRPr sz="1100">
              <a:solidFill>
                <a:schemeClr val="lt1"/>
              </a:solidFill>
              <a:latin typeface="Maven Pro"/>
              <a:ea typeface="Maven Pro"/>
              <a:cs typeface="Maven Pro"/>
              <a:sym typeface="Maven Pro"/>
            </a:endParaRPr>
          </a:p>
        </p:txBody>
      </p:sp>
      <p:pic>
        <p:nvPicPr>
          <p:cNvPr id="737" name="Google Shape;737;p39"/>
          <p:cNvPicPr preferRelativeResize="0"/>
          <p:nvPr/>
        </p:nvPicPr>
        <p:blipFill>
          <a:blip r:embed="rId3">
            <a:alphaModFix/>
          </a:blip>
          <a:stretch>
            <a:fillRect/>
          </a:stretch>
        </p:blipFill>
        <p:spPr>
          <a:xfrm>
            <a:off x="152400" y="1050900"/>
            <a:ext cx="4967700" cy="3810124"/>
          </a:xfrm>
          <a:prstGeom prst="rect">
            <a:avLst/>
          </a:prstGeom>
          <a:noFill/>
          <a:ln>
            <a:noFill/>
          </a:ln>
        </p:spPr>
      </p:pic>
      <p:sp>
        <p:nvSpPr>
          <p:cNvPr id="738" name="Google Shape;738;p39"/>
          <p:cNvSpPr/>
          <p:nvPr/>
        </p:nvSpPr>
        <p:spPr>
          <a:xfrm>
            <a:off x="561525" y="1521875"/>
            <a:ext cx="1953300" cy="29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561525" y="2897299"/>
            <a:ext cx="1953300" cy="16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439475" y="3377475"/>
            <a:ext cx="2075400" cy="73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3008975" y="1521875"/>
            <a:ext cx="2075400" cy="33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2974200" y="2862500"/>
            <a:ext cx="2075400" cy="620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3008975" y="3947150"/>
            <a:ext cx="2075400" cy="21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561525" y="1820675"/>
            <a:ext cx="19533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561525" y="2432256"/>
            <a:ext cx="1953300" cy="29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Visualisation - 1-gram TF-IDF Vectorizers</a:t>
            </a:r>
            <a:endParaRPr/>
          </a:p>
        </p:txBody>
      </p:sp>
      <p:pic>
        <p:nvPicPr>
          <p:cNvPr id="751" name="Google Shape;751;p40"/>
          <p:cNvPicPr preferRelativeResize="0"/>
          <p:nvPr/>
        </p:nvPicPr>
        <p:blipFill>
          <a:blip r:embed="rId3">
            <a:alphaModFix/>
          </a:blip>
          <a:stretch>
            <a:fillRect/>
          </a:stretch>
        </p:blipFill>
        <p:spPr>
          <a:xfrm>
            <a:off x="170225" y="989475"/>
            <a:ext cx="4966550" cy="3849226"/>
          </a:xfrm>
          <a:prstGeom prst="rect">
            <a:avLst/>
          </a:prstGeom>
          <a:noFill/>
          <a:ln>
            <a:noFill/>
          </a:ln>
        </p:spPr>
      </p:pic>
      <p:sp>
        <p:nvSpPr>
          <p:cNvPr id="752" name="Google Shape;752;p40"/>
          <p:cNvSpPr txBox="1"/>
          <p:nvPr/>
        </p:nvSpPr>
        <p:spPr>
          <a:xfrm>
            <a:off x="5220700" y="1612550"/>
            <a:ext cx="38007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DotA2</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DotA2 centers around tournament talks</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More emphasis/weightage on items,e.g. Arcanum and immortal as item rarity level</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753" name="Google Shape;753;p40"/>
          <p:cNvSpPr txBox="1"/>
          <p:nvPr/>
        </p:nvSpPr>
        <p:spPr>
          <a:xfrm>
            <a:off x="5220700" y="2798025"/>
            <a:ext cx="3923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League of Legends</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Similar to Count Vectorizers, League of legends community discusses about gameplay, ability and strategies</a:t>
            </a:r>
            <a:endParaRPr sz="1100">
              <a:solidFill>
                <a:schemeClr val="lt1"/>
              </a:solidFill>
              <a:latin typeface="Maven Pro"/>
              <a:ea typeface="Maven Pro"/>
              <a:cs typeface="Maven Pro"/>
              <a:sym typeface="Maven Pro"/>
            </a:endParaRPr>
          </a:p>
        </p:txBody>
      </p:sp>
      <p:sp>
        <p:nvSpPr>
          <p:cNvPr id="754" name="Google Shape;754;p40"/>
          <p:cNvSpPr/>
          <p:nvPr/>
        </p:nvSpPr>
        <p:spPr>
          <a:xfrm>
            <a:off x="260450" y="1733500"/>
            <a:ext cx="2075400" cy="63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260450" y="2689850"/>
            <a:ext cx="2075400" cy="35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260450" y="3433725"/>
            <a:ext cx="2075400" cy="51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3084475" y="1958425"/>
            <a:ext cx="1731600" cy="2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3084475" y="2543450"/>
            <a:ext cx="1731600" cy="30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3084475" y="3000775"/>
            <a:ext cx="1731600" cy="14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3084475" y="3513225"/>
            <a:ext cx="1731600" cy="14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3084475" y="4402525"/>
            <a:ext cx="1731600" cy="14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pic>
        <p:nvPicPr>
          <p:cNvPr id="766" name="Google Shape;766;p41"/>
          <p:cNvPicPr preferRelativeResize="0"/>
          <p:nvPr/>
        </p:nvPicPr>
        <p:blipFill>
          <a:blip r:embed="rId3">
            <a:alphaModFix/>
          </a:blip>
          <a:stretch>
            <a:fillRect/>
          </a:stretch>
        </p:blipFill>
        <p:spPr>
          <a:xfrm>
            <a:off x="152400" y="1141875"/>
            <a:ext cx="5117842" cy="3849224"/>
          </a:xfrm>
          <a:prstGeom prst="rect">
            <a:avLst/>
          </a:prstGeom>
          <a:noFill/>
          <a:ln>
            <a:noFill/>
          </a:ln>
        </p:spPr>
      </p:pic>
      <p:sp>
        <p:nvSpPr>
          <p:cNvPr id="767" name="Google Shape;767;p4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Visualisation - 2-grams TF-IDF Vectorizers</a:t>
            </a:r>
            <a:endParaRPr/>
          </a:p>
        </p:txBody>
      </p:sp>
      <p:sp>
        <p:nvSpPr>
          <p:cNvPr id="768" name="Google Shape;768;p41"/>
          <p:cNvSpPr txBox="1"/>
          <p:nvPr/>
        </p:nvSpPr>
        <p:spPr>
          <a:xfrm>
            <a:off x="5220700" y="1612550"/>
            <a:ext cx="3800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DotA2</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DotA2 centers around tournament talks and teams</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Notably observed more topics on hero names e.g. Arc Warden, Storm Spirit, Faceless Void, Lone Druid, which is more unique to the game</a:t>
            </a:r>
            <a:endParaRPr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769" name="Google Shape;769;p41"/>
          <p:cNvSpPr txBox="1"/>
          <p:nvPr/>
        </p:nvSpPr>
        <p:spPr>
          <a:xfrm>
            <a:off x="5220700" y="3179025"/>
            <a:ext cx="3923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Maven Pro"/>
                <a:ea typeface="Maven Pro"/>
                <a:cs typeface="Maven Pro"/>
                <a:sym typeface="Maven Pro"/>
              </a:rPr>
              <a:t>League of Legends</a:t>
            </a:r>
            <a:endParaRPr sz="1100" u="sng">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There are new topics with more weightage on hero names, e.g. Prophet Void, Eye Void, Lee Sin, Belveth cinematic</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a:ea typeface="Maven Pro"/>
                <a:cs typeface="Maven Pro"/>
                <a:sym typeface="Maven Pro"/>
              </a:rPr>
              <a:t>Tournament jargons (Saigon Buffalo, MSI rumble)</a:t>
            </a:r>
            <a:endParaRPr sz="1100">
              <a:solidFill>
                <a:schemeClr val="lt1"/>
              </a:solidFill>
              <a:latin typeface="Maven Pro"/>
              <a:ea typeface="Maven Pro"/>
              <a:cs typeface="Maven Pro"/>
              <a:sym typeface="Maven Pro"/>
            </a:endParaRPr>
          </a:p>
        </p:txBody>
      </p:sp>
      <p:sp>
        <p:nvSpPr>
          <p:cNvPr id="770" name="Google Shape;770;p41"/>
          <p:cNvSpPr/>
          <p:nvPr/>
        </p:nvSpPr>
        <p:spPr>
          <a:xfrm>
            <a:off x="341800" y="1612550"/>
            <a:ext cx="2246100" cy="34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396525" y="3881925"/>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396525" y="4495975"/>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341800" y="2877321"/>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2732275" y="2085671"/>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2732275" y="1741621"/>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2732275" y="2429721"/>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2808625" y="3540224"/>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2808625" y="3741525"/>
            <a:ext cx="2246100" cy="14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2808625" y="4526425"/>
            <a:ext cx="2246100" cy="14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2808625" y="4697275"/>
            <a:ext cx="2246100" cy="14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341800" y="2577321"/>
            <a:ext cx="22461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pic>
        <p:nvPicPr>
          <p:cNvPr id="462" name="Google Shape;462;p24"/>
          <p:cNvPicPr preferRelativeResize="0"/>
          <p:nvPr/>
        </p:nvPicPr>
        <p:blipFill>
          <a:blip r:embed="rId3">
            <a:alphaModFix/>
          </a:blip>
          <a:stretch>
            <a:fillRect/>
          </a:stretch>
        </p:blipFill>
        <p:spPr>
          <a:xfrm>
            <a:off x="720475" y="989475"/>
            <a:ext cx="6762174" cy="2910375"/>
          </a:xfrm>
          <a:prstGeom prst="rect">
            <a:avLst/>
          </a:prstGeom>
          <a:noFill/>
          <a:ln>
            <a:noFill/>
          </a:ln>
        </p:spPr>
      </p:pic>
      <p:sp>
        <p:nvSpPr>
          <p:cNvPr id="463" name="Google Shape;463;p24"/>
          <p:cNvSpPr txBox="1"/>
          <p:nvPr>
            <p:ph idx="2" type="subTitle"/>
          </p:nvPr>
        </p:nvSpPr>
        <p:spPr>
          <a:xfrm>
            <a:off x="2313500" y="3998550"/>
            <a:ext cx="5271300" cy="80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Share Tech"/>
                <a:ea typeface="Share Tech"/>
                <a:cs typeface="Share Tech"/>
                <a:sym typeface="Share Tech"/>
              </a:rPr>
              <a:t>Data Science Team</a:t>
            </a:r>
            <a:endParaRPr sz="1800">
              <a:solidFill>
                <a:srgbClr val="FFFFFF"/>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800">
                <a:solidFill>
                  <a:srgbClr val="FFFFFF"/>
                </a:solidFill>
                <a:latin typeface="Share Tech"/>
                <a:ea typeface="Share Tech"/>
                <a:cs typeface="Share Tech"/>
                <a:sym typeface="Share Tech"/>
              </a:rPr>
              <a:t>- Calvin, Joseph, Nelson, Zhi Hong, Priscilla </a:t>
            </a:r>
            <a:endParaRPr sz="1800">
              <a:solidFill>
                <a:srgbClr val="FFFFFF"/>
              </a:solidFill>
              <a:latin typeface="Share Tech"/>
              <a:ea typeface="Share Tech"/>
              <a:cs typeface="Share Tech"/>
              <a:sym typeface="Share Tech"/>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2"/>
          <p:cNvSpPr txBox="1"/>
          <p:nvPr>
            <p:ph type="ctrTitle"/>
          </p:nvPr>
        </p:nvSpPr>
        <p:spPr>
          <a:xfrm>
            <a:off x="618825" y="411675"/>
            <a:ext cx="6123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Count Vectorizer vs TF-IDF Vectorizer (DotA2)</a:t>
            </a:r>
            <a:endParaRPr/>
          </a:p>
        </p:txBody>
      </p:sp>
      <p:graphicFrame>
        <p:nvGraphicFramePr>
          <p:cNvPr id="787" name="Google Shape;787;p42"/>
          <p:cNvGraphicFramePr/>
          <p:nvPr/>
        </p:nvGraphicFramePr>
        <p:xfrm>
          <a:off x="312375" y="1250975"/>
          <a:ext cx="3000000" cy="3000000"/>
        </p:xfrm>
        <a:graphic>
          <a:graphicData uri="http://schemas.openxmlformats.org/drawingml/2006/table">
            <a:tbl>
              <a:tblPr>
                <a:noFill/>
                <a:tableStyleId>{DAE4EAD4-E7AA-4023-BFB9-56FAE1E4FBBB}</a:tableStyleId>
              </a:tblPr>
              <a:tblGrid>
                <a:gridCol w="2106625"/>
                <a:gridCol w="2106625"/>
                <a:gridCol w="1793250"/>
                <a:gridCol w="2419975"/>
              </a:tblGrid>
              <a:tr h="601800">
                <a:tc gridSpan="4">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DotA2</a:t>
                      </a:r>
                      <a:endParaRPr sz="1200">
                        <a:solidFill>
                          <a:schemeClr val="lt1"/>
                        </a:solidFill>
                        <a:latin typeface="Maven Pro"/>
                        <a:ea typeface="Maven Pro"/>
                        <a:cs typeface="Maven Pro"/>
                        <a:sym typeface="Maven Pro"/>
                      </a:endParaRPr>
                    </a:p>
                  </a:txBody>
                  <a:tcPr marT="91425" marB="91425" marR="91425" marL="91425" anchor="ctr"/>
                </a:tc>
                <a:tc hMerge="1"/>
                <a:tc hMerge="1"/>
                <a:tc hMerge="1"/>
              </a:tr>
              <a:tr h="601800">
                <a:tc gridSpan="2">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Count Vectorizer</a:t>
                      </a:r>
                      <a:endParaRPr sz="1200">
                        <a:solidFill>
                          <a:schemeClr val="lt1"/>
                        </a:solidFill>
                        <a:latin typeface="Maven Pro"/>
                        <a:ea typeface="Maven Pro"/>
                        <a:cs typeface="Maven Pro"/>
                        <a:sym typeface="Maven Pro"/>
                      </a:endParaRPr>
                    </a:p>
                  </a:txBody>
                  <a:tcPr marT="91425" marB="91425" marR="91425" marL="91425" anchor="ctr"/>
                </a:tc>
                <a:tc hMerge="1"/>
                <a:tc gridSpan="2">
                  <a:txBody>
                    <a:bodyPr/>
                    <a:lstStyle/>
                    <a:p>
                      <a:pPr indent="0" lvl="0" marL="0" rtl="0" algn="ctr">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ctr">
                        <a:spcBef>
                          <a:spcPts val="0"/>
                        </a:spcBef>
                        <a:spcAft>
                          <a:spcPts val="0"/>
                        </a:spcAft>
                        <a:buNone/>
                      </a:pPr>
                      <a:r>
                        <a:rPr lang="en" sz="1200">
                          <a:solidFill>
                            <a:schemeClr val="lt1"/>
                          </a:solidFill>
                          <a:latin typeface="Maven Pro"/>
                          <a:ea typeface="Maven Pro"/>
                          <a:cs typeface="Maven Pro"/>
                          <a:sym typeface="Maven Pro"/>
                        </a:rPr>
                        <a:t>TF-IDF Vectorizer</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txBody>
                  <a:tcPr marT="91425" marB="91425" marR="91425" marL="91425" anchor="b"/>
                </a:tc>
                <a:tc hMerge="1"/>
              </a:tr>
              <a:tr h="601800">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1-gram</a:t>
                      </a:r>
                      <a:endParaRPr sz="1200">
                        <a:solidFill>
                          <a:schemeClr val="lt1"/>
                        </a:solidFill>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2-grams</a:t>
                      </a:r>
                      <a:endParaRPr sz="1200">
                        <a:solidFill>
                          <a:schemeClr val="lt1"/>
                        </a:solidFill>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highlight>
                            <a:schemeClr val="dk2"/>
                          </a:highlight>
                          <a:latin typeface="Maven Pro"/>
                          <a:ea typeface="Maven Pro"/>
                          <a:cs typeface="Maven Pro"/>
                          <a:sym typeface="Maven Pro"/>
                        </a:rPr>
                        <a:t>1-gram</a:t>
                      </a:r>
                      <a:endParaRPr sz="1200">
                        <a:solidFill>
                          <a:schemeClr val="lt1"/>
                        </a:solidFill>
                        <a:highlight>
                          <a:schemeClr val="dk2"/>
                        </a:highlight>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highlight>
                            <a:schemeClr val="dk2"/>
                          </a:highlight>
                          <a:latin typeface="Maven Pro"/>
                          <a:ea typeface="Maven Pro"/>
                          <a:cs typeface="Maven Pro"/>
                          <a:sym typeface="Maven Pro"/>
                        </a:rPr>
                        <a:t>2-grams</a:t>
                      </a:r>
                      <a:endParaRPr sz="1200">
                        <a:solidFill>
                          <a:schemeClr val="lt1"/>
                        </a:solidFill>
                        <a:highlight>
                          <a:schemeClr val="dk2"/>
                        </a:highlight>
                        <a:latin typeface="Maven Pro"/>
                        <a:ea typeface="Maven Pro"/>
                        <a:cs typeface="Maven Pro"/>
                        <a:sym typeface="Maven Pro"/>
                      </a:endParaRPr>
                    </a:p>
                  </a:txBody>
                  <a:tcPr marT="91425" marB="91425" marR="91425" marL="91425" anchor="ctr"/>
                </a:tc>
              </a:tr>
              <a:tr h="1574025">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Tournaments</a:t>
                      </a:r>
                      <a:r>
                        <a:rPr lang="en" sz="1200">
                          <a:solidFill>
                            <a:schemeClr val="lt1"/>
                          </a:solidFill>
                          <a:latin typeface="Maven Pro"/>
                          <a:ea typeface="Maven Pro"/>
                          <a:cs typeface="Maven Pro"/>
                          <a:sym typeface="Maven Pro"/>
                        </a:rPr>
                        <a:t> (ESL, TI, DPC)</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rgbClr val="FCE5CD"/>
                          </a:solidFill>
                          <a:latin typeface="Maven Pro"/>
                          <a:ea typeface="Maven Pro"/>
                          <a:cs typeface="Maven Pro"/>
                          <a:sym typeface="Maven Pro"/>
                        </a:rPr>
                        <a:t>MMRs</a:t>
                      </a:r>
                      <a:r>
                        <a:rPr lang="en" sz="1200">
                          <a:solidFill>
                            <a:schemeClr val="lt1"/>
                          </a:solidFill>
                          <a:latin typeface="Maven Pro"/>
                          <a:ea typeface="Maven Pro"/>
                          <a:cs typeface="Maven Pro"/>
                          <a:sym typeface="Maven Pro"/>
                        </a:rPr>
                        <a:t> - ranked match discussions</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Tournaments (ESL Stockholm and Stockholm majors)</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rgbClr val="FCE5CD"/>
                          </a:solidFill>
                          <a:latin typeface="Maven Pro"/>
                          <a:ea typeface="Maven Pro"/>
                          <a:cs typeface="Maven Pro"/>
                          <a:sym typeface="Maven Pro"/>
                        </a:rPr>
                        <a:t>Esports teams</a:t>
                      </a:r>
                      <a:r>
                        <a:rPr lang="en" sz="1200">
                          <a:solidFill>
                            <a:schemeClr val="lt1"/>
                          </a:solidFill>
                          <a:latin typeface="Maven Pro"/>
                          <a:ea typeface="Maven Pro"/>
                          <a:cs typeface="Maven Pro"/>
                          <a:sym typeface="Maven Pro"/>
                        </a:rPr>
                        <a:t> (Gaimin Gladiator, Evil Genius, etc)</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Tournaments</a:t>
                      </a:r>
                      <a:r>
                        <a:rPr lang="en" sz="1200">
                          <a:solidFill>
                            <a:schemeClr val="lt1"/>
                          </a:solidFill>
                          <a:latin typeface="Maven Pro"/>
                          <a:ea typeface="Maven Pro"/>
                          <a:cs typeface="Maven Pro"/>
                          <a:sym typeface="Maven Pro"/>
                        </a:rPr>
                        <a:t> (ESL, TI, DPC)</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Char char="-"/>
                      </a:pPr>
                      <a:r>
                        <a:rPr lang="en" sz="1200">
                          <a:solidFill>
                            <a:srgbClr val="FCE5CD"/>
                          </a:solidFill>
                          <a:latin typeface="Maven Pro"/>
                          <a:ea typeface="Maven Pro"/>
                          <a:cs typeface="Maven Pro"/>
                          <a:sym typeface="Maven Pro"/>
                        </a:rPr>
                        <a:t>Items and items rarity level </a:t>
                      </a:r>
                      <a:r>
                        <a:rPr lang="en" sz="1200">
                          <a:solidFill>
                            <a:schemeClr val="lt1"/>
                          </a:solidFill>
                          <a:latin typeface="Maven Pro"/>
                          <a:ea typeface="Maven Pro"/>
                          <a:cs typeface="Maven Pro"/>
                          <a:sym typeface="Maven Pro"/>
                        </a:rPr>
                        <a:t>(Arcanum and Immortal)</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Tournaments</a:t>
                      </a:r>
                      <a:r>
                        <a:rPr lang="en" sz="1200">
                          <a:solidFill>
                            <a:schemeClr val="lt1"/>
                          </a:solidFill>
                          <a:latin typeface="Maven Pro"/>
                          <a:ea typeface="Maven Pro"/>
                          <a:cs typeface="Maven Pro"/>
                          <a:sym typeface="Maven Pro"/>
                        </a:rPr>
                        <a:t> (ESL, TI, DPC)</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Char char="-"/>
                      </a:pPr>
                      <a:r>
                        <a:rPr lang="en" sz="1200">
                          <a:solidFill>
                            <a:srgbClr val="FCE5CD"/>
                          </a:solidFill>
                          <a:latin typeface="Maven Pro"/>
                          <a:ea typeface="Maven Pro"/>
                          <a:cs typeface="Maven Pro"/>
                          <a:sym typeface="Maven Pro"/>
                        </a:rPr>
                        <a:t>Hero names</a:t>
                      </a:r>
                      <a:r>
                        <a:rPr lang="en" sz="1200">
                          <a:solidFill>
                            <a:schemeClr val="lt1"/>
                          </a:solidFill>
                          <a:latin typeface="Maven Pro"/>
                          <a:ea typeface="Maven Pro"/>
                          <a:cs typeface="Maven Pro"/>
                          <a:sym typeface="Maven Pro"/>
                        </a:rPr>
                        <a:t> (Arc Warden, Storm Spirit, Faceless Void, Lone Druid)</a:t>
                      </a:r>
                      <a:endParaRPr sz="1200">
                        <a:solidFill>
                          <a:schemeClr val="lt1"/>
                        </a:solidFill>
                        <a:latin typeface="Maven Pro"/>
                        <a:ea typeface="Maven Pro"/>
                        <a:cs typeface="Maven Pro"/>
                        <a:sym typeface="Maven Pro"/>
                      </a:endParaRPr>
                    </a:p>
                  </a:txBody>
                  <a:tcPr marT="91425" marB="91425" marR="91425" marL="91425"/>
                </a:tc>
              </a:tr>
            </a:tbl>
          </a:graphicData>
        </a:graphic>
      </p:graphicFrame>
      <p:sp>
        <p:nvSpPr>
          <p:cNvPr id="788" name="Google Shape;788;p42"/>
          <p:cNvSpPr/>
          <p:nvPr/>
        </p:nvSpPr>
        <p:spPr>
          <a:xfrm flipH="1" rot="-10799477">
            <a:off x="1356343" y="4534727"/>
            <a:ext cx="3944400" cy="3789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flipH="1" rot="-10799477">
            <a:off x="3458293" y="4608002"/>
            <a:ext cx="3944400" cy="3789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3"/>
          <p:cNvSpPr txBox="1"/>
          <p:nvPr>
            <p:ph type="ctrTitle"/>
          </p:nvPr>
        </p:nvSpPr>
        <p:spPr>
          <a:xfrm>
            <a:off x="618825" y="411675"/>
            <a:ext cx="6123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Count Vectorizer vs TF-IDF Vectorizer (League of Legends)</a:t>
            </a:r>
            <a:endParaRPr/>
          </a:p>
        </p:txBody>
      </p:sp>
      <p:graphicFrame>
        <p:nvGraphicFramePr>
          <p:cNvPr id="795" name="Google Shape;795;p43"/>
          <p:cNvGraphicFramePr/>
          <p:nvPr/>
        </p:nvGraphicFramePr>
        <p:xfrm>
          <a:off x="312375" y="1250975"/>
          <a:ext cx="3000000" cy="3000000"/>
        </p:xfrm>
        <a:graphic>
          <a:graphicData uri="http://schemas.openxmlformats.org/drawingml/2006/table">
            <a:tbl>
              <a:tblPr>
                <a:noFill/>
                <a:tableStyleId>{DAE4EAD4-E7AA-4023-BFB9-56FAE1E4FBBB}</a:tableStyleId>
              </a:tblPr>
              <a:tblGrid>
                <a:gridCol w="2106625"/>
                <a:gridCol w="2106625"/>
                <a:gridCol w="1793250"/>
                <a:gridCol w="2419975"/>
              </a:tblGrid>
              <a:tr h="601800">
                <a:tc gridSpan="4">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League of Legends</a:t>
                      </a:r>
                      <a:endParaRPr sz="1200">
                        <a:solidFill>
                          <a:schemeClr val="lt1"/>
                        </a:solidFill>
                        <a:latin typeface="Maven Pro"/>
                        <a:ea typeface="Maven Pro"/>
                        <a:cs typeface="Maven Pro"/>
                        <a:sym typeface="Maven Pro"/>
                      </a:endParaRPr>
                    </a:p>
                  </a:txBody>
                  <a:tcPr marT="91425" marB="91425" marR="91425" marL="91425" anchor="ctr"/>
                </a:tc>
                <a:tc hMerge="1"/>
                <a:tc hMerge="1"/>
                <a:tc hMerge="1"/>
              </a:tr>
              <a:tr h="601800">
                <a:tc gridSpan="2">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Count Vectorizer</a:t>
                      </a:r>
                      <a:endParaRPr sz="1200">
                        <a:solidFill>
                          <a:schemeClr val="lt1"/>
                        </a:solidFill>
                        <a:latin typeface="Maven Pro"/>
                        <a:ea typeface="Maven Pro"/>
                        <a:cs typeface="Maven Pro"/>
                        <a:sym typeface="Maven Pro"/>
                      </a:endParaRPr>
                    </a:p>
                  </a:txBody>
                  <a:tcPr marT="91425" marB="91425" marR="91425" marL="91425" anchor="ctr"/>
                </a:tc>
                <a:tc hMerge="1"/>
                <a:tc gridSpan="2">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TF-IDF Vectorizer</a:t>
                      </a:r>
                      <a:endParaRPr>
                        <a:solidFill>
                          <a:schemeClr val="lt1"/>
                        </a:solidFill>
                      </a:endParaRPr>
                    </a:p>
                  </a:txBody>
                  <a:tcPr marT="91425" marB="91425" marR="91425" marL="91425" anchor="ctr"/>
                </a:tc>
                <a:tc hMerge="1"/>
              </a:tr>
              <a:tr h="601800">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1-gram</a:t>
                      </a:r>
                      <a:endParaRPr sz="1200">
                        <a:solidFill>
                          <a:schemeClr val="lt1"/>
                        </a:solidFill>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2-grams</a:t>
                      </a:r>
                      <a:endParaRPr sz="1200">
                        <a:solidFill>
                          <a:schemeClr val="lt1"/>
                        </a:solidFill>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highlight>
                            <a:schemeClr val="dk2"/>
                          </a:highlight>
                          <a:latin typeface="Maven Pro"/>
                          <a:ea typeface="Maven Pro"/>
                          <a:cs typeface="Maven Pro"/>
                          <a:sym typeface="Maven Pro"/>
                        </a:rPr>
                        <a:t>1-gram</a:t>
                      </a:r>
                      <a:endParaRPr sz="1200">
                        <a:solidFill>
                          <a:schemeClr val="lt1"/>
                        </a:solidFill>
                        <a:highlight>
                          <a:schemeClr val="dk2"/>
                        </a:highlight>
                        <a:latin typeface="Maven Pro"/>
                        <a:ea typeface="Maven Pro"/>
                        <a:cs typeface="Maven Pro"/>
                        <a:sym typeface="Maven Pr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highlight>
                            <a:schemeClr val="dk2"/>
                          </a:highlight>
                          <a:latin typeface="Maven Pro"/>
                          <a:ea typeface="Maven Pro"/>
                          <a:cs typeface="Maven Pro"/>
                          <a:sym typeface="Maven Pro"/>
                        </a:rPr>
                        <a:t>2-grams</a:t>
                      </a:r>
                      <a:endParaRPr sz="1200">
                        <a:solidFill>
                          <a:schemeClr val="lt1"/>
                        </a:solidFill>
                        <a:highlight>
                          <a:schemeClr val="dk2"/>
                        </a:highlight>
                        <a:latin typeface="Maven Pro"/>
                        <a:ea typeface="Maven Pro"/>
                        <a:cs typeface="Maven Pro"/>
                        <a:sym typeface="Maven Pro"/>
                      </a:endParaRPr>
                    </a:p>
                  </a:txBody>
                  <a:tcPr marT="91425" marB="91425" marR="91425" marL="91425" anchor="ctr"/>
                </a:tc>
              </a:tr>
              <a:tr h="1574025">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Gameplay (ability, challenge, spell, ultimate, immune)</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rgbClr val="FCE5CD"/>
                          </a:solidFill>
                          <a:latin typeface="Maven Pro"/>
                          <a:ea typeface="Maven Pro"/>
                          <a:cs typeface="Maven Pro"/>
                          <a:sym typeface="Maven Pro"/>
                        </a:rPr>
                        <a:t>Strategy talks </a:t>
                      </a:r>
                      <a:r>
                        <a:rPr lang="en" sz="1200">
                          <a:solidFill>
                            <a:schemeClr val="lt1"/>
                          </a:solidFill>
                          <a:latin typeface="Maven Pro"/>
                          <a:ea typeface="Maven Pro"/>
                          <a:cs typeface="Maven Pro"/>
                          <a:sym typeface="Maven Pro"/>
                        </a:rPr>
                        <a:t>(Attack Damage Carry) and bot (Bottom lane)</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Gameplay (spell immune, remove exhaust, ultimate trap)</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rgbClr val="FCE5CD"/>
                          </a:solidFill>
                          <a:latin typeface="Maven Pro"/>
                          <a:ea typeface="Maven Pro"/>
                          <a:cs typeface="Maven Pro"/>
                          <a:sym typeface="Maven Pro"/>
                        </a:rPr>
                        <a:t>Head to head top lane heroes discussion </a:t>
                      </a:r>
                      <a:r>
                        <a:rPr lang="en" sz="1200">
                          <a:solidFill>
                            <a:schemeClr val="lt1"/>
                          </a:solidFill>
                          <a:latin typeface="Maven Pro"/>
                          <a:ea typeface="Maven Pro"/>
                          <a:cs typeface="Maven Pro"/>
                          <a:sym typeface="Maven Pro"/>
                        </a:rPr>
                        <a:t>(Kled &amp; Maokai)</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Gameplay  (ability, challenge, spell, ultimate, immune)</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rgbClr val="FCE5CD"/>
                          </a:solidFill>
                          <a:latin typeface="Maven Pro"/>
                          <a:ea typeface="Maven Pro"/>
                          <a:cs typeface="Maven Pro"/>
                          <a:sym typeface="Maven Pro"/>
                        </a:rPr>
                        <a:t>Strategy talks </a:t>
                      </a:r>
                      <a:r>
                        <a:rPr lang="en" sz="1200">
                          <a:solidFill>
                            <a:schemeClr val="lt1"/>
                          </a:solidFill>
                          <a:latin typeface="Maven Pro"/>
                          <a:ea typeface="Maven Pro"/>
                          <a:cs typeface="Maven Pro"/>
                          <a:sym typeface="Maven Pro"/>
                        </a:rPr>
                        <a:t>(Attack Damage Carry) ,bot (Bottom lane)</a:t>
                      </a:r>
                      <a:endParaRPr sz="1200">
                        <a:solidFill>
                          <a:schemeClr val="lt1"/>
                        </a:solidFill>
                        <a:latin typeface="Maven Pro"/>
                        <a:ea typeface="Maven Pro"/>
                        <a:cs typeface="Maven Pro"/>
                        <a:sym typeface="Maven Pro"/>
                      </a:endParaRPr>
                    </a:p>
                  </a:txBody>
                  <a:tcPr marT="91425" marB="91425" marR="91425" marL="91425"/>
                </a:tc>
                <a:tc>
                  <a:txBody>
                    <a:bodyPr/>
                    <a:lstStyle/>
                    <a:p>
                      <a:pPr indent="-304800" lvl="0" marL="457200" rtl="0" algn="l">
                        <a:spcBef>
                          <a:spcPts val="0"/>
                        </a:spcBef>
                        <a:spcAft>
                          <a:spcPts val="0"/>
                        </a:spcAft>
                        <a:buClr>
                          <a:schemeClr val="lt1"/>
                        </a:buClr>
                        <a:buSzPts val="1200"/>
                        <a:buChar char="-"/>
                      </a:pPr>
                      <a:r>
                        <a:rPr lang="en" sz="1100">
                          <a:solidFill>
                            <a:srgbClr val="FCE5CD"/>
                          </a:solidFill>
                          <a:latin typeface="Maven Pro"/>
                          <a:ea typeface="Maven Pro"/>
                          <a:cs typeface="Maven Pro"/>
                          <a:sym typeface="Maven Pro"/>
                        </a:rPr>
                        <a:t>Hero names </a:t>
                      </a:r>
                      <a:r>
                        <a:rPr lang="en" sz="1100">
                          <a:solidFill>
                            <a:schemeClr val="lt1"/>
                          </a:solidFill>
                          <a:latin typeface="Maven Pro"/>
                          <a:ea typeface="Maven Pro"/>
                          <a:cs typeface="Maven Pro"/>
                          <a:sym typeface="Maven Pro"/>
                        </a:rPr>
                        <a:t>(Prophet Void, Eye Void, Lee Sin, Belveth Cinematics)</a:t>
                      </a:r>
                      <a:endParaRPr sz="1100">
                        <a:solidFill>
                          <a:schemeClr val="lt1"/>
                        </a:solidFill>
                        <a:latin typeface="Maven Pro"/>
                        <a:ea typeface="Maven Pro"/>
                        <a:cs typeface="Maven Pro"/>
                        <a:sym typeface="Maven Pro"/>
                      </a:endParaRPr>
                    </a:p>
                    <a:p>
                      <a:pPr indent="-298450" lvl="0" marL="457200" rtl="0" algn="l">
                        <a:spcBef>
                          <a:spcPts val="0"/>
                        </a:spcBef>
                        <a:spcAft>
                          <a:spcPts val="0"/>
                        </a:spcAft>
                        <a:buClr>
                          <a:schemeClr val="lt1"/>
                        </a:buClr>
                        <a:buSzPts val="1100"/>
                        <a:buFont typeface="Maven Pro"/>
                        <a:buChar char="-"/>
                      </a:pPr>
                      <a:r>
                        <a:rPr lang="en" sz="1100">
                          <a:solidFill>
                            <a:srgbClr val="FCE5CD"/>
                          </a:solidFill>
                          <a:latin typeface="Maven Pro"/>
                          <a:ea typeface="Maven Pro"/>
                          <a:cs typeface="Maven Pro"/>
                          <a:sym typeface="Maven Pro"/>
                        </a:rPr>
                        <a:t>Tournament jargons</a:t>
                      </a:r>
                      <a:r>
                        <a:rPr lang="en" sz="1100">
                          <a:solidFill>
                            <a:schemeClr val="lt1"/>
                          </a:solidFill>
                          <a:latin typeface="Maven Pro"/>
                          <a:ea typeface="Maven Pro"/>
                          <a:cs typeface="Maven Pro"/>
                          <a:sym typeface="Maven Pro"/>
                        </a:rPr>
                        <a:t> ( Saigon Buffalo, MSI rumble)</a:t>
                      </a:r>
                      <a:endParaRPr sz="1100">
                        <a:solidFill>
                          <a:schemeClr val="lt1"/>
                        </a:solidFill>
                        <a:latin typeface="Maven Pro"/>
                        <a:ea typeface="Maven Pro"/>
                        <a:cs typeface="Maven Pro"/>
                        <a:sym typeface="Maven Pro"/>
                      </a:endParaRPr>
                    </a:p>
                  </a:txBody>
                  <a:tcPr marT="91425" marB="91425" marR="91425" marL="91425"/>
                </a:tc>
              </a:tr>
            </a:tbl>
          </a:graphicData>
        </a:graphic>
      </p:graphicFrame>
      <p:sp>
        <p:nvSpPr>
          <p:cNvPr id="796" name="Google Shape;796;p43"/>
          <p:cNvSpPr/>
          <p:nvPr/>
        </p:nvSpPr>
        <p:spPr>
          <a:xfrm flipH="1" rot="-10799525">
            <a:off x="1230501" y="4764289"/>
            <a:ext cx="4345500" cy="3789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flipH="1" rot="-10799477">
            <a:off x="3340343" y="4710227"/>
            <a:ext cx="3944400" cy="3789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Building &amp; Testing</a:t>
            </a:r>
            <a:endParaRPr/>
          </a:p>
        </p:txBody>
      </p:sp>
      <p:sp>
        <p:nvSpPr>
          <p:cNvPr id="803" name="Google Shape;803;p44"/>
          <p:cNvSpPr/>
          <p:nvPr/>
        </p:nvSpPr>
        <p:spPr>
          <a:xfrm>
            <a:off x="409763" y="1553325"/>
            <a:ext cx="2958600" cy="577800"/>
          </a:xfrm>
          <a:prstGeom prst="homePlate">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3100938" y="1553325"/>
            <a:ext cx="2958600" cy="577800"/>
          </a:xfrm>
          <a:prstGeom prst="homePlate">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5775638" y="1553312"/>
            <a:ext cx="2958600" cy="577800"/>
          </a:xfrm>
          <a:prstGeom prst="homePlate">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txBox="1"/>
          <p:nvPr>
            <p:ph idx="4294967295" type="ctrTitle"/>
          </p:nvPr>
        </p:nvSpPr>
        <p:spPr>
          <a:xfrm>
            <a:off x="3730292" y="1631477"/>
            <a:ext cx="18813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rPr>
              <a:t>Random Forest</a:t>
            </a:r>
            <a:endParaRPr sz="1600">
              <a:solidFill>
                <a:schemeClr val="accent2"/>
              </a:solidFill>
            </a:endParaRPr>
          </a:p>
        </p:txBody>
      </p:sp>
      <p:sp>
        <p:nvSpPr>
          <p:cNvPr id="807" name="Google Shape;807;p44"/>
          <p:cNvSpPr txBox="1"/>
          <p:nvPr>
            <p:ph idx="4294967295" type="ctrTitle"/>
          </p:nvPr>
        </p:nvSpPr>
        <p:spPr>
          <a:xfrm>
            <a:off x="1002354" y="1631477"/>
            <a:ext cx="18813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rPr>
              <a:t>Logistic Regression</a:t>
            </a:r>
            <a:endParaRPr sz="1600">
              <a:solidFill>
                <a:schemeClr val="accent1"/>
              </a:solidFill>
            </a:endParaRPr>
          </a:p>
        </p:txBody>
      </p:sp>
      <p:sp>
        <p:nvSpPr>
          <p:cNvPr id="808" name="Google Shape;808;p44"/>
          <p:cNvSpPr txBox="1"/>
          <p:nvPr>
            <p:ph idx="4294967295" type="ctrTitle"/>
          </p:nvPr>
        </p:nvSpPr>
        <p:spPr>
          <a:xfrm>
            <a:off x="6314299" y="1631475"/>
            <a:ext cx="22911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rPr>
              <a:t>Multinomial Bay Naives</a:t>
            </a:r>
            <a:endParaRPr sz="1600">
              <a:solidFill>
                <a:schemeClr val="accent3"/>
              </a:solidFill>
            </a:endParaRPr>
          </a:p>
        </p:txBody>
      </p:sp>
      <p:grpSp>
        <p:nvGrpSpPr>
          <p:cNvPr id="809" name="Google Shape;809;p44"/>
          <p:cNvGrpSpPr/>
          <p:nvPr/>
        </p:nvGrpSpPr>
        <p:grpSpPr>
          <a:xfrm>
            <a:off x="1630835" y="2240779"/>
            <a:ext cx="269261" cy="352050"/>
            <a:chOff x="1367060" y="2422129"/>
            <a:chExt cx="269261" cy="352050"/>
          </a:xfrm>
        </p:grpSpPr>
        <p:sp>
          <p:nvSpPr>
            <p:cNvPr id="810" name="Google Shape;810;p44"/>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44"/>
          <p:cNvGrpSpPr/>
          <p:nvPr/>
        </p:nvGrpSpPr>
        <p:grpSpPr>
          <a:xfrm>
            <a:off x="4238138" y="2238992"/>
            <a:ext cx="355612" cy="355612"/>
            <a:chOff x="2639038" y="2894942"/>
            <a:chExt cx="355612" cy="355612"/>
          </a:xfrm>
        </p:grpSpPr>
        <p:sp>
          <p:nvSpPr>
            <p:cNvPr id="825" name="Google Shape;825;p44"/>
            <p:cNvSpPr/>
            <p:nvPr/>
          </p:nvSpPr>
          <p:spPr>
            <a:xfrm>
              <a:off x="2748479" y="2894942"/>
              <a:ext cx="246171" cy="304119"/>
            </a:xfrm>
            <a:custGeom>
              <a:rect b="b" l="l" r="r" t="t"/>
              <a:pathLst>
                <a:path extrusionOk="0" h="9562" w="7740">
                  <a:moveTo>
                    <a:pt x="7168" y="1930"/>
                  </a:moveTo>
                  <a:cubicBezTo>
                    <a:pt x="7299" y="1930"/>
                    <a:pt x="7406" y="2037"/>
                    <a:pt x="7406" y="2168"/>
                  </a:cubicBezTo>
                  <a:lnTo>
                    <a:pt x="7418" y="3156"/>
                  </a:lnTo>
                  <a:cubicBezTo>
                    <a:pt x="7418" y="3287"/>
                    <a:pt x="7311" y="3394"/>
                    <a:pt x="7180" y="3394"/>
                  </a:cubicBezTo>
                  <a:lnTo>
                    <a:pt x="6882" y="3394"/>
                  </a:lnTo>
                  <a:lnTo>
                    <a:pt x="6882" y="2715"/>
                  </a:lnTo>
                  <a:cubicBezTo>
                    <a:pt x="6882" y="2632"/>
                    <a:pt x="6811" y="2561"/>
                    <a:pt x="6715" y="2561"/>
                  </a:cubicBezTo>
                  <a:cubicBezTo>
                    <a:pt x="6632" y="2561"/>
                    <a:pt x="6549" y="2632"/>
                    <a:pt x="6549" y="2715"/>
                  </a:cubicBezTo>
                  <a:lnTo>
                    <a:pt x="6549" y="3394"/>
                  </a:lnTo>
                  <a:lnTo>
                    <a:pt x="6096" y="3394"/>
                  </a:lnTo>
                  <a:lnTo>
                    <a:pt x="6096" y="1930"/>
                  </a:lnTo>
                  <a:close/>
                  <a:moveTo>
                    <a:pt x="4549" y="1"/>
                  </a:moveTo>
                  <a:cubicBezTo>
                    <a:pt x="4227" y="1"/>
                    <a:pt x="3965" y="251"/>
                    <a:pt x="3965" y="572"/>
                  </a:cubicBezTo>
                  <a:lnTo>
                    <a:pt x="3965" y="1608"/>
                  </a:lnTo>
                  <a:lnTo>
                    <a:pt x="3239" y="1608"/>
                  </a:lnTo>
                  <a:cubicBezTo>
                    <a:pt x="3144" y="1608"/>
                    <a:pt x="3072" y="1680"/>
                    <a:pt x="3072" y="1763"/>
                  </a:cubicBezTo>
                  <a:cubicBezTo>
                    <a:pt x="3072" y="1858"/>
                    <a:pt x="3144" y="1930"/>
                    <a:pt x="3239" y="1930"/>
                  </a:cubicBezTo>
                  <a:lnTo>
                    <a:pt x="3965" y="1930"/>
                  </a:lnTo>
                  <a:lnTo>
                    <a:pt x="3965" y="3394"/>
                  </a:lnTo>
                  <a:lnTo>
                    <a:pt x="3417" y="3394"/>
                  </a:lnTo>
                  <a:lnTo>
                    <a:pt x="3417" y="3013"/>
                  </a:lnTo>
                  <a:cubicBezTo>
                    <a:pt x="3417" y="2930"/>
                    <a:pt x="3334" y="2858"/>
                    <a:pt x="3251" y="2858"/>
                  </a:cubicBezTo>
                  <a:cubicBezTo>
                    <a:pt x="3155" y="2858"/>
                    <a:pt x="3084" y="2930"/>
                    <a:pt x="3084" y="3013"/>
                  </a:cubicBezTo>
                  <a:lnTo>
                    <a:pt x="3084" y="3394"/>
                  </a:lnTo>
                  <a:lnTo>
                    <a:pt x="2382" y="3394"/>
                  </a:lnTo>
                  <a:lnTo>
                    <a:pt x="2382" y="2715"/>
                  </a:lnTo>
                  <a:cubicBezTo>
                    <a:pt x="2382" y="2632"/>
                    <a:pt x="2310" y="2561"/>
                    <a:pt x="2227" y="2561"/>
                  </a:cubicBezTo>
                  <a:cubicBezTo>
                    <a:pt x="2132" y="2561"/>
                    <a:pt x="2060" y="2632"/>
                    <a:pt x="2060" y="2715"/>
                  </a:cubicBezTo>
                  <a:lnTo>
                    <a:pt x="2060" y="3394"/>
                  </a:lnTo>
                  <a:lnTo>
                    <a:pt x="1358" y="3394"/>
                  </a:lnTo>
                  <a:lnTo>
                    <a:pt x="1358" y="3013"/>
                  </a:lnTo>
                  <a:cubicBezTo>
                    <a:pt x="1358" y="2930"/>
                    <a:pt x="1286" y="2858"/>
                    <a:pt x="1191" y="2858"/>
                  </a:cubicBezTo>
                  <a:cubicBezTo>
                    <a:pt x="1108" y="2858"/>
                    <a:pt x="1036" y="2930"/>
                    <a:pt x="1036" y="3013"/>
                  </a:cubicBezTo>
                  <a:lnTo>
                    <a:pt x="1036" y="3394"/>
                  </a:lnTo>
                  <a:lnTo>
                    <a:pt x="334" y="3394"/>
                  </a:lnTo>
                  <a:lnTo>
                    <a:pt x="334" y="2715"/>
                  </a:lnTo>
                  <a:cubicBezTo>
                    <a:pt x="334" y="2632"/>
                    <a:pt x="262" y="2561"/>
                    <a:pt x="167" y="2561"/>
                  </a:cubicBezTo>
                  <a:cubicBezTo>
                    <a:pt x="84" y="2561"/>
                    <a:pt x="0" y="2632"/>
                    <a:pt x="0" y="2715"/>
                  </a:cubicBezTo>
                  <a:lnTo>
                    <a:pt x="0" y="3549"/>
                  </a:lnTo>
                  <a:lnTo>
                    <a:pt x="0" y="4799"/>
                  </a:lnTo>
                  <a:cubicBezTo>
                    <a:pt x="0" y="4894"/>
                    <a:pt x="84" y="4966"/>
                    <a:pt x="167" y="4966"/>
                  </a:cubicBezTo>
                  <a:cubicBezTo>
                    <a:pt x="262" y="4966"/>
                    <a:pt x="334" y="4894"/>
                    <a:pt x="334" y="4799"/>
                  </a:cubicBezTo>
                  <a:lnTo>
                    <a:pt x="334" y="3716"/>
                  </a:lnTo>
                  <a:lnTo>
                    <a:pt x="3977" y="3716"/>
                  </a:lnTo>
                  <a:lnTo>
                    <a:pt x="3977" y="5692"/>
                  </a:lnTo>
                  <a:cubicBezTo>
                    <a:pt x="3977" y="5787"/>
                    <a:pt x="4048" y="5859"/>
                    <a:pt x="4144" y="5859"/>
                  </a:cubicBezTo>
                  <a:cubicBezTo>
                    <a:pt x="4227" y="5859"/>
                    <a:pt x="4310" y="5787"/>
                    <a:pt x="4310" y="5692"/>
                  </a:cubicBezTo>
                  <a:lnTo>
                    <a:pt x="4310" y="560"/>
                  </a:lnTo>
                  <a:cubicBezTo>
                    <a:pt x="4310" y="429"/>
                    <a:pt x="4406" y="322"/>
                    <a:pt x="4549" y="322"/>
                  </a:cubicBezTo>
                  <a:lnTo>
                    <a:pt x="5525" y="322"/>
                  </a:lnTo>
                  <a:cubicBezTo>
                    <a:pt x="5656" y="322"/>
                    <a:pt x="5763" y="429"/>
                    <a:pt x="5763" y="560"/>
                  </a:cubicBezTo>
                  <a:lnTo>
                    <a:pt x="5763" y="8871"/>
                  </a:lnTo>
                  <a:cubicBezTo>
                    <a:pt x="5763" y="9073"/>
                    <a:pt x="5596" y="9240"/>
                    <a:pt x="5394" y="9240"/>
                  </a:cubicBezTo>
                  <a:lnTo>
                    <a:pt x="1727" y="9240"/>
                  </a:lnTo>
                  <a:cubicBezTo>
                    <a:pt x="1643" y="9240"/>
                    <a:pt x="1572" y="9312"/>
                    <a:pt x="1572" y="9407"/>
                  </a:cubicBezTo>
                  <a:cubicBezTo>
                    <a:pt x="1572" y="9490"/>
                    <a:pt x="1643" y="9562"/>
                    <a:pt x="1727" y="9562"/>
                  </a:cubicBezTo>
                  <a:lnTo>
                    <a:pt x="5394" y="9562"/>
                  </a:lnTo>
                  <a:cubicBezTo>
                    <a:pt x="5787" y="9562"/>
                    <a:pt x="6108" y="9252"/>
                    <a:pt x="6108" y="8847"/>
                  </a:cubicBezTo>
                  <a:lnTo>
                    <a:pt x="6108" y="3704"/>
                  </a:lnTo>
                  <a:lnTo>
                    <a:pt x="7180" y="3704"/>
                  </a:lnTo>
                  <a:cubicBezTo>
                    <a:pt x="7489" y="3704"/>
                    <a:pt x="7739" y="3454"/>
                    <a:pt x="7739" y="3120"/>
                  </a:cubicBezTo>
                  <a:lnTo>
                    <a:pt x="7739" y="2144"/>
                  </a:lnTo>
                  <a:cubicBezTo>
                    <a:pt x="7739" y="1858"/>
                    <a:pt x="7489" y="1608"/>
                    <a:pt x="7180" y="1608"/>
                  </a:cubicBezTo>
                  <a:lnTo>
                    <a:pt x="6108" y="1608"/>
                  </a:lnTo>
                  <a:lnTo>
                    <a:pt x="6108" y="572"/>
                  </a:lnTo>
                  <a:cubicBezTo>
                    <a:pt x="6108" y="263"/>
                    <a:pt x="5858" y="1"/>
                    <a:pt x="5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2639038" y="2945703"/>
              <a:ext cx="246552" cy="304851"/>
            </a:xfrm>
            <a:custGeom>
              <a:rect b="b" l="l" r="r" t="t"/>
              <a:pathLst>
                <a:path extrusionOk="0" h="9585" w="7752">
                  <a:moveTo>
                    <a:pt x="3429" y="7989"/>
                  </a:moveTo>
                  <a:lnTo>
                    <a:pt x="3429" y="9013"/>
                  </a:lnTo>
                  <a:cubicBezTo>
                    <a:pt x="3429" y="9144"/>
                    <a:pt x="3322" y="9251"/>
                    <a:pt x="3191" y="9251"/>
                  </a:cubicBezTo>
                  <a:lnTo>
                    <a:pt x="2215" y="9251"/>
                  </a:lnTo>
                  <a:cubicBezTo>
                    <a:pt x="2072" y="9251"/>
                    <a:pt x="1977" y="9144"/>
                    <a:pt x="1977" y="9013"/>
                  </a:cubicBezTo>
                  <a:lnTo>
                    <a:pt x="1977" y="7989"/>
                  </a:lnTo>
                  <a:close/>
                  <a:moveTo>
                    <a:pt x="2358" y="0"/>
                  </a:moveTo>
                  <a:cubicBezTo>
                    <a:pt x="1977" y="0"/>
                    <a:pt x="1643" y="322"/>
                    <a:pt x="1643" y="715"/>
                  </a:cubicBezTo>
                  <a:lnTo>
                    <a:pt x="1643" y="5870"/>
                  </a:lnTo>
                  <a:lnTo>
                    <a:pt x="572" y="5870"/>
                  </a:lnTo>
                  <a:cubicBezTo>
                    <a:pt x="262" y="5870"/>
                    <a:pt x="0" y="6120"/>
                    <a:pt x="0" y="6430"/>
                  </a:cubicBezTo>
                  <a:lnTo>
                    <a:pt x="0" y="7418"/>
                  </a:lnTo>
                  <a:cubicBezTo>
                    <a:pt x="0" y="7727"/>
                    <a:pt x="250" y="7977"/>
                    <a:pt x="572" y="7977"/>
                  </a:cubicBezTo>
                  <a:lnTo>
                    <a:pt x="1643" y="7977"/>
                  </a:lnTo>
                  <a:lnTo>
                    <a:pt x="1643" y="9013"/>
                  </a:lnTo>
                  <a:cubicBezTo>
                    <a:pt x="1643" y="9323"/>
                    <a:pt x="1905" y="9585"/>
                    <a:pt x="2215" y="9585"/>
                  </a:cubicBezTo>
                  <a:lnTo>
                    <a:pt x="3191" y="9585"/>
                  </a:lnTo>
                  <a:cubicBezTo>
                    <a:pt x="3513" y="9585"/>
                    <a:pt x="3763" y="9335"/>
                    <a:pt x="3763" y="9013"/>
                  </a:cubicBezTo>
                  <a:lnTo>
                    <a:pt x="3763" y="7977"/>
                  </a:lnTo>
                  <a:lnTo>
                    <a:pt x="4489" y="7977"/>
                  </a:lnTo>
                  <a:cubicBezTo>
                    <a:pt x="4584" y="7977"/>
                    <a:pt x="4656" y="7906"/>
                    <a:pt x="4656" y="7823"/>
                  </a:cubicBezTo>
                  <a:cubicBezTo>
                    <a:pt x="4656" y="7727"/>
                    <a:pt x="4584" y="7656"/>
                    <a:pt x="4489" y="7656"/>
                  </a:cubicBezTo>
                  <a:lnTo>
                    <a:pt x="560" y="7656"/>
                  </a:lnTo>
                  <a:cubicBezTo>
                    <a:pt x="429" y="7656"/>
                    <a:pt x="322" y="7549"/>
                    <a:pt x="322" y="7418"/>
                  </a:cubicBezTo>
                  <a:lnTo>
                    <a:pt x="322" y="6430"/>
                  </a:lnTo>
                  <a:cubicBezTo>
                    <a:pt x="322" y="6299"/>
                    <a:pt x="429" y="6192"/>
                    <a:pt x="560" y="6192"/>
                  </a:cubicBezTo>
                  <a:lnTo>
                    <a:pt x="1120" y="6192"/>
                  </a:lnTo>
                  <a:lnTo>
                    <a:pt x="1120" y="6870"/>
                  </a:lnTo>
                  <a:cubicBezTo>
                    <a:pt x="1120" y="6954"/>
                    <a:pt x="1203" y="7025"/>
                    <a:pt x="1286" y="7025"/>
                  </a:cubicBezTo>
                  <a:cubicBezTo>
                    <a:pt x="1382" y="7025"/>
                    <a:pt x="1453" y="6954"/>
                    <a:pt x="1453" y="6870"/>
                  </a:cubicBezTo>
                  <a:lnTo>
                    <a:pt x="1453" y="6192"/>
                  </a:lnTo>
                  <a:lnTo>
                    <a:pt x="2155" y="6192"/>
                  </a:lnTo>
                  <a:lnTo>
                    <a:pt x="2155" y="6608"/>
                  </a:lnTo>
                  <a:cubicBezTo>
                    <a:pt x="2155" y="6704"/>
                    <a:pt x="2227" y="6775"/>
                    <a:pt x="2322" y="6775"/>
                  </a:cubicBezTo>
                  <a:cubicBezTo>
                    <a:pt x="2405" y="6775"/>
                    <a:pt x="2477" y="6704"/>
                    <a:pt x="2477" y="6608"/>
                  </a:cubicBezTo>
                  <a:lnTo>
                    <a:pt x="2477" y="6192"/>
                  </a:lnTo>
                  <a:lnTo>
                    <a:pt x="3179" y="6192"/>
                  </a:lnTo>
                  <a:lnTo>
                    <a:pt x="3179" y="6870"/>
                  </a:lnTo>
                  <a:cubicBezTo>
                    <a:pt x="3179" y="6954"/>
                    <a:pt x="3239" y="7013"/>
                    <a:pt x="3334" y="7025"/>
                  </a:cubicBezTo>
                  <a:lnTo>
                    <a:pt x="3358" y="7025"/>
                  </a:lnTo>
                  <a:cubicBezTo>
                    <a:pt x="3453" y="7025"/>
                    <a:pt x="3525" y="6954"/>
                    <a:pt x="3525" y="6870"/>
                  </a:cubicBezTo>
                  <a:lnTo>
                    <a:pt x="3525" y="6192"/>
                  </a:lnTo>
                  <a:lnTo>
                    <a:pt x="4227" y="6192"/>
                  </a:lnTo>
                  <a:lnTo>
                    <a:pt x="4227" y="6608"/>
                  </a:lnTo>
                  <a:cubicBezTo>
                    <a:pt x="4227" y="6704"/>
                    <a:pt x="4299" y="6775"/>
                    <a:pt x="4382" y="6775"/>
                  </a:cubicBezTo>
                  <a:cubicBezTo>
                    <a:pt x="4477" y="6775"/>
                    <a:pt x="4549" y="6704"/>
                    <a:pt x="4549" y="6608"/>
                  </a:cubicBezTo>
                  <a:lnTo>
                    <a:pt x="4549" y="6192"/>
                  </a:lnTo>
                  <a:lnTo>
                    <a:pt x="5251" y="6192"/>
                  </a:lnTo>
                  <a:lnTo>
                    <a:pt x="5251" y="6870"/>
                  </a:lnTo>
                  <a:cubicBezTo>
                    <a:pt x="5251" y="6954"/>
                    <a:pt x="5323" y="7025"/>
                    <a:pt x="5418" y="7025"/>
                  </a:cubicBezTo>
                  <a:cubicBezTo>
                    <a:pt x="5501" y="7025"/>
                    <a:pt x="5573" y="6954"/>
                    <a:pt x="5573" y="6870"/>
                  </a:cubicBezTo>
                  <a:lnTo>
                    <a:pt x="5573" y="6192"/>
                  </a:lnTo>
                  <a:lnTo>
                    <a:pt x="6275" y="6192"/>
                  </a:lnTo>
                  <a:lnTo>
                    <a:pt x="6275" y="6608"/>
                  </a:lnTo>
                  <a:cubicBezTo>
                    <a:pt x="6275" y="6704"/>
                    <a:pt x="6346" y="6775"/>
                    <a:pt x="6442" y="6775"/>
                  </a:cubicBezTo>
                  <a:cubicBezTo>
                    <a:pt x="6525" y="6775"/>
                    <a:pt x="6608" y="6704"/>
                    <a:pt x="6608" y="6608"/>
                  </a:cubicBezTo>
                  <a:lnTo>
                    <a:pt x="6608" y="6192"/>
                  </a:lnTo>
                  <a:lnTo>
                    <a:pt x="7418" y="6192"/>
                  </a:lnTo>
                  <a:lnTo>
                    <a:pt x="7418" y="6870"/>
                  </a:lnTo>
                  <a:cubicBezTo>
                    <a:pt x="7418" y="6954"/>
                    <a:pt x="7501" y="7025"/>
                    <a:pt x="7585" y="7025"/>
                  </a:cubicBezTo>
                  <a:cubicBezTo>
                    <a:pt x="7680" y="7025"/>
                    <a:pt x="7751" y="6954"/>
                    <a:pt x="7751" y="6870"/>
                  </a:cubicBezTo>
                  <a:lnTo>
                    <a:pt x="7751" y="5965"/>
                  </a:lnTo>
                  <a:lnTo>
                    <a:pt x="7751" y="4775"/>
                  </a:lnTo>
                  <a:cubicBezTo>
                    <a:pt x="7751" y="4679"/>
                    <a:pt x="7680" y="4608"/>
                    <a:pt x="7585" y="4608"/>
                  </a:cubicBezTo>
                  <a:cubicBezTo>
                    <a:pt x="7501" y="4608"/>
                    <a:pt x="7418" y="4679"/>
                    <a:pt x="7418" y="4775"/>
                  </a:cubicBezTo>
                  <a:lnTo>
                    <a:pt x="7418" y="5858"/>
                  </a:lnTo>
                  <a:lnTo>
                    <a:pt x="3775" y="5858"/>
                  </a:lnTo>
                  <a:lnTo>
                    <a:pt x="3775" y="3882"/>
                  </a:lnTo>
                  <a:cubicBezTo>
                    <a:pt x="3775" y="3786"/>
                    <a:pt x="3703" y="3715"/>
                    <a:pt x="3608" y="3715"/>
                  </a:cubicBezTo>
                  <a:cubicBezTo>
                    <a:pt x="3525" y="3715"/>
                    <a:pt x="3441" y="3786"/>
                    <a:pt x="3441" y="3882"/>
                  </a:cubicBezTo>
                  <a:lnTo>
                    <a:pt x="3441" y="5858"/>
                  </a:lnTo>
                  <a:lnTo>
                    <a:pt x="1989" y="5858"/>
                  </a:lnTo>
                  <a:lnTo>
                    <a:pt x="1989" y="703"/>
                  </a:lnTo>
                  <a:cubicBezTo>
                    <a:pt x="1989" y="500"/>
                    <a:pt x="2155" y="334"/>
                    <a:pt x="2358" y="334"/>
                  </a:cubicBezTo>
                  <a:lnTo>
                    <a:pt x="6025" y="334"/>
                  </a:lnTo>
                  <a:cubicBezTo>
                    <a:pt x="6108" y="334"/>
                    <a:pt x="6192" y="262"/>
                    <a:pt x="6192" y="167"/>
                  </a:cubicBezTo>
                  <a:cubicBezTo>
                    <a:pt x="6192" y="84"/>
                    <a:pt x="6108" y="0"/>
                    <a:pt x="60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44"/>
          <p:cNvSpPr/>
          <p:nvPr/>
        </p:nvSpPr>
        <p:spPr>
          <a:xfrm>
            <a:off x="7073166" y="2260972"/>
            <a:ext cx="363563" cy="311657"/>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8" name="Google Shape;828;p44"/>
          <p:cNvCxnSpPr/>
          <p:nvPr/>
        </p:nvCxnSpPr>
        <p:spPr>
          <a:xfrm flipH="1">
            <a:off x="3494925" y="2786075"/>
            <a:ext cx="362700" cy="428700"/>
          </a:xfrm>
          <a:prstGeom prst="straightConnector1">
            <a:avLst/>
          </a:prstGeom>
          <a:noFill/>
          <a:ln cap="flat" cmpd="sng" w="9525">
            <a:solidFill>
              <a:schemeClr val="lt1"/>
            </a:solidFill>
            <a:prstDash val="solid"/>
            <a:round/>
            <a:headEnd len="med" w="med" type="none"/>
            <a:tailEnd len="med" w="med" type="triangle"/>
          </a:ln>
        </p:spPr>
      </p:cxnSp>
      <p:cxnSp>
        <p:nvCxnSpPr>
          <p:cNvPr id="829" name="Google Shape;829;p44"/>
          <p:cNvCxnSpPr/>
          <p:nvPr/>
        </p:nvCxnSpPr>
        <p:spPr>
          <a:xfrm>
            <a:off x="4698375" y="2794325"/>
            <a:ext cx="362700" cy="453300"/>
          </a:xfrm>
          <a:prstGeom prst="straightConnector1">
            <a:avLst/>
          </a:prstGeom>
          <a:noFill/>
          <a:ln cap="flat" cmpd="sng" w="9525">
            <a:solidFill>
              <a:schemeClr val="lt1"/>
            </a:solidFill>
            <a:prstDash val="solid"/>
            <a:round/>
            <a:headEnd len="med" w="med" type="none"/>
            <a:tailEnd len="med" w="med" type="triangle"/>
          </a:ln>
        </p:spPr>
      </p:cxnSp>
      <p:grpSp>
        <p:nvGrpSpPr>
          <p:cNvPr id="830" name="Google Shape;830;p44"/>
          <p:cNvGrpSpPr/>
          <p:nvPr/>
        </p:nvGrpSpPr>
        <p:grpSpPr>
          <a:xfrm>
            <a:off x="1023783" y="3607467"/>
            <a:ext cx="2471154" cy="453104"/>
            <a:chOff x="4411970" y="2468674"/>
            <a:chExt cx="747317" cy="167425"/>
          </a:xfrm>
        </p:grpSpPr>
        <p:sp>
          <p:nvSpPr>
            <p:cNvPr id="831" name="Google Shape;831;p44"/>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456462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nvGrpSpPr>
          <p:cNvPr id="833" name="Google Shape;833;p44"/>
          <p:cNvGrpSpPr/>
          <p:nvPr/>
        </p:nvGrpSpPr>
        <p:grpSpPr>
          <a:xfrm>
            <a:off x="5244135" y="3607468"/>
            <a:ext cx="2471154" cy="453104"/>
            <a:chOff x="4411970" y="2468674"/>
            <a:chExt cx="747317" cy="167425"/>
          </a:xfrm>
        </p:grpSpPr>
        <p:sp>
          <p:nvSpPr>
            <p:cNvPr id="834" name="Google Shape;834;p44"/>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456462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44"/>
          <p:cNvSpPr txBox="1"/>
          <p:nvPr>
            <p:ph idx="4294967295" type="ctrTitle"/>
          </p:nvPr>
        </p:nvSpPr>
        <p:spPr>
          <a:xfrm>
            <a:off x="5960642" y="3623277"/>
            <a:ext cx="18813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4"/>
                </a:solidFill>
              </a:rPr>
              <a:t>TFIDF Vectorization</a:t>
            </a:r>
            <a:endParaRPr sz="1600">
              <a:solidFill>
                <a:schemeClr val="accent4"/>
              </a:solidFill>
            </a:endParaRPr>
          </a:p>
        </p:txBody>
      </p:sp>
      <p:sp>
        <p:nvSpPr>
          <p:cNvPr id="837" name="Google Shape;837;p44"/>
          <p:cNvSpPr txBox="1"/>
          <p:nvPr>
            <p:ph idx="4294967295" type="ctrTitle"/>
          </p:nvPr>
        </p:nvSpPr>
        <p:spPr>
          <a:xfrm>
            <a:off x="1748279" y="3623277"/>
            <a:ext cx="18813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4"/>
                </a:solidFill>
              </a:rPr>
              <a:t>Count Vectorization</a:t>
            </a:r>
            <a:endParaRPr sz="1600">
              <a:solidFill>
                <a:schemeClr val="accent4"/>
              </a:solidFill>
            </a:endParaRPr>
          </a:p>
        </p:txBody>
      </p:sp>
      <p:sp>
        <p:nvSpPr>
          <p:cNvPr id="838" name="Google Shape;838;p44"/>
          <p:cNvSpPr txBox="1"/>
          <p:nvPr>
            <p:ph idx="4294967295" type="ctrTitle"/>
          </p:nvPr>
        </p:nvSpPr>
        <p:spPr>
          <a:xfrm>
            <a:off x="1318704" y="1209977"/>
            <a:ext cx="18813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Base Model</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844" name="Google Shape;844;p45"/>
          <p:cNvSpPr txBox="1"/>
          <p:nvPr>
            <p:ph type="ctrTitle"/>
          </p:nvPr>
        </p:nvSpPr>
        <p:spPr>
          <a:xfrm>
            <a:off x="1123750" y="13127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Dota2</a:t>
            </a:r>
            <a:endParaRPr/>
          </a:p>
        </p:txBody>
      </p:sp>
      <p:sp>
        <p:nvSpPr>
          <p:cNvPr id="845" name="Google Shape;845;p45"/>
          <p:cNvSpPr txBox="1"/>
          <p:nvPr>
            <p:ph idx="4" type="ctrTitle"/>
          </p:nvPr>
        </p:nvSpPr>
        <p:spPr>
          <a:xfrm>
            <a:off x="618824" y="40739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League of Legends</a:t>
            </a:r>
            <a:endParaRPr/>
          </a:p>
        </p:txBody>
      </p:sp>
      <p:sp>
        <p:nvSpPr>
          <p:cNvPr id="846" name="Google Shape;846;p45"/>
          <p:cNvSpPr txBox="1"/>
          <p:nvPr>
            <p:ph idx="9" type="ctrTitle"/>
          </p:nvPr>
        </p:nvSpPr>
        <p:spPr>
          <a:xfrm>
            <a:off x="1156713" y="2775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847" name="Google Shape;847;p45"/>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45"/>
          <p:cNvCxnSpPr/>
          <p:nvPr/>
        </p:nvCxnSpPr>
        <p:spPr>
          <a:xfrm>
            <a:off x="2505700" y="1405725"/>
            <a:ext cx="0" cy="3148800"/>
          </a:xfrm>
          <a:prstGeom prst="straightConnector1">
            <a:avLst/>
          </a:prstGeom>
          <a:noFill/>
          <a:ln cap="flat" cmpd="sng" w="9525">
            <a:solidFill>
              <a:schemeClr val="lt1"/>
            </a:solidFill>
            <a:prstDash val="solid"/>
            <a:round/>
            <a:headEnd len="med" w="med" type="none"/>
            <a:tailEnd len="med" w="med" type="none"/>
          </a:ln>
        </p:spPr>
      </p:cxnSp>
      <p:cxnSp>
        <p:nvCxnSpPr>
          <p:cNvPr id="849" name="Google Shape;849;p45"/>
          <p:cNvCxnSpPr/>
          <p:nvPr/>
        </p:nvCxnSpPr>
        <p:spPr>
          <a:xfrm flipH="1">
            <a:off x="2505700" y="4533525"/>
            <a:ext cx="5259000" cy="21000"/>
          </a:xfrm>
          <a:prstGeom prst="straightConnector1">
            <a:avLst/>
          </a:prstGeom>
          <a:noFill/>
          <a:ln cap="flat" cmpd="sng" w="9525">
            <a:solidFill>
              <a:schemeClr val="lt1"/>
            </a:solidFill>
            <a:prstDash val="solid"/>
            <a:round/>
            <a:headEnd len="med" w="med" type="none"/>
            <a:tailEnd len="med" w="med" type="none"/>
          </a:ln>
        </p:spPr>
      </p:cxnSp>
      <p:cxnSp>
        <p:nvCxnSpPr>
          <p:cNvPr id="850" name="Google Shape;850;p45"/>
          <p:cNvCxnSpPr/>
          <p:nvPr/>
        </p:nvCxnSpPr>
        <p:spPr>
          <a:xfrm>
            <a:off x="2340850" y="1544675"/>
            <a:ext cx="329700" cy="0"/>
          </a:xfrm>
          <a:prstGeom prst="straightConnector1">
            <a:avLst/>
          </a:prstGeom>
          <a:noFill/>
          <a:ln cap="flat" cmpd="sng" w="9525">
            <a:solidFill>
              <a:schemeClr val="lt1"/>
            </a:solidFill>
            <a:prstDash val="solid"/>
            <a:round/>
            <a:headEnd len="med" w="med" type="none"/>
            <a:tailEnd len="med" w="med" type="none"/>
          </a:ln>
        </p:spPr>
      </p:cxnSp>
      <p:cxnSp>
        <p:nvCxnSpPr>
          <p:cNvPr id="851" name="Google Shape;851;p45"/>
          <p:cNvCxnSpPr/>
          <p:nvPr/>
        </p:nvCxnSpPr>
        <p:spPr>
          <a:xfrm>
            <a:off x="2327125" y="3021050"/>
            <a:ext cx="329700" cy="0"/>
          </a:xfrm>
          <a:prstGeom prst="straightConnector1">
            <a:avLst/>
          </a:prstGeom>
          <a:noFill/>
          <a:ln cap="flat" cmpd="sng" w="9525">
            <a:solidFill>
              <a:schemeClr val="lt1"/>
            </a:solidFill>
            <a:prstDash val="solid"/>
            <a:round/>
            <a:headEnd len="med" w="med" type="none"/>
            <a:tailEnd len="med" w="med" type="none"/>
          </a:ln>
        </p:spPr>
      </p:cxnSp>
      <p:cxnSp>
        <p:nvCxnSpPr>
          <p:cNvPr id="852" name="Google Shape;852;p45"/>
          <p:cNvCxnSpPr/>
          <p:nvPr/>
        </p:nvCxnSpPr>
        <p:spPr>
          <a:xfrm>
            <a:off x="2340850" y="4303725"/>
            <a:ext cx="329700" cy="0"/>
          </a:xfrm>
          <a:prstGeom prst="straightConnector1">
            <a:avLst/>
          </a:prstGeom>
          <a:noFill/>
          <a:ln cap="flat" cmpd="sng" w="9525">
            <a:solidFill>
              <a:schemeClr val="lt1"/>
            </a:solidFill>
            <a:prstDash val="solid"/>
            <a:round/>
            <a:headEnd len="med" w="med" type="none"/>
            <a:tailEnd len="med" w="med" type="none"/>
          </a:ln>
        </p:spPr>
      </p:cxnSp>
      <p:sp>
        <p:nvSpPr>
          <p:cNvPr id="853" name="Google Shape;853;p45"/>
          <p:cNvSpPr/>
          <p:nvPr/>
        </p:nvSpPr>
        <p:spPr>
          <a:xfrm>
            <a:off x="2736600"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2983850"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3231100"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3494588"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3741838"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3997213"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5"/>
          <p:cNvSpPr/>
          <p:nvPr/>
        </p:nvSpPr>
        <p:spPr>
          <a:xfrm>
            <a:off x="4269100"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4812850"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4540975"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5084725" y="4237775"/>
            <a:ext cx="181200" cy="18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p:nvPr/>
        </p:nvSpPr>
        <p:spPr>
          <a:xfrm>
            <a:off x="5084725"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5331975"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5579225"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5842713"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6089963"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6345338"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6617225"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7160975"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6889100"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7432850" y="14519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3" name="Google Shape;873;p45"/>
          <p:cNvCxnSpPr/>
          <p:nvPr/>
        </p:nvCxnSpPr>
        <p:spPr>
          <a:xfrm flipH="1" rot="10800000">
            <a:off x="2730899" y="1516675"/>
            <a:ext cx="5379900" cy="2820000"/>
          </a:xfrm>
          <a:prstGeom prst="curvedConnector3">
            <a:avLst>
              <a:gd fmla="val 50000" name="adj1"/>
            </a:avLst>
          </a:prstGeom>
          <a:noFill/>
          <a:ln cap="flat" cmpd="sng" w="9525">
            <a:solidFill>
              <a:schemeClr val="lt1"/>
            </a:solidFill>
            <a:prstDash val="solid"/>
            <a:round/>
            <a:headEnd len="med" w="med" type="none"/>
            <a:tailEnd len="med" w="med" type="none"/>
          </a:ln>
        </p:spPr>
      </p:cxnSp>
      <p:sp>
        <p:nvSpPr>
          <p:cNvPr id="874" name="Google Shape;874;p45"/>
          <p:cNvSpPr txBox="1"/>
          <p:nvPr>
            <p:ph type="ctrTitle"/>
          </p:nvPr>
        </p:nvSpPr>
        <p:spPr>
          <a:xfrm>
            <a:off x="4249425" y="45335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Posts / Selftext</a:t>
            </a:r>
            <a:endParaRPr/>
          </a:p>
        </p:txBody>
      </p:sp>
      <p:cxnSp>
        <p:nvCxnSpPr>
          <p:cNvPr id="875" name="Google Shape;875;p45"/>
          <p:cNvCxnSpPr/>
          <p:nvPr/>
        </p:nvCxnSpPr>
        <p:spPr>
          <a:xfrm flipH="1" rot="10800000">
            <a:off x="2505700" y="2988575"/>
            <a:ext cx="5835900" cy="33000"/>
          </a:xfrm>
          <a:prstGeom prst="straightConnector1">
            <a:avLst/>
          </a:prstGeom>
          <a:noFill/>
          <a:ln cap="flat" cmpd="sng" w="9525">
            <a:solidFill>
              <a:schemeClr val="dk1"/>
            </a:solidFill>
            <a:prstDash val="solid"/>
            <a:round/>
            <a:headEnd len="med" w="med" type="none"/>
            <a:tailEnd len="med" w="med" type="none"/>
          </a:ln>
        </p:spPr>
      </p:cxnSp>
      <p:cxnSp>
        <p:nvCxnSpPr>
          <p:cNvPr id="876" name="Google Shape;876;p45"/>
          <p:cNvCxnSpPr/>
          <p:nvPr/>
        </p:nvCxnSpPr>
        <p:spPr>
          <a:xfrm flipH="1">
            <a:off x="5172575" y="3214700"/>
            <a:ext cx="3900" cy="1197600"/>
          </a:xfrm>
          <a:prstGeom prst="straightConnector1">
            <a:avLst/>
          </a:prstGeom>
          <a:noFill/>
          <a:ln cap="flat" cmpd="sng" w="9525">
            <a:solidFill>
              <a:schemeClr val="lt2"/>
            </a:solidFill>
            <a:prstDash val="solid"/>
            <a:round/>
            <a:headEnd len="med" w="med" type="none"/>
            <a:tailEnd len="med" w="med" type="none"/>
          </a:ln>
        </p:spPr>
      </p:cxnSp>
      <p:sp>
        <p:nvSpPr>
          <p:cNvPr id="877" name="Google Shape;877;p45"/>
          <p:cNvSpPr/>
          <p:nvPr/>
        </p:nvSpPr>
        <p:spPr>
          <a:xfrm>
            <a:off x="6526550" y="4237775"/>
            <a:ext cx="181200" cy="1812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8" name="Google Shape;878;p45"/>
          <p:cNvCxnSpPr>
            <a:endCxn id="877" idx="0"/>
          </p:cNvCxnSpPr>
          <p:nvPr/>
        </p:nvCxnSpPr>
        <p:spPr>
          <a:xfrm flipH="1">
            <a:off x="6617150" y="1912175"/>
            <a:ext cx="9900" cy="2325600"/>
          </a:xfrm>
          <a:prstGeom prst="straightConnector1">
            <a:avLst/>
          </a:prstGeom>
          <a:noFill/>
          <a:ln cap="flat" cmpd="sng" w="9525">
            <a:solidFill>
              <a:schemeClr val="accent2"/>
            </a:solidFill>
            <a:prstDash val="solid"/>
            <a:round/>
            <a:headEnd len="med" w="med" type="none"/>
            <a:tailEnd len="med" w="med" type="none"/>
          </a:ln>
        </p:spPr>
      </p:cxnSp>
      <p:sp>
        <p:nvSpPr>
          <p:cNvPr id="879" name="Google Shape;879;p45"/>
          <p:cNvSpPr txBox="1"/>
          <p:nvPr>
            <p:ph type="ctrTitle"/>
          </p:nvPr>
        </p:nvSpPr>
        <p:spPr>
          <a:xfrm>
            <a:off x="4216438" y="35477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Likely </a:t>
            </a:r>
            <a:r>
              <a:rPr lang="en">
                <a:solidFill>
                  <a:schemeClr val="lt2"/>
                </a:solidFill>
              </a:rPr>
              <a:t>Dota2</a:t>
            </a:r>
            <a:endParaRPr>
              <a:solidFill>
                <a:schemeClr val="lt2"/>
              </a:solidFill>
            </a:endParaRPr>
          </a:p>
        </p:txBody>
      </p:sp>
      <p:sp>
        <p:nvSpPr>
          <p:cNvPr id="880" name="Google Shape;880;p45"/>
          <p:cNvSpPr txBox="1"/>
          <p:nvPr>
            <p:ph type="ctrTitle"/>
          </p:nvPr>
        </p:nvSpPr>
        <p:spPr>
          <a:xfrm>
            <a:off x="5588763" y="33539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Likely LoL</a:t>
            </a:r>
            <a:endParaRPr>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(Train)</a:t>
            </a:r>
            <a:endParaRPr/>
          </a:p>
        </p:txBody>
      </p:sp>
      <p:cxnSp>
        <p:nvCxnSpPr>
          <p:cNvPr id="886" name="Google Shape;886;p46"/>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887" name="Google Shape;887;p46"/>
          <p:cNvGrpSpPr/>
          <p:nvPr/>
        </p:nvGrpSpPr>
        <p:grpSpPr>
          <a:xfrm>
            <a:off x="2303389" y="1157882"/>
            <a:ext cx="4537217" cy="3127811"/>
            <a:chOff x="3139200" y="4215125"/>
            <a:chExt cx="1046575" cy="721475"/>
          </a:xfrm>
        </p:grpSpPr>
        <p:sp>
          <p:nvSpPr>
            <p:cNvPr id="888" name="Google Shape;888;p46"/>
            <p:cNvSpPr/>
            <p:nvPr/>
          </p:nvSpPr>
          <p:spPr>
            <a:xfrm>
              <a:off x="3273525" y="4392631"/>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3273525" y="4645198"/>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46"/>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893" name="Google Shape;893;p46"/>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894" name="Google Shape;894;p46"/>
          <p:cNvSpPr txBox="1"/>
          <p:nvPr>
            <p:ph idx="9" type="ctrTitle"/>
          </p:nvPr>
        </p:nvSpPr>
        <p:spPr>
          <a:xfrm>
            <a:off x="5173613" y="1873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96.5%</a:t>
            </a:r>
            <a:endParaRPr/>
          </a:p>
        </p:txBody>
      </p:sp>
      <p:sp>
        <p:nvSpPr>
          <p:cNvPr id="895" name="Google Shape;895;p46"/>
          <p:cNvSpPr txBox="1"/>
          <p:nvPr>
            <p:ph idx="9" type="ctrTitle"/>
          </p:nvPr>
        </p:nvSpPr>
        <p:spPr>
          <a:xfrm>
            <a:off x="629866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96.9%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(Test)</a:t>
            </a:r>
            <a:endParaRPr/>
          </a:p>
        </p:txBody>
      </p:sp>
      <p:cxnSp>
        <p:nvCxnSpPr>
          <p:cNvPr id="901" name="Google Shape;901;p47"/>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902" name="Google Shape;902;p47"/>
          <p:cNvGrpSpPr/>
          <p:nvPr/>
        </p:nvGrpSpPr>
        <p:grpSpPr>
          <a:xfrm>
            <a:off x="2303389" y="1157882"/>
            <a:ext cx="4537217" cy="3127811"/>
            <a:chOff x="3139200" y="4215125"/>
            <a:chExt cx="1046575" cy="721475"/>
          </a:xfrm>
        </p:grpSpPr>
        <p:sp>
          <p:nvSpPr>
            <p:cNvPr id="903" name="Google Shape;903;p47"/>
            <p:cNvSpPr/>
            <p:nvPr/>
          </p:nvSpPr>
          <p:spPr>
            <a:xfrm>
              <a:off x="3273525" y="4392631"/>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3273525" y="4645198"/>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47"/>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908" name="Google Shape;908;p47"/>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909" name="Google Shape;909;p47"/>
          <p:cNvSpPr txBox="1"/>
          <p:nvPr>
            <p:ph idx="9" type="ctrTitle"/>
          </p:nvPr>
        </p:nvSpPr>
        <p:spPr>
          <a:xfrm>
            <a:off x="5173613" y="1873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87%</a:t>
            </a:r>
            <a:endParaRPr/>
          </a:p>
        </p:txBody>
      </p:sp>
      <p:sp>
        <p:nvSpPr>
          <p:cNvPr id="910" name="Google Shape;910;p47"/>
          <p:cNvSpPr txBox="1"/>
          <p:nvPr>
            <p:ph idx="9" type="ctrTitle"/>
          </p:nvPr>
        </p:nvSpPr>
        <p:spPr>
          <a:xfrm>
            <a:off x="629866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89.6%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Algorithm</a:t>
            </a:r>
            <a:endParaRPr/>
          </a:p>
        </p:txBody>
      </p:sp>
      <p:grpSp>
        <p:nvGrpSpPr>
          <p:cNvPr id="916" name="Google Shape;916;p48"/>
          <p:cNvGrpSpPr/>
          <p:nvPr/>
        </p:nvGrpSpPr>
        <p:grpSpPr>
          <a:xfrm>
            <a:off x="543290" y="1285740"/>
            <a:ext cx="3120130" cy="1382332"/>
            <a:chOff x="3358399" y="3285485"/>
            <a:chExt cx="2363377" cy="1047062"/>
          </a:xfrm>
        </p:grpSpPr>
        <p:grpSp>
          <p:nvGrpSpPr>
            <p:cNvPr id="917" name="Google Shape;917;p48"/>
            <p:cNvGrpSpPr/>
            <p:nvPr/>
          </p:nvGrpSpPr>
          <p:grpSpPr>
            <a:xfrm>
              <a:off x="3358412" y="3285485"/>
              <a:ext cx="2363244" cy="139500"/>
              <a:chOff x="3358412" y="3285485"/>
              <a:chExt cx="2363244" cy="139500"/>
            </a:xfrm>
          </p:grpSpPr>
          <p:sp>
            <p:nvSpPr>
              <p:cNvPr id="918" name="Google Shape;918;p48"/>
              <p:cNvSpPr/>
              <p:nvPr/>
            </p:nvSpPr>
            <p:spPr>
              <a:xfrm>
                <a:off x="3358412" y="3285485"/>
                <a:ext cx="441300" cy="1395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3838898" y="3285485"/>
                <a:ext cx="441300" cy="1395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4319384" y="3285485"/>
                <a:ext cx="441300" cy="1395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4799870" y="3285485"/>
                <a:ext cx="441300" cy="1395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5280356" y="3285485"/>
                <a:ext cx="441300" cy="1395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48"/>
            <p:cNvGrpSpPr/>
            <p:nvPr/>
          </p:nvGrpSpPr>
          <p:grpSpPr>
            <a:xfrm>
              <a:off x="3358412" y="3466996"/>
              <a:ext cx="2363244" cy="139500"/>
              <a:chOff x="3358412" y="3466996"/>
              <a:chExt cx="2363244" cy="139500"/>
            </a:xfrm>
          </p:grpSpPr>
          <p:sp>
            <p:nvSpPr>
              <p:cNvPr id="924" name="Google Shape;924;p48"/>
              <p:cNvSpPr/>
              <p:nvPr/>
            </p:nvSpPr>
            <p:spPr>
              <a:xfrm>
                <a:off x="3358412"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3838898"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4319384"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4799870"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5280356"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48"/>
            <p:cNvGrpSpPr/>
            <p:nvPr/>
          </p:nvGrpSpPr>
          <p:grpSpPr>
            <a:xfrm>
              <a:off x="3358412" y="3648507"/>
              <a:ext cx="2363244" cy="139500"/>
              <a:chOff x="3358412" y="3648507"/>
              <a:chExt cx="2363244" cy="139500"/>
            </a:xfrm>
          </p:grpSpPr>
          <p:sp>
            <p:nvSpPr>
              <p:cNvPr id="930" name="Google Shape;930;p48"/>
              <p:cNvSpPr/>
              <p:nvPr/>
            </p:nvSpPr>
            <p:spPr>
              <a:xfrm>
                <a:off x="3358412"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3838898"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4319384"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4799870"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5280356"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48"/>
            <p:cNvGrpSpPr/>
            <p:nvPr/>
          </p:nvGrpSpPr>
          <p:grpSpPr>
            <a:xfrm>
              <a:off x="3358412" y="3830018"/>
              <a:ext cx="2363244" cy="139500"/>
              <a:chOff x="3358412" y="3830018"/>
              <a:chExt cx="2363244" cy="139500"/>
            </a:xfrm>
          </p:grpSpPr>
          <p:sp>
            <p:nvSpPr>
              <p:cNvPr id="936" name="Google Shape;936;p48"/>
              <p:cNvSpPr/>
              <p:nvPr/>
            </p:nvSpPr>
            <p:spPr>
              <a:xfrm>
                <a:off x="3358412"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3838898"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4319384"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4799870"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5280356"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48"/>
            <p:cNvGrpSpPr/>
            <p:nvPr/>
          </p:nvGrpSpPr>
          <p:grpSpPr>
            <a:xfrm>
              <a:off x="3358399" y="4011514"/>
              <a:ext cx="2363377" cy="139537"/>
              <a:chOff x="3294800" y="4134603"/>
              <a:chExt cx="2638876" cy="152400"/>
            </a:xfrm>
          </p:grpSpPr>
          <p:sp>
            <p:nvSpPr>
              <p:cNvPr id="942" name="Google Shape;942;p48"/>
              <p:cNvSpPr/>
              <p:nvPr/>
            </p:nvSpPr>
            <p:spPr>
              <a:xfrm>
                <a:off x="3294800"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3831294"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4367788"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4904282"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5440776"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8"/>
            <p:cNvGrpSpPr/>
            <p:nvPr/>
          </p:nvGrpSpPr>
          <p:grpSpPr>
            <a:xfrm>
              <a:off x="3358399" y="4193010"/>
              <a:ext cx="2363377" cy="139537"/>
              <a:chOff x="3294800" y="4134603"/>
              <a:chExt cx="2638876" cy="152400"/>
            </a:xfrm>
          </p:grpSpPr>
          <p:sp>
            <p:nvSpPr>
              <p:cNvPr id="948" name="Google Shape;948;p48"/>
              <p:cNvSpPr/>
              <p:nvPr/>
            </p:nvSpPr>
            <p:spPr>
              <a:xfrm>
                <a:off x="3294800"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3831294"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4367788"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4904282"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5440776"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3" name="Google Shape;953;p48"/>
          <p:cNvGrpSpPr/>
          <p:nvPr/>
        </p:nvGrpSpPr>
        <p:grpSpPr>
          <a:xfrm>
            <a:off x="4866565" y="1285740"/>
            <a:ext cx="3120130" cy="1382332"/>
            <a:chOff x="3358399" y="3285485"/>
            <a:chExt cx="2363377" cy="1047062"/>
          </a:xfrm>
        </p:grpSpPr>
        <p:grpSp>
          <p:nvGrpSpPr>
            <p:cNvPr id="954" name="Google Shape;954;p48"/>
            <p:cNvGrpSpPr/>
            <p:nvPr/>
          </p:nvGrpSpPr>
          <p:grpSpPr>
            <a:xfrm>
              <a:off x="3358412" y="3285485"/>
              <a:ext cx="2363244" cy="139500"/>
              <a:chOff x="3358412" y="3285485"/>
              <a:chExt cx="2363244" cy="139500"/>
            </a:xfrm>
          </p:grpSpPr>
          <p:sp>
            <p:nvSpPr>
              <p:cNvPr id="955" name="Google Shape;955;p48"/>
              <p:cNvSpPr/>
              <p:nvPr/>
            </p:nvSpPr>
            <p:spPr>
              <a:xfrm>
                <a:off x="3358412" y="3285485"/>
                <a:ext cx="441300" cy="139500"/>
              </a:xfrm>
              <a:prstGeom prst="flowChartAlternateProcess">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4319384" y="3285485"/>
                <a:ext cx="441300" cy="139500"/>
              </a:xfrm>
              <a:prstGeom prst="flowChartAlternateProcess">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5280356" y="3285485"/>
                <a:ext cx="441300" cy="139500"/>
              </a:xfrm>
              <a:prstGeom prst="flowChartAlternateProcess">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48"/>
            <p:cNvGrpSpPr/>
            <p:nvPr/>
          </p:nvGrpSpPr>
          <p:grpSpPr>
            <a:xfrm>
              <a:off x="3358412" y="3466996"/>
              <a:ext cx="2363244" cy="139500"/>
              <a:chOff x="3358412" y="3466996"/>
              <a:chExt cx="2363244" cy="139500"/>
            </a:xfrm>
          </p:grpSpPr>
          <p:sp>
            <p:nvSpPr>
              <p:cNvPr id="959" name="Google Shape;959;p48"/>
              <p:cNvSpPr/>
              <p:nvPr/>
            </p:nvSpPr>
            <p:spPr>
              <a:xfrm>
                <a:off x="3358412"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4319384"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5280356" y="3466996"/>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48"/>
            <p:cNvGrpSpPr/>
            <p:nvPr/>
          </p:nvGrpSpPr>
          <p:grpSpPr>
            <a:xfrm>
              <a:off x="3358412" y="3648507"/>
              <a:ext cx="2363244" cy="139500"/>
              <a:chOff x="3358412" y="3648507"/>
              <a:chExt cx="2363244" cy="139500"/>
            </a:xfrm>
          </p:grpSpPr>
          <p:sp>
            <p:nvSpPr>
              <p:cNvPr id="963" name="Google Shape;963;p48"/>
              <p:cNvSpPr/>
              <p:nvPr/>
            </p:nvSpPr>
            <p:spPr>
              <a:xfrm>
                <a:off x="3358412"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4319384"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5280356" y="3648507"/>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48"/>
            <p:cNvGrpSpPr/>
            <p:nvPr/>
          </p:nvGrpSpPr>
          <p:grpSpPr>
            <a:xfrm>
              <a:off x="3358412" y="3830018"/>
              <a:ext cx="2363244" cy="139500"/>
              <a:chOff x="3358412" y="3830018"/>
              <a:chExt cx="2363244" cy="139500"/>
            </a:xfrm>
          </p:grpSpPr>
          <p:sp>
            <p:nvSpPr>
              <p:cNvPr id="967" name="Google Shape;967;p48"/>
              <p:cNvSpPr/>
              <p:nvPr/>
            </p:nvSpPr>
            <p:spPr>
              <a:xfrm>
                <a:off x="3358412"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4319384"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5280356" y="3830018"/>
                <a:ext cx="441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48"/>
            <p:cNvGrpSpPr/>
            <p:nvPr/>
          </p:nvGrpSpPr>
          <p:grpSpPr>
            <a:xfrm>
              <a:off x="3358399" y="4011514"/>
              <a:ext cx="2363377" cy="139537"/>
              <a:chOff x="3294800" y="4134603"/>
              <a:chExt cx="2638876" cy="152400"/>
            </a:xfrm>
          </p:grpSpPr>
          <p:sp>
            <p:nvSpPr>
              <p:cNvPr id="971" name="Google Shape;971;p48"/>
              <p:cNvSpPr/>
              <p:nvPr/>
            </p:nvSpPr>
            <p:spPr>
              <a:xfrm>
                <a:off x="3294800"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4367788"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5440776"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48"/>
            <p:cNvGrpSpPr/>
            <p:nvPr/>
          </p:nvGrpSpPr>
          <p:grpSpPr>
            <a:xfrm>
              <a:off x="3358399" y="4193010"/>
              <a:ext cx="2363377" cy="139537"/>
              <a:chOff x="3294800" y="4134603"/>
              <a:chExt cx="2638876" cy="152400"/>
            </a:xfrm>
          </p:grpSpPr>
          <p:sp>
            <p:nvSpPr>
              <p:cNvPr id="975" name="Google Shape;975;p48"/>
              <p:cNvSpPr/>
              <p:nvPr/>
            </p:nvSpPr>
            <p:spPr>
              <a:xfrm>
                <a:off x="3294800"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4367788"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5440776" y="4134603"/>
                <a:ext cx="492900" cy="1524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8" name="Google Shape;978;p48"/>
          <p:cNvSpPr txBox="1"/>
          <p:nvPr>
            <p:ph idx="9" type="ctrTitle"/>
          </p:nvPr>
        </p:nvSpPr>
        <p:spPr>
          <a:xfrm>
            <a:off x="4191863" y="25526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X0, X1</a:t>
            </a:r>
            <a:endParaRPr/>
          </a:p>
        </p:txBody>
      </p:sp>
      <p:sp>
        <p:nvSpPr>
          <p:cNvPr id="979" name="Google Shape;979;p48"/>
          <p:cNvSpPr txBox="1"/>
          <p:nvPr>
            <p:ph idx="9" type="ctrTitle"/>
          </p:nvPr>
        </p:nvSpPr>
        <p:spPr>
          <a:xfrm>
            <a:off x="5485976" y="25526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X2, X3</a:t>
            </a:r>
            <a:endParaRPr/>
          </a:p>
        </p:txBody>
      </p:sp>
      <p:sp>
        <p:nvSpPr>
          <p:cNvPr id="980" name="Google Shape;980;p48"/>
          <p:cNvSpPr txBox="1"/>
          <p:nvPr>
            <p:ph idx="9" type="ctrTitle"/>
          </p:nvPr>
        </p:nvSpPr>
        <p:spPr>
          <a:xfrm>
            <a:off x="6766501" y="25526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X3, X4</a:t>
            </a:r>
            <a:endParaRPr/>
          </a:p>
        </p:txBody>
      </p:sp>
      <p:cxnSp>
        <p:nvCxnSpPr>
          <p:cNvPr id="981" name="Google Shape;981;p48"/>
          <p:cNvCxnSpPr/>
          <p:nvPr/>
        </p:nvCxnSpPr>
        <p:spPr>
          <a:xfrm>
            <a:off x="3923575" y="2060700"/>
            <a:ext cx="675900" cy="0"/>
          </a:xfrm>
          <a:prstGeom prst="straightConnector1">
            <a:avLst/>
          </a:prstGeom>
          <a:noFill/>
          <a:ln cap="flat" cmpd="sng" w="9525">
            <a:solidFill>
              <a:schemeClr val="lt1"/>
            </a:solidFill>
            <a:prstDash val="solid"/>
            <a:round/>
            <a:headEnd len="med" w="med" type="none"/>
            <a:tailEnd len="med" w="med" type="triangle"/>
          </a:ln>
        </p:spPr>
      </p:cxnSp>
      <p:cxnSp>
        <p:nvCxnSpPr>
          <p:cNvPr id="982" name="Google Shape;982;p48"/>
          <p:cNvCxnSpPr/>
          <p:nvPr/>
        </p:nvCxnSpPr>
        <p:spPr>
          <a:xfrm>
            <a:off x="7145138" y="3325525"/>
            <a:ext cx="2700" cy="894900"/>
          </a:xfrm>
          <a:prstGeom prst="straightConnector1">
            <a:avLst/>
          </a:prstGeom>
          <a:noFill/>
          <a:ln cap="flat" cmpd="sng" w="9525">
            <a:solidFill>
              <a:schemeClr val="lt1"/>
            </a:solidFill>
            <a:prstDash val="solid"/>
            <a:round/>
            <a:headEnd len="med" w="med" type="none"/>
            <a:tailEnd len="med" w="med" type="none"/>
          </a:ln>
        </p:spPr>
      </p:cxnSp>
      <p:cxnSp>
        <p:nvCxnSpPr>
          <p:cNvPr id="983" name="Google Shape;983;p48"/>
          <p:cNvCxnSpPr/>
          <p:nvPr/>
        </p:nvCxnSpPr>
        <p:spPr>
          <a:xfrm flipH="1">
            <a:off x="6073175" y="4220425"/>
            <a:ext cx="1071600" cy="16500"/>
          </a:xfrm>
          <a:prstGeom prst="straightConnector1">
            <a:avLst/>
          </a:prstGeom>
          <a:noFill/>
          <a:ln cap="flat" cmpd="sng" w="9525">
            <a:solidFill>
              <a:schemeClr val="lt1"/>
            </a:solidFill>
            <a:prstDash val="solid"/>
            <a:round/>
            <a:headEnd len="med" w="med" type="none"/>
            <a:tailEnd len="med" w="med" type="triangle"/>
          </a:ln>
        </p:spPr>
      </p:cxnSp>
      <p:grpSp>
        <p:nvGrpSpPr>
          <p:cNvPr id="984" name="Google Shape;984;p48"/>
          <p:cNvGrpSpPr/>
          <p:nvPr/>
        </p:nvGrpSpPr>
        <p:grpSpPr>
          <a:xfrm>
            <a:off x="618825" y="3504262"/>
            <a:ext cx="1450310" cy="962075"/>
            <a:chOff x="803162" y="2667727"/>
            <a:chExt cx="1411906" cy="633611"/>
          </a:xfrm>
        </p:grpSpPr>
        <p:cxnSp>
          <p:nvCxnSpPr>
            <p:cNvPr id="985" name="Google Shape;985;p48"/>
            <p:cNvCxnSpPr>
              <a:stCxn id="986" idx="2"/>
              <a:endCxn id="987" idx="0"/>
            </p:cNvCxnSpPr>
            <p:nvPr/>
          </p:nvCxnSpPr>
          <p:spPr>
            <a:xfrm flipH="1" rot="-5400000">
              <a:off x="1629114" y="2672827"/>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988" name="Google Shape;988;p48"/>
            <p:cNvCxnSpPr>
              <a:stCxn id="989" idx="0"/>
              <a:endCxn id="986" idx="2"/>
            </p:cNvCxnSpPr>
            <p:nvPr/>
          </p:nvCxnSpPr>
          <p:spPr>
            <a:xfrm rot="-5400000">
              <a:off x="1259830" y="2672682"/>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990" name="Google Shape;990;p48"/>
            <p:cNvCxnSpPr>
              <a:stCxn id="989" idx="2"/>
              <a:endCxn id="991" idx="0"/>
            </p:cNvCxnSpPr>
            <p:nvPr/>
          </p:nvCxnSpPr>
          <p:spPr>
            <a:xfrm flipH="1" rot="-5400000">
              <a:off x="1163380"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992" name="Google Shape;992;p48"/>
            <p:cNvCxnSpPr>
              <a:stCxn id="993" idx="0"/>
              <a:endCxn id="989" idx="2"/>
            </p:cNvCxnSpPr>
            <p:nvPr/>
          </p:nvCxnSpPr>
          <p:spPr>
            <a:xfrm rot="-5400000">
              <a:off x="987062"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994" name="Google Shape;994;p48"/>
            <p:cNvCxnSpPr>
              <a:stCxn id="987" idx="2"/>
              <a:endCxn id="995" idx="0"/>
            </p:cNvCxnSpPr>
            <p:nvPr/>
          </p:nvCxnSpPr>
          <p:spPr>
            <a:xfrm flipH="1" rot="-5400000">
              <a:off x="1901948"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996" name="Google Shape;996;p48"/>
            <p:cNvCxnSpPr>
              <a:stCxn id="997" idx="0"/>
              <a:endCxn id="987" idx="2"/>
            </p:cNvCxnSpPr>
            <p:nvPr/>
          </p:nvCxnSpPr>
          <p:spPr>
            <a:xfrm rot="-5400000">
              <a:off x="1725631"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993" name="Google Shape;993;p48"/>
            <p:cNvSpPr/>
            <p:nvPr/>
          </p:nvSpPr>
          <p:spPr>
            <a:xfrm>
              <a:off x="803162"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91" name="Google Shape;991;p48"/>
            <p:cNvSpPr/>
            <p:nvPr/>
          </p:nvSpPr>
          <p:spPr>
            <a:xfrm>
              <a:off x="1155799"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97" name="Google Shape;997;p48"/>
            <p:cNvSpPr/>
            <p:nvPr/>
          </p:nvSpPr>
          <p:spPr>
            <a:xfrm>
              <a:off x="1541731"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95" name="Google Shape;995;p48"/>
            <p:cNvSpPr/>
            <p:nvPr/>
          </p:nvSpPr>
          <p:spPr>
            <a:xfrm>
              <a:off x="1894368"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87" name="Google Shape;987;p48"/>
            <p:cNvSpPr/>
            <p:nvPr/>
          </p:nvSpPr>
          <p:spPr>
            <a:xfrm>
              <a:off x="1718048"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89" name="Google Shape;989;p48"/>
            <p:cNvSpPr/>
            <p:nvPr/>
          </p:nvSpPr>
          <p:spPr>
            <a:xfrm>
              <a:off x="979480"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86" name="Google Shape;986;p48"/>
            <p:cNvSpPr/>
            <p:nvPr/>
          </p:nvSpPr>
          <p:spPr>
            <a:xfrm>
              <a:off x="1348764" y="2667727"/>
              <a:ext cx="320700" cy="125100"/>
            </a:xfrm>
            <a:prstGeom prst="roundRect">
              <a:avLst>
                <a:gd fmla="val 50000" name="adj"/>
              </a:avLst>
            </a:pr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98" name="Google Shape;998;p48"/>
          <p:cNvGrpSpPr/>
          <p:nvPr/>
        </p:nvGrpSpPr>
        <p:grpSpPr>
          <a:xfrm>
            <a:off x="2320063" y="3504262"/>
            <a:ext cx="1450310" cy="962075"/>
            <a:chOff x="803162" y="2667727"/>
            <a:chExt cx="1411906" cy="633611"/>
          </a:xfrm>
        </p:grpSpPr>
        <p:cxnSp>
          <p:nvCxnSpPr>
            <p:cNvPr id="999" name="Google Shape;999;p48"/>
            <p:cNvCxnSpPr>
              <a:stCxn id="1000" idx="2"/>
              <a:endCxn id="1001" idx="0"/>
            </p:cNvCxnSpPr>
            <p:nvPr/>
          </p:nvCxnSpPr>
          <p:spPr>
            <a:xfrm flipH="1" rot="-5400000">
              <a:off x="1629114" y="2672827"/>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02" name="Google Shape;1002;p48"/>
            <p:cNvCxnSpPr>
              <a:stCxn id="1003" idx="0"/>
              <a:endCxn id="1000" idx="2"/>
            </p:cNvCxnSpPr>
            <p:nvPr/>
          </p:nvCxnSpPr>
          <p:spPr>
            <a:xfrm rot="-5400000">
              <a:off x="1259830" y="2672682"/>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04" name="Google Shape;1004;p48"/>
            <p:cNvCxnSpPr>
              <a:stCxn id="1003" idx="2"/>
              <a:endCxn id="1005" idx="0"/>
            </p:cNvCxnSpPr>
            <p:nvPr/>
          </p:nvCxnSpPr>
          <p:spPr>
            <a:xfrm flipH="1" rot="-5400000">
              <a:off x="1163380"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06" name="Google Shape;1006;p48"/>
            <p:cNvCxnSpPr>
              <a:stCxn id="1007" idx="0"/>
              <a:endCxn id="1003" idx="2"/>
            </p:cNvCxnSpPr>
            <p:nvPr/>
          </p:nvCxnSpPr>
          <p:spPr>
            <a:xfrm rot="-5400000">
              <a:off x="987062"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08" name="Google Shape;1008;p48"/>
            <p:cNvCxnSpPr>
              <a:stCxn id="1001" idx="2"/>
              <a:endCxn id="1009" idx="0"/>
            </p:cNvCxnSpPr>
            <p:nvPr/>
          </p:nvCxnSpPr>
          <p:spPr>
            <a:xfrm flipH="1" rot="-5400000">
              <a:off x="1901948"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10" name="Google Shape;1010;p48"/>
            <p:cNvCxnSpPr>
              <a:stCxn id="1011" idx="0"/>
              <a:endCxn id="1001" idx="2"/>
            </p:cNvCxnSpPr>
            <p:nvPr/>
          </p:nvCxnSpPr>
          <p:spPr>
            <a:xfrm rot="-5400000">
              <a:off x="1725631"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1007" name="Google Shape;1007;p48"/>
            <p:cNvSpPr/>
            <p:nvPr/>
          </p:nvSpPr>
          <p:spPr>
            <a:xfrm>
              <a:off x="803162"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05" name="Google Shape;1005;p48"/>
            <p:cNvSpPr/>
            <p:nvPr/>
          </p:nvSpPr>
          <p:spPr>
            <a:xfrm>
              <a:off x="1155799"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11" name="Google Shape;1011;p48"/>
            <p:cNvSpPr/>
            <p:nvPr/>
          </p:nvSpPr>
          <p:spPr>
            <a:xfrm>
              <a:off x="1541731"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09" name="Google Shape;1009;p48"/>
            <p:cNvSpPr/>
            <p:nvPr/>
          </p:nvSpPr>
          <p:spPr>
            <a:xfrm>
              <a:off x="1894368"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01" name="Google Shape;1001;p48"/>
            <p:cNvSpPr/>
            <p:nvPr/>
          </p:nvSpPr>
          <p:spPr>
            <a:xfrm>
              <a:off x="1718048"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03" name="Google Shape;1003;p48"/>
            <p:cNvSpPr/>
            <p:nvPr/>
          </p:nvSpPr>
          <p:spPr>
            <a:xfrm>
              <a:off x="979480"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00" name="Google Shape;1000;p48"/>
            <p:cNvSpPr/>
            <p:nvPr/>
          </p:nvSpPr>
          <p:spPr>
            <a:xfrm>
              <a:off x="1348764" y="2667727"/>
              <a:ext cx="320700" cy="125100"/>
            </a:xfrm>
            <a:prstGeom prst="roundRect">
              <a:avLst>
                <a:gd fmla="val 50000" name="adj"/>
              </a:avLst>
            </a:pr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12" name="Google Shape;1012;p48"/>
          <p:cNvGrpSpPr/>
          <p:nvPr/>
        </p:nvGrpSpPr>
        <p:grpSpPr>
          <a:xfrm>
            <a:off x="4021289" y="3504262"/>
            <a:ext cx="1450310" cy="962075"/>
            <a:chOff x="803162" y="2667727"/>
            <a:chExt cx="1411906" cy="633611"/>
          </a:xfrm>
        </p:grpSpPr>
        <p:cxnSp>
          <p:nvCxnSpPr>
            <p:cNvPr id="1013" name="Google Shape;1013;p48"/>
            <p:cNvCxnSpPr>
              <a:stCxn id="1014" idx="2"/>
              <a:endCxn id="1015" idx="0"/>
            </p:cNvCxnSpPr>
            <p:nvPr/>
          </p:nvCxnSpPr>
          <p:spPr>
            <a:xfrm flipH="1" rot="-5400000">
              <a:off x="1629114" y="2672827"/>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16" name="Google Shape;1016;p48"/>
            <p:cNvCxnSpPr>
              <a:stCxn id="1017" idx="0"/>
              <a:endCxn id="1014" idx="2"/>
            </p:cNvCxnSpPr>
            <p:nvPr/>
          </p:nvCxnSpPr>
          <p:spPr>
            <a:xfrm rot="-5400000">
              <a:off x="1259830" y="2672682"/>
              <a:ext cx="129300" cy="369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18" name="Google Shape;1018;p48"/>
            <p:cNvCxnSpPr>
              <a:stCxn id="1017" idx="2"/>
              <a:endCxn id="1019" idx="0"/>
            </p:cNvCxnSpPr>
            <p:nvPr/>
          </p:nvCxnSpPr>
          <p:spPr>
            <a:xfrm flipH="1" rot="-5400000">
              <a:off x="1163380"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20" name="Google Shape;1020;p48"/>
            <p:cNvCxnSpPr>
              <a:stCxn id="1021" idx="0"/>
              <a:endCxn id="1017" idx="2"/>
            </p:cNvCxnSpPr>
            <p:nvPr/>
          </p:nvCxnSpPr>
          <p:spPr>
            <a:xfrm rot="-5400000">
              <a:off x="987062"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22" name="Google Shape;1022;p48"/>
            <p:cNvCxnSpPr>
              <a:stCxn id="1015" idx="2"/>
              <a:endCxn id="1023" idx="0"/>
            </p:cNvCxnSpPr>
            <p:nvPr/>
          </p:nvCxnSpPr>
          <p:spPr>
            <a:xfrm flipH="1" rot="-5400000">
              <a:off x="1901948" y="3023532"/>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024" name="Google Shape;1024;p48"/>
            <p:cNvCxnSpPr>
              <a:stCxn id="1025" idx="0"/>
              <a:endCxn id="1015" idx="2"/>
            </p:cNvCxnSpPr>
            <p:nvPr/>
          </p:nvCxnSpPr>
          <p:spPr>
            <a:xfrm rot="-5400000">
              <a:off x="1725631" y="3023388"/>
              <a:ext cx="129300" cy="1764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1021" name="Google Shape;1021;p48"/>
            <p:cNvSpPr/>
            <p:nvPr/>
          </p:nvSpPr>
          <p:spPr>
            <a:xfrm>
              <a:off x="803162"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19" name="Google Shape;1019;p48"/>
            <p:cNvSpPr/>
            <p:nvPr/>
          </p:nvSpPr>
          <p:spPr>
            <a:xfrm>
              <a:off x="1155799"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25" name="Google Shape;1025;p48"/>
            <p:cNvSpPr/>
            <p:nvPr/>
          </p:nvSpPr>
          <p:spPr>
            <a:xfrm>
              <a:off x="1541731"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23" name="Google Shape;1023;p48"/>
            <p:cNvSpPr/>
            <p:nvPr/>
          </p:nvSpPr>
          <p:spPr>
            <a:xfrm>
              <a:off x="1894368" y="3176238"/>
              <a:ext cx="320700" cy="125100"/>
            </a:xfrm>
            <a:prstGeom prst="roundRect">
              <a:avLst>
                <a:gd fmla="val 50000" name="adj"/>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15" name="Google Shape;1015;p48"/>
            <p:cNvSpPr/>
            <p:nvPr/>
          </p:nvSpPr>
          <p:spPr>
            <a:xfrm>
              <a:off x="1718048"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17" name="Google Shape;1017;p48"/>
            <p:cNvSpPr/>
            <p:nvPr/>
          </p:nvSpPr>
          <p:spPr>
            <a:xfrm>
              <a:off x="979480" y="2921982"/>
              <a:ext cx="320700" cy="125100"/>
            </a:xfrm>
            <a:prstGeom prst="roundRect">
              <a:avLst>
                <a:gd fmla="val 50000" name="adj"/>
              </a:avLst>
            </a:pr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14" name="Google Shape;1014;p48"/>
            <p:cNvSpPr/>
            <p:nvPr/>
          </p:nvSpPr>
          <p:spPr>
            <a:xfrm>
              <a:off x="1348764" y="2667727"/>
              <a:ext cx="320700" cy="125100"/>
            </a:xfrm>
            <a:prstGeom prst="roundRect">
              <a:avLst>
                <a:gd fmla="val 50000" name="adj"/>
              </a:avLst>
            </a:pr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9"/>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r>
              <a:rPr lang="en"/>
              <a:t> (Train)</a:t>
            </a:r>
            <a:endParaRPr/>
          </a:p>
        </p:txBody>
      </p:sp>
      <p:cxnSp>
        <p:nvCxnSpPr>
          <p:cNvPr id="1031" name="Google Shape;1031;p49"/>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1032" name="Google Shape;1032;p49"/>
          <p:cNvGrpSpPr/>
          <p:nvPr/>
        </p:nvGrpSpPr>
        <p:grpSpPr>
          <a:xfrm>
            <a:off x="2303389" y="1157882"/>
            <a:ext cx="4544906" cy="3127811"/>
            <a:chOff x="3139200" y="4215125"/>
            <a:chExt cx="1048349" cy="721475"/>
          </a:xfrm>
        </p:grpSpPr>
        <p:sp>
          <p:nvSpPr>
            <p:cNvPr id="1033" name="Google Shape;1033;p49"/>
            <p:cNvSpPr/>
            <p:nvPr/>
          </p:nvSpPr>
          <p:spPr>
            <a:xfrm>
              <a:off x="3285174" y="4645313"/>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3285174" y="4372146"/>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49"/>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1038" name="Google Shape;1038;p49"/>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1039" name="Google Shape;1039;p49"/>
          <p:cNvSpPr txBox="1"/>
          <p:nvPr>
            <p:ph idx="9" type="ctrTitle"/>
          </p:nvPr>
        </p:nvSpPr>
        <p:spPr>
          <a:xfrm>
            <a:off x="6414063" y="1774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99.4</a:t>
            </a:r>
            <a:r>
              <a:rPr lang="en"/>
              <a:t>%</a:t>
            </a:r>
            <a:endParaRPr/>
          </a:p>
        </p:txBody>
      </p:sp>
      <p:sp>
        <p:nvSpPr>
          <p:cNvPr id="1040" name="Google Shape;1040;p49"/>
          <p:cNvSpPr txBox="1"/>
          <p:nvPr>
            <p:ph idx="9" type="ctrTitle"/>
          </p:nvPr>
        </p:nvSpPr>
        <p:spPr>
          <a:xfrm>
            <a:off x="522711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94.6</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5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r>
              <a:rPr lang="en"/>
              <a:t> (Test)</a:t>
            </a:r>
            <a:endParaRPr/>
          </a:p>
        </p:txBody>
      </p:sp>
      <p:cxnSp>
        <p:nvCxnSpPr>
          <p:cNvPr id="1046" name="Google Shape;1046;p50"/>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1047" name="Google Shape;1047;p50"/>
          <p:cNvGrpSpPr/>
          <p:nvPr/>
        </p:nvGrpSpPr>
        <p:grpSpPr>
          <a:xfrm>
            <a:off x="2303389" y="1157882"/>
            <a:ext cx="4537217" cy="3127811"/>
            <a:chOff x="3139200" y="4215125"/>
            <a:chExt cx="1046575" cy="721475"/>
          </a:xfrm>
        </p:grpSpPr>
        <p:sp>
          <p:nvSpPr>
            <p:cNvPr id="1048" name="Google Shape;1048;p50"/>
            <p:cNvSpPr/>
            <p:nvPr/>
          </p:nvSpPr>
          <p:spPr>
            <a:xfrm>
              <a:off x="3273525" y="4392631"/>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3273525" y="4645198"/>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50"/>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1053" name="Google Shape;1053;p50"/>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1054" name="Google Shape;1054;p50"/>
          <p:cNvSpPr txBox="1"/>
          <p:nvPr>
            <p:ph idx="9" type="ctrTitle"/>
          </p:nvPr>
        </p:nvSpPr>
        <p:spPr>
          <a:xfrm>
            <a:off x="5173613" y="1873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89.51%</a:t>
            </a:r>
            <a:endParaRPr/>
          </a:p>
        </p:txBody>
      </p:sp>
      <p:sp>
        <p:nvSpPr>
          <p:cNvPr id="1055" name="Google Shape;1055;p50"/>
          <p:cNvSpPr txBox="1"/>
          <p:nvPr>
            <p:ph idx="9" type="ctrTitle"/>
          </p:nvPr>
        </p:nvSpPr>
        <p:spPr>
          <a:xfrm>
            <a:off x="629866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89.57%</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5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Multinomial Naive Bayes</a:t>
            </a:r>
            <a:endParaRPr/>
          </a:p>
        </p:txBody>
      </p:sp>
      <p:sp>
        <p:nvSpPr>
          <p:cNvPr id="1061" name="Google Shape;1061;p51"/>
          <p:cNvSpPr txBox="1"/>
          <p:nvPr>
            <p:ph type="ctrTitle"/>
          </p:nvPr>
        </p:nvSpPr>
        <p:spPr>
          <a:xfrm>
            <a:off x="892925" y="24678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1</a:t>
            </a:r>
            <a:endParaRPr/>
          </a:p>
        </p:txBody>
      </p:sp>
      <p:sp>
        <p:nvSpPr>
          <p:cNvPr id="1062" name="Google Shape;1062;p51"/>
          <p:cNvSpPr txBox="1"/>
          <p:nvPr>
            <p:ph idx="1" type="subTitle"/>
          </p:nvPr>
        </p:nvSpPr>
        <p:spPr>
          <a:xfrm>
            <a:off x="733325" y="1643751"/>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Calculate the frequency of each discrete individual words in their respective category</a:t>
            </a:r>
            <a:endParaRPr/>
          </a:p>
        </p:txBody>
      </p:sp>
      <p:sp>
        <p:nvSpPr>
          <p:cNvPr id="1063" name="Google Shape;1063;p51"/>
          <p:cNvSpPr txBox="1"/>
          <p:nvPr>
            <p:ph idx="4" type="ctrTitle"/>
          </p:nvPr>
        </p:nvSpPr>
        <p:spPr>
          <a:xfrm>
            <a:off x="6437174" y="30935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3</a:t>
            </a:r>
            <a:endParaRPr/>
          </a:p>
        </p:txBody>
      </p:sp>
      <p:sp>
        <p:nvSpPr>
          <p:cNvPr id="1064" name="Google Shape;1064;p51"/>
          <p:cNvSpPr txBox="1"/>
          <p:nvPr>
            <p:ph idx="5" type="subTitle"/>
          </p:nvPr>
        </p:nvSpPr>
        <p:spPr>
          <a:xfrm>
            <a:off x="6176524" y="1643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a given sentence, calculate and compare the probability of the sentence being classified as each of the respective category, given each of the sentence’s discrete words   </a:t>
            </a:r>
            <a:endParaRPr/>
          </a:p>
        </p:txBody>
      </p:sp>
      <p:sp>
        <p:nvSpPr>
          <p:cNvPr id="1065" name="Google Shape;1065;p51"/>
          <p:cNvSpPr txBox="1"/>
          <p:nvPr>
            <p:ph idx="9" type="ctrTitle"/>
          </p:nvPr>
        </p:nvSpPr>
        <p:spPr>
          <a:xfrm>
            <a:off x="3631338" y="4205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2</a:t>
            </a:r>
            <a:endParaRPr/>
          </a:p>
        </p:txBody>
      </p:sp>
      <p:sp>
        <p:nvSpPr>
          <p:cNvPr id="1066" name="Google Shape;1066;p51"/>
          <p:cNvSpPr txBox="1"/>
          <p:nvPr>
            <p:ph idx="13" type="subTitle"/>
          </p:nvPr>
        </p:nvSpPr>
        <p:spPr>
          <a:xfrm>
            <a:off x="3000374" y="3381725"/>
            <a:ext cx="30993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Measure prior probability of the respective category, and the probability of each discrete words given the respective categories</a:t>
            </a:r>
            <a:endParaRPr/>
          </a:p>
        </p:txBody>
      </p:sp>
      <p:cxnSp>
        <p:nvCxnSpPr>
          <p:cNvPr id="1067" name="Google Shape;1067;p51"/>
          <p:cNvCxnSpPr>
            <a:stCxn id="1068" idx="3"/>
            <a:endCxn id="1069" idx="1"/>
          </p:cNvCxnSpPr>
          <p:nvPr/>
        </p:nvCxnSpPr>
        <p:spPr>
          <a:xfrm>
            <a:off x="2041263" y="1371034"/>
            <a:ext cx="2319900" cy="1842000"/>
          </a:xfrm>
          <a:prstGeom prst="bentConnector3">
            <a:avLst>
              <a:gd fmla="val 50000" name="adj1"/>
            </a:avLst>
          </a:prstGeom>
          <a:noFill/>
          <a:ln cap="flat" cmpd="sng" w="9525">
            <a:solidFill>
              <a:schemeClr val="lt2"/>
            </a:solidFill>
            <a:prstDash val="solid"/>
            <a:round/>
            <a:headEnd len="med" w="med" type="none"/>
            <a:tailEnd len="med" w="med" type="none"/>
          </a:ln>
        </p:spPr>
      </p:cxnSp>
      <p:cxnSp>
        <p:nvCxnSpPr>
          <p:cNvPr id="1070" name="Google Shape;1070;p51"/>
          <p:cNvCxnSpPr>
            <a:stCxn id="1069" idx="3"/>
            <a:endCxn id="1071" idx="1"/>
          </p:cNvCxnSpPr>
          <p:nvPr/>
        </p:nvCxnSpPr>
        <p:spPr>
          <a:xfrm flipH="1" rot="10800000">
            <a:off x="4776724" y="1370992"/>
            <a:ext cx="2327400" cy="1842000"/>
          </a:xfrm>
          <a:prstGeom prst="bentConnector3">
            <a:avLst>
              <a:gd fmla="val 50000" name="adj1"/>
            </a:avLst>
          </a:prstGeom>
          <a:noFill/>
          <a:ln cap="flat" cmpd="sng" w="9525">
            <a:solidFill>
              <a:schemeClr val="lt2"/>
            </a:solidFill>
            <a:prstDash val="solid"/>
            <a:round/>
            <a:headEnd len="med" w="med" type="none"/>
            <a:tailEnd len="med" w="med" type="none"/>
          </a:ln>
        </p:spPr>
      </p:cxnSp>
      <p:sp>
        <p:nvSpPr>
          <p:cNvPr id="1072" name="Google Shape;1072;p51"/>
          <p:cNvSpPr/>
          <p:nvPr/>
        </p:nvSpPr>
        <p:spPr>
          <a:xfrm>
            <a:off x="1650757" y="1189224"/>
            <a:ext cx="365632" cy="363561"/>
          </a:xfrm>
          <a:custGeom>
            <a:rect b="b" l="l" r="r" t="t"/>
            <a:pathLst>
              <a:path extrusionOk="0" h="11413" w="11478">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4392771" y="3024908"/>
            <a:ext cx="358464" cy="356808"/>
          </a:xfrm>
          <a:custGeom>
            <a:rect b="b" l="l" r="r" t="t"/>
            <a:pathLst>
              <a:path extrusionOk="0" h="11201" w="11253">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51"/>
          <p:cNvGrpSpPr/>
          <p:nvPr/>
        </p:nvGrpSpPr>
        <p:grpSpPr>
          <a:xfrm>
            <a:off x="7151800" y="1174712"/>
            <a:ext cx="320143" cy="392581"/>
            <a:chOff x="3086313" y="2877049"/>
            <a:chExt cx="320143" cy="392581"/>
          </a:xfrm>
        </p:grpSpPr>
        <p:sp>
          <p:nvSpPr>
            <p:cNvPr id="1075" name="Google Shape;1075;p51"/>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type="ctrTitle"/>
          </p:nvPr>
        </p:nvSpPr>
        <p:spPr>
          <a:xfrm>
            <a:off x="1186050" y="2940572"/>
            <a:ext cx="1815600" cy="4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69" name="Google Shape;469;p25"/>
          <p:cNvSpPr txBox="1"/>
          <p:nvPr>
            <p:ph idx="3" type="title"/>
          </p:nvPr>
        </p:nvSpPr>
        <p:spPr>
          <a:xfrm>
            <a:off x="1186042" y="2439163"/>
            <a:ext cx="1479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70" name="Google Shape;470;p25"/>
          <p:cNvSpPr txBox="1"/>
          <p:nvPr>
            <p:ph idx="6" type="title"/>
          </p:nvPr>
        </p:nvSpPr>
        <p:spPr>
          <a:xfrm>
            <a:off x="3260522" y="2439163"/>
            <a:ext cx="1479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71" name="Google Shape;471;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72" name="Google Shape;472;p25"/>
          <p:cNvSpPr txBox="1"/>
          <p:nvPr>
            <p:ph idx="9" type="title"/>
          </p:nvPr>
        </p:nvSpPr>
        <p:spPr>
          <a:xfrm>
            <a:off x="5107078" y="2439163"/>
            <a:ext cx="1479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73" name="Google Shape;473;p25"/>
          <p:cNvSpPr/>
          <p:nvPr/>
        </p:nvSpPr>
        <p:spPr>
          <a:xfrm>
            <a:off x="1186042" y="1525496"/>
            <a:ext cx="695100" cy="69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260522" y="1525496"/>
            <a:ext cx="695100" cy="69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5107078" y="1525496"/>
            <a:ext cx="695100" cy="69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25"/>
          <p:cNvCxnSpPr>
            <a:stCxn id="473" idx="1"/>
            <a:endCxn id="469" idx="1"/>
          </p:cNvCxnSpPr>
          <p:nvPr/>
        </p:nvCxnSpPr>
        <p:spPr>
          <a:xfrm>
            <a:off x="1186042" y="1873046"/>
            <a:ext cx="600" cy="81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7" name="Google Shape;477;p25"/>
          <p:cNvCxnSpPr>
            <a:stCxn id="474" idx="1"/>
            <a:endCxn id="470" idx="1"/>
          </p:cNvCxnSpPr>
          <p:nvPr/>
        </p:nvCxnSpPr>
        <p:spPr>
          <a:xfrm>
            <a:off x="3260522" y="1873046"/>
            <a:ext cx="600" cy="81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8" name="Google Shape;478;p25"/>
          <p:cNvCxnSpPr>
            <a:stCxn id="475" idx="1"/>
            <a:endCxn id="472" idx="1"/>
          </p:cNvCxnSpPr>
          <p:nvPr/>
        </p:nvCxnSpPr>
        <p:spPr>
          <a:xfrm>
            <a:off x="5107078" y="1873046"/>
            <a:ext cx="600" cy="81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9" name="Google Shape;479;p25"/>
          <p:cNvSpPr/>
          <p:nvPr/>
        </p:nvSpPr>
        <p:spPr>
          <a:xfrm>
            <a:off x="2074032" y="1324702"/>
            <a:ext cx="201383" cy="200784"/>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5802239" y="2220665"/>
            <a:ext cx="201383" cy="200784"/>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1290176" y="1615347"/>
            <a:ext cx="486896" cy="487418"/>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5"/>
          <p:cNvGrpSpPr/>
          <p:nvPr/>
        </p:nvGrpSpPr>
        <p:grpSpPr>
          <a:xfrm>
            <a:off x="3372362" y="1628169"/>
            <a:ext cx="486883" cy="489475"/>
            <a:chOff x="3095745" y="3805393"/>
            <a:chExt cx="352840" cy="354717"/>
          </a:xfrm>
        </p:grpSpPr>
        <p:sp>
          <p:nvSpPr>
            <p:cNvPr id="483" name="Google Shape;483;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5"/>
          <p:cNvGrpSpPr/>
          <p:nvPr/>
        </p:nvGrpSpPr>
        <p:grpSpPr>
          <a:xfrm>
            <a:off x="5228201" y="1628248"/>
            <a:ext cx="492470" cy="489509"/>
            <a:chOff x="3541011" y="3367320"/>
            <a:chExt cx="348257" cy="346188"/>
          </a:xfrm>
        </p:grpSpPr>
        <p:sp>
          <p:nvSpPr>
            <p:cNvPr id="490" name="Google Shape;490;p25"/>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5"/>
          <p:cNvSpPr txBox="1"/>
          <p:nvPr>
            <p:ph idx="3" type="title"/>
          </p:nvPr>
        </p:nvSpPr>
        <p:spPr>
          <a:xfrm>
            <a:off x="7051817" y="2439163"/>
            <a:ext cx="1479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95" name="Google Shape;495;p25"/>
          <p:cNvSpPr/>
          <p:nvPr/>
        </p:nvSpPr>
        <p:spPr>
          <a:xfrm>
            <a:off x="7051817" y="1525496"/>
            <a:ext cx="695100" cy="69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5"/>
          <p:cNvCxnSpPr>
            <a:stCxn id="495" idx="1"/>
            <a:endCxn id="494" idx="1"/>
          </p:cNvCxnSpPr>
          <p:nvPr/>
        </p:nvCxnSpPr>
        <p:spPr>
          <a:xfrm>
            <a:off x="7051817" y="1873046"/>
            <a:ext cx="600" cy="81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97" name="Google Shape;497;p25"/>
          <p:cNvSpPr/>
          <p:nvPr/>
        </p:nvSpPr>
        <p:spPr>
          <a:xfrm>
            <a:off x="7939807" y="1324702"/>
            <a:ext cx="201383" cy="200784"/>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txBox="1"/>
          <p:nvPr>
            <p:ph type="ctrTitle"/>
          </p:nvPr>
        </p:nvSpPr>
        <p:spPr>
          <a:xfrm>
            <a:off x="3022400" y="3009329"/>
            <a:ext cx="1815600" cy="136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OVERVIEW,</a:t>
            </a:r>
            <a:endParaRPr/>
          </a:p>
          <a:p>
            <a:pPr indent="0" lvl="0" marL="0" rtl="0" algn="l">
              <a:spcBef>
                <a:spcPts val="0"/>
              </a:spcBef>
              <a:spcAft>
                <a:spcPts val="0"/>
              </a:spcAft>
              <a:buNone/>
            </a:pPr>
            <a:r>
              <a:rPr lang="en"/>
              <a:t>CLEANING &amp; </a:t>
            </a:r>
            <a:endParaRPr/>
          </a:p>
          <a:p>
            <a:pPr indent="0" lvl="0" marL="0" rtl="0" algn="l">
              <a:spcBef>
                <a:spcPts val="0"/>
              </a:spcBef>
              <a:spcAft>
                <a:spcPts val="0"/>
              </a:spcAft>
              <a:buNone/>
            </a:pPr>
            <a:r>
              <a:rPr lang="en"/>
              <a:t>VISUALIZATION</a:t>
            </a:r>
            <a:endParaRPr/>
          </a:p>
        </p:txBody>
      </p:sp>
      <p:sp>
        <p:nvSpPr>
          <p:cNvPr id="499" name="Google Shape;499;p25"/>
          <p:cNvSpPr txBox="1"/>
          <p:nvPr>
            <p:ph type="ctrTitle"/>
          </p:nvPr>
        </p:nvSpPr>
        <p:spPr>
          <a:xfrm>
            <a:off x="4868950" y="2940572"/>
            <a:ext cx="1815600" cy="4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500" name="Google Shape;500;p25"/>
          <p:cNvSpPr txBox="1"/>
          <p:nvPr>
            <p:ph type="ctrTitle"/>
          </p:nvPr>
        </p:nvSpPr>
        <p:spPr>
          <a:xfrm>
            <a:off x="6813700" y="3009325"/>
            <a:ext cx="2260200" cy="166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&amp;</a:t>
            </a:r>
            <a:endParaRPr/>
          </a:p>
          <a:p>
            <a:pPr indent="0" lvl="0" marL="0" rtl="0" algn="l">
              <a:spcBef>
                <a:spcPts val="0"/>
              </a:spcBef>
              <a:spcAft>
                <a:spcPts val="0"/>
              </a:spcAft>
              <a:buNone/>
            </a:pPr>
            <a:r>
              <a:rPr lang="en"/>
              <a:t>FUTURE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RECOMMENDATIONS</a:t>
            </a:r>
            <a:endParaRPr/>
          </a:p>
          <a:p>
            <a:pPr indent="0" lvl="0" marL="0" rtl="0" algn="l">
              <a:spcBef>
                <a:spcPts val="0"/>
              </a:spcBef>
              <a:spcAft>
                <a:spcPts val="0"/>
              </a:spcAft>
              <a:buNone/>
            </a:pPr>
            <a:r>
              <a:rPr lang="en"/>
              <a:t>&amp; CONCLUSIONS</a:t>
            </a:r>
            <a:endParaRPr/>
          </a:p>
        </p:txBody>
      </p:sp>
      <p:pic>
        <p:nvPicPr>
          <p:cNvPr id="501" name="Google Shape;501;p25"/>
          <p:cNvPicPr preferRelativeResize="0"/>
          <p:nvPr/>
        </p:nvPicPr>
        <p:blipFill>
          <a:blip r:embed="rId3">
            <a:alphaModFix/>
          </a:blip>
          <a:stretch>
            <a:fillRect/>
          </a:stretch>
        </p:blipFill>
        <p:spPr>
          <a:xfrm>
            <a:off x="7163400" y="1604125"/>
            <a:ext cx="539081" cy="489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2"/>
          <p:cNvSpPr txBox="1"/>
          <p:nvPr>
            <p:ph idx="6" type="ctrTitle"/>
          </p:nvPr>
        </p:nvSpPr>
        <p:spPr>
          <a:xfrm>
            <a:off x="618825" y="411675"/>
            <a:ext cx="538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Multinomial Naive Bayes</a:t>
            </a:r>
            <a:r>
              <a:rPr lang="en"/>
              <a:t> (Train)</a:t>
            </a:r>
            <a:endParaRPr/>
          </a:p>
        </p:txBody>
      </p:sp>
      <p:cxnSp>
        <p:nvCxnSpPr>
          <p:cNvPr id="1092" name="Google Shape;1092;p52"/>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1093" name="Google Shape;1093;p52"/>
          <p:cNvGrpSpPr/>
          <p:nvPr/>
        </p:nvGrpSpPr>
        <p:grpSpPr>
          <a:xfrm>
            <a:off x="2303389" y="1157882"/>
            <a:ext cx="4537217" cy="3127811"/>
            <a:chOff x="3139200" y="4215125"/>
            <a:chExt cx="1046575" cy="721475"/>
          </a:xfrm>
        </p:grpSpPr>
        <p:sp>
          <p:nvSpPr>
            <p:cNvPr id="1094" name="Google Shape;1094;p52"/>
            <p:cNvSpPr/>
            <p:nvPr/>
          </p:nvSpPr>
          <p:spPr>
            <a:xfrm>
              <a:off x="3273525" y="4392631"/>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2"/>
            <p:cNvSpPr/>
            <p:nvPr/>
          </p:nvSpPr>
          <p:spPr>
            <a:xfrm>
              <a:off x="3273525" y="4645198"/>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2"/>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2"/>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52"/>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1099" name="Google Shape;1099;p52"/>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1100" name="Google Shape;1100;p52"/>
          <p:cNvSpPr txBox="1"/>
          <p:nvPr>
            <p:ph idx="9" type="ctrTitle"/>
          </p:nvPr>
        </p:nvSpPr>
        <p:spPr>
          <a:xfrm>
            <a:off x="5173613" y="1873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94.3</a:t>
            </a:r>
            <a:r>
              <a:rPr lang="en"/>
              <a:t>%</a:t>
            </a:r>
            <a:endParaRPr/>
          </a:p>
        </p:txBody>
      </p:sp>
      <p:sp>
        <p:nvSpPr>
          <p:cNvPr id="1101" name="Google Shape;1101;p52"/>
          <p:cNvSpPr txBox="1"/>
          <p:nvPr>
            <p:ph idx="9" type="ctrTitle"/>
          </p:nvPr>
        </p:nvSpPr>
        <p:spPr>
          <a:xfrm>
            <a:off x="629866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96.3</a:t>
            </a: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53"/>
          <p:cNvSpPr txBox="1"/>
          <p:nvPr>
            <p:ph idx="6" type="ctrTitle"/>
          </p:nvPr>
        </p:nvSpPr>
        <p:spPr>
          <a:xfrm>
            <a:off x="618825" y="411675"/>
            <a:ext cx="5349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Multinomial Naive Bayes (Test)</a:t>
            </a:r>
            <a:endParaRPr/>
          </a:p>
        </p:txBody>
      </p:sp>
      <p:cxnSp>
        <p:nvCxnSpPr>
          <p:cNvPr id="1107" name="Google Shape;1107;p53"/>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53"/>
          <p:cNvGrpSpPr/>
          <p:nvPr/>
        </p:nvGrpSpPr>
        <p:grpSpPr>
          <a:xfrm>
            <a:off x="2303389" y="1157882"/>
            <a:ext cx="4537217" cy="3127811"/>
            <a:chOff x="3139200" y="4215125"/>
            <a:chExt cx="1046575" cy="721475"/>
          </a:xfrm>
        </p:grpSpPr>
        <p:sp>
          <p:nvSpPr>
            <p:cNvPr id="1109" name="Google Shape;1109;p53"/>
            <p:cNvSpPr/>
            <p:nvPr/>
          </p:nvSpPr>
          <p:spPr>
            <a:xfrm>
              <a:off x="3273525" y="4392631"/>
              <a:ext cx="653500" cy="77300"/>
            </a:xfrm>
            <a:custGeom>
              <a:rect b="b" l="l" r="r" t="t"/>
              <a:pathLst>
                <a:path extrusionOk="0" h="3092" w="2614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3"/>
            <p:cNvSpPr/>
            <p:nvPr/>
          </p:nvSpPr>
          <p:spPr>
            <a:xfrm>
              <a:off x="3273525" y="4645198"/>
              <a:ext cx="902375" cy="77300"/>
            </a:xfrm>
            <a:custGeom>
              <a:rect b="b" l="l" r="r" t="t"/>
              <a:pathLst>
                <a:path extrusionOk="0" h="3092" w="36095">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3"/>
            <p:cNvSpPr/>
            <p:nvPr/>
          </p:nvSpPr>
          <p:spPr>
            <a:xfrm>
              <a:off x="3139200" y="4881775"/>
              <a:ext cx="1046575" cy="3725"/>
            </a:xfrm>
            <a:custGeom>
              <a:rect b="b" l="l" r="r" t="t"/>
              <a:pathLst>
                <a:path extrusionOk="0" h="149" w="41863">
                  <a:moveTo>
                    <a:pt x="1" y="1"/>
                  </a:moveTo>
                  <a:lnTo>
                    <a:pt x="1" y="149"/>
                  </a:lnTo>
                  <a:lnTo>
                    <a:pt x="41863" y="149"/>
                  </a:lnTo>
                  <a:lnTo>
                    <a:pt x="41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3"/>
            <p:cNvSpPr/>
            <p:nvPr/>
          </p:nvSpPr>
          <p:spPr>
            <a:xfrm>
              <a:off x="3182050" y="4215125"/>
              <a:ext cx="4150" cy="721475"/>
            </a:xfrm>
            <a:custGeom>
              <a:rect b="b" l="l" r="r" t="t"/>
              <a:pathLst>
                <a:path extrusionOk="0" h="28859" w="166">
                  <a:moveTo>
                    <a:pt x="1" y="0"/>
                  </a:moveTo>
                  <a:lnTo>
                    <a:pt x="1" y="28859"/>
                  </a:lnTo>
                  <a:lnTo>
                    <a:pt x="166" y="28859"/>
                  </a:lnTo>
                  <a:lnTo>
                    <a:pt x="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53"/>
          <p:cNvSpPr txBox="1"/>
          <p:nvPr>
            <p:ph type="ctrTitle"/>
          </p:nvPr>
        </p:nvSpPr>
        <p:spPr>
          <a:xfrm>
            <a:off x="422100" y="18238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 Vectorization</a:t>
            </a:r>
            <a:endParaRPr/>
          </a:p>
        </p:txBody>
      </p:sp>
      <p:sp>
        <p:nvSpPr>
          <p:cNvPr id="1114" name="Google Shape;1114;p53"/>
          <p:cNvSpPr txBox="1"/>
          <p:nvPr>
            <p:ph type="ctrTitle"/>
          </p:nvPr>
        </p:nvSpPr>
        <p:spPr>
          <a:xfrm>
            <a:off x="422100"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 Vectorization</a:t>
            </a:r>
            <a:endParaRPr/>
          </a:p>
        </p:txBody>
      </p:sp>
      <p:sp>
        <p:nvSpPr>
          <p:cNvPr id="1115" name="Google Shape;1115;p53"/>
          <p:cNvSpPr txBox="1"/>
          <p:nvPr>
            <p:ph idx="9" type="ctrTitle"/>
          </p:nvPr>
        </p:nvSpPr>
        <p:spPr>
          <a:xfrm>
            <a:off x="5173613" y="187327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90.2%</a:t>
            </a:r>
            <a:endParaRPr/>
          </a:p>
        </p:txBody>
      </p:sp>
      <p:sp>
        <p:nvSpPr>
          <p:cNvPr id="1116" name="Google Shape;1116;p53"/>
          <p:cNvSpPr txBox="1"/>
          <p:nvPr>
            <p:ph idx="9" type="ctrTitle"/>
          </p:nvPr>
        </p:nvSpPr>
        <p:spPr>
          <a:xfrm>
            <a:off x="6298663" y="29653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90.8%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54"/>
          <p:cNvSpPr txBox="1"/>
          <p:nvPr>
            <p:ph idx="6" type="ctrTitle"/>
          </p:nvPr>
        </p:nvSpPr>
        <p:spPr>
          <a:xfrm>
            <a:off x="503425" y="593000"/>
            <a:ext cx="5349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Results Overlook</a:t>
            </a:r>
            <a:endParaRPr/>
          </a:p>
        </p:txBody>
      </p:sp>
      <p:cxnSp>
        <p:nvCxnSpPr>
          <p:cNvPr id="1122" name="Google Shape;1122;p54"/>
          <p:cNvCxnSpPr/>
          <p:nvPr/>
        </p:nvCxnSpPr>
        <p:spPr>
          <a:xfrm>
            <a:off x="2390400" y="1302350"/>
            <a:ext cx="16500" cy="3115800"/>
          </a:xfrm>
          <a:prstGeom prst="straightConnector1">
            <a:avLst/>
          </a:prstGeom>
          <a:noFill/>
          <a:ln cap="flat" cmpd="sng" w="9525">
            <a:solidFill>
              <a:schemeClr val="dk2"/>
            </a:solidFill>
            <a:prstDash val="solid"/>
            <a:round/>
            <a:headEnd len="med" w="med" type="none"/>
            <a:tailEnd len="med" w="med" type="none"/>
          </a:ln>
        </p:spPr>
      </p:cxnSp>
      <p:pic>
        <p:nvPicPr>
          <p:cNvPr id="1123" name="Google Shape;1123;p54"/>
          <p:cNvPicPr preferRelativeResize="0"/>
          <p:nvPr/>
        </p:nvPicPr>
        <p:blipFill>
          <a:blip r:embed="rId3">
            <a:alphaModFix/>
          </a:blip>
          <a:stretch>
            <a:fillRect/>
          </a:stretch>
        </p:blipFill>
        <p:spPr>
          <a:xfrm>
            <a:off x="1497800" y="1435962"/>
            <a:ext cx="2742240" cy="2255713"/>
          </a:xfrm>
          <a:prstGeom prst="rect">
            <a:avLst/>
          </a:prstGeom>
          <a:noFill/>
          <a:ln>
            <a:noFill/>
          </a:ln>
        </p:spPr>
      </p:pic>
      <p:pic>
        <p:nvPicPr>
          <p:cNvPr id="1124" name="Google Shape;1124;p54"/>
          <p:cNvPicPr preferRelativeResize="0"/>
          <p:nvPr/>
        </p:nvPicPr>
        <p:blipFill>
          <a:blip r:embed="rId4">
            <a:alphaModFix/>
          </a:blip>
          <a:stretch>
            <a:fillRect/>
          </a:stretch>
        </p:blipFill>
        <p:spPr>
          <a:xfrm>
            <a:off x="4588136" y="1442356"/>
            <a:ext cx="3018676" cy="2244655"/>
          </a:xfrm>
          <a:prstGeom prst="rect">
            <a:avLst/>
          </a:prstGeom>
          <a:noFill/>
          <a:ln>
            <a:noFill/>
          </a:ln>
        </p:spPr>
      </p:pic>
      <p:sp>
        <p:nvSpPr>
          <p:cNvPr id="1125" name="Google Shape;1125;p54"/>
          <p:cNvSpPr txBox="1"/>
          <p:nvPr>
            <p:ph type="ctrTitle"/>
          </p:nvPr>
        </p:nvSpPr>
        <p:spPr>
          <a:xfrm>
            <a:off x="2291475" y="3958538"/>
            <a:ext cx="31488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Base Model</a:t>
            </a:r>
            <a:r>
              <a:rPr lang="en"/>
              <a:t> :  Logistic Regression</a:t>
            </a:r>
            <a:endParaRPr/>
          </a:p>
        </p:txBody>
      </p:sp>
      <p:sp>
        <p:nvSpPr>
          <p:cNvPr id="1126" name="Google Shape;1126;p54"/>
          <p:cNvSpPr txBox="1"/>
          <p:nvPr>
            <p:ph type="ctrTitle"/>
          </p:nvPr>
        </p:nvSpPr>
        <p:spPr>
          <a:xfrm>
            <a:off x="2225550" y="4418150"/>
            <a:ext cx="4962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Best Model (</a:t>
            </a:r>
            <a:r>
              <a:rPr lang="en">
                <a:solidFill>
                  <a:schemeClr val="lt2"/>
                </a:solidFill>
              </a:rPr>
              <a:t>Chosen</a:t>
            </a:r>
            <a:r>
              <a:rPr lang="en">
                <a:solidFill>
                  <a:schemeClr val="lt2"/>
                </a:solidFill>
              </a:rPr>
              <a:t>)</a:t>
            </a:r>
            <a:r>
              <a:rPr lang="en"/>
              <a:t>: Multinomial Naive Bayes + TFIDF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55"/>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Predictors</a:t>
            </a:r>
            <a:endParaRPr/>
          </a:p>
        </p:txBody>
      </p:sp>
      <p:sp>
        <p:nvSpPr>
          <p:cNvPr id="1132" name="Google Shape;1132;p55"/>
          <p:cNvSpPr txBox="1"/>
          <p:nvPr>
            <p:ph type="ctrTitle"/>
          </p:nvPr>
        </p:nvSpPr>
        <p:spPr>
          <a:xfrm>
            <a:off x="931234" y="1196026"/>
            <a:ext cx="982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Dota2</a:t>
            </a:r>
            <a:endParaRPr/>
          </a:p>
        </p:txBody>
      </p:sp>
      <p:sp>
        <p:nvSpPr>
          <p:cNvPr id="1133" name="Google Shape;1133;p55"/>
          <p:cNvSpPr txBox="1"/>
          <p:nvPr>
            <p:ph idx="1" type="subTitle"/>
          </p:nvPr>
        </p:nvSpPr>
        <p:spPr>
          <a:xfrm>
            <a:off x="931246" y="1684093"/>
            <a:ext cx="2620500" cy="111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AutoNum type="arabicParenR"/>
            </a:pPr>
            <a:r>
              <a:rPr lang="en"/>
              <a:t>Hero</a:t>
            </a:r>
            <a:endParaRPr/>
          </a:p>
          <a:p>
            <a:pPr indent="-304800" lvl="0" marL="457200" rtl="0" algn="l">
              <a:spcBef>
                <a:spcPts val="0"/>
              </a:spcBef>
              <a:spcAft>
                <a:spcPts val="0"/>
              </a:spcAft>
              <a:buClr>
                <a:schemeClr val="lt2"/>
              </a:buClr>
              <a:buSzPts val="1200"/>
              <a:buAutoNum type="arabicParenR"/>
            </a:pPr>
            <a:r>
              <a:rPr lang="en"/>
              <a:t>Valve</a:t>
            </a:r>
            <a:endParaRPr/>
          </a:p>
          <a:p>
            <a:pPr indent="-304800" lvl="0" marL="457200" rtl="0" algn="l">
              <a:spcBef>
                <a:spcPts val="0"/>
              </a:spcBef>
              <a:spcAft>
                <a:spcPts val="0"/>
              </a:spcAft>
              <a:buClr>
                <a:schemeClr val="lt2"/>
              </a:buClr>
              <a:buSzPts val="1200"/>
              <a:buAutoNum type="arabicParenR"/>
            </a:pPr>
            <a:r>
              <a:rPr lang="en"/>
              <a:t>Major</a:t>
            </a:r>
            <a:endParaRPr/>
          </a:p>
          <a:p>
            <a:pPr indent="-304800" lvl="0" marL="457200" rtl="0" algn="l">
              <a:spcBef>
                <a:spcPts val="0"/>
              </a:spcBef>
              <a:spcAft>
                <a:spcPts val="0"/>
              </a:spcAft>
              <a:buClr>
                <a:schemeClr val="lt2"/>
              </a:buClr>
              <a:buSzPts val="1200"/>
              <a:buAutoNum type="arabicParenR"/>
            </a:pPr>
            <a:r>
              <a:rPr lang="en"/>
              <a:t>MMR</a:t>
            </a:r>
            <a:endParaRPr/>
          </a:p>
          <a:p>
            <a:pPr indent="-304800" lvl="0" marL="457200" rtl="0" algn="l">
              <a:spcBef>
                <a:spcPts val="0"/>
              </a:spcBef>
              <a:spcAft>
                <a:spcPts val="0"/>
              </a:spcAft>
              <a:buClr>
                <a:schemeClr val="lt2"/>
              </a:buClr>
              <a:buSzPts val="1200"/>
              <a:buAutoNum type="arabicParenR"/>
            </a:pPr>
            <a:r>
              <a:rPr lang="en"/>
              <a:t>Stockholm</a:t>
            </a:r>
            <a:endParaRPr/>
          </a:p>
        </p:txBody>
      </p:sp>
      <p:sp>
        <p:nvSpPr>
          <p:cNvPr id="1134" name="Google Shape;1134;p55"/>
          <p:cNvSpPr txBox="1"/>
          <p:nvPr>
            <p:ph idx="2" type="ctrTitle"/>
          </p:nvPr>
        </p:nvSpPr>
        <p:spPr>
          <a:xfrm>
            <a:off x="5308345" y="1196025"/>
            <a:ext cx="28794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League of Legends</a:t>
            </a:r>
            <a:endParaRPr/>
          </a:p>
        </p:txBody>
      </p:sp>
      <p:grpSp>
        <p:nvGrpSpPr>
          <p:cNvPr id="1135" name="Google Shape;1135;p55"/>
          <p:cNvGrpSpPr/>
          <p:nvPr/>
        </p:nvGrpSpPr>
        <p:grpSpPr>
          <a:xfrm>
            <a:off x="2466797" y="2837754"/>
            <a:ext cx="4594825" cy="1842617"/>
            <a:chOff x="3834069" y="2439811"/>
            <a:chExt cx="2413629" cy="967914"/>
          </a:xfrm>
        </p:grpSpPr>
        <p:grpSp>
          <p:nvGrpSpPr>
            <p:cNvPr id="1136" name="Google Shape;1136;p55"/>
            <p:cNvGrpSpPr/>
            <p:nvPr/>
          </p:nvGrpSpPr>
          <p:grpSpPr>
            <a:xfrm>
              <a:off x="4960453" y="2469658"/>
              <a:ext cx="1287244" cy="885527"/>
              <a:chOff x="4960453" y="2469658"/>
              <a:chExt cx="1287244" cy="885527"/>
            </a:xfrm>
          </p:grpSpPr>
          <p:sp>
            <p:nvSpPr>
              <p:cNvPr id="1137" name="Google Shape;1137;p55"/>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5"/>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5"/>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5"/>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5"/>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55"/>
            <p:cNvGrpSpPr/>
            <p:nvPr/>
          </p:nvGrpSpPr>
          <p:grpSpPr>
            <a:xfrm>
              <a:off x="3834069" y="2469658"/>
              <a:ext cx="1129846" cy="885527"/>
              <a:chOff x="3834069" y="2469658"/>
              <a:chExt cx="1129846" cy="885527"/>
            </a:xfrm>
          </p:grpSpPr>
          <p:sp>
            <p:nvSpPr>
              <p:cNvPr id="1144" name="Google Shape;1144;p55"/>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55"/>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1" name="Google Shape;1151;p55"/>
          <p:cNvCxnSpPr>
            <a:stCxn id="1132" idx="1"/>
          </p:cNvCxnSpPr>
          <p:nvPr/>
        </p:nvCxnSpPr>
        <p:spPr>
          <a:xfrm>
            <a:off x="931234" y="1484926"/>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1152" name="Google Shape;1152;p55"/>
          <p:cNvCxnSpPr>
            <a:stCxn id="1134" idx="3"/>
          </p:cNvCxnSpPr>
          <p:nvPr/>
        </p:nvCxnSpPr>
        <p:spPr>
          <a:xfrm flipH="1">
            <a:off x="7041145" y="1484925"/>
            <a:ext cx="1146600" cy="2563800"/>
          </a:xfrm>
          <a:prstGeom prst="bentConnector4">
            <a:avLst>
              <a:gd fmla="val -20768" name="adj1"/>
              <a:gd fmla="val 55634" name="adj2"/>
            </a:avLst>
          </a:prstGeom>
          <a:noFill/>
          <a:ln cap="flat" cmpd="sng" w="9525">
            <a:solidFill>
              <a:schemeClr val="accent3"/>
            </a:solidFill>
            <a:prstDash val="solid"/>
            <a:round/>
            <a:headEnd len="med" w="med" type="none"/>
            <a:tailEnd len="med" w="med" type="none"/>
          </a:ln>
        </p:spPr>
      </p:cxnSp>
      <p:sp>
        <p:nvSpPr>
          <p:cNvPr id="1153" name="Google Shape;1153;p5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5"/>
          <p:cNvSpPr txBox="1"/>
          <p:nvPr>
            <p:ph idx="1" type="subTitle"/>
          </p:nvPr>
        </p:nvSpPr>
        <p:spPr>
          <a:xfrm>
            <a:off x="5782696" y="1684093"/>
            <a:ext cx="2620500" cy="111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AutoNum type="arabicParenR"/>
            </a:pPr>
            <a:r>
              <a:rPr lang="en"/>
              <a:t>Riot</a:t>
            </a:r>
            <a:endParaRPr/>
          </a:p>
          <a:p>
            <a:pPr indent="-304800" lvl="0" marL="457200" rtl="0" algn="l">
              <a:spcBef>
                <a:spcPts val="0"/>
              </a:spcBef>
              <a:spcAft>
                <a:spcPts val="0"/>
              </a:spcAft>
              <a:buClr>
                <a:schemeClr val="lt2"/>
              </a:buClr>
              <a:buSzPts val="1200"/>
              <a:buAutoNum type="arabicParenR"/>
            </a:pPr>
            <a:r>
              <a:rPr lang="en"/>
              <a:t>Challenger</a:t>
            </a:r>
            <a:endParaRPr/>
          </a:p>
          <a:p>
            <a:pPr indent="-304800" lvl="0" marL="457200" rtl="0" algn="l">
              <a:spcBef>
                <a:spcPts val="0"/>
              </a:spcBef>
              <a:spcAft>
                <a:spcPts val="0"/>
              </a:spcAft>
              <a:buClr>
                <a:schemeClr val="lt2"/>
              </a:buClr>
              <a:buSzPts val="1200"/>
              <a:buAutoNum type="arabicParenR"/>
            </a:pPr>
            <a:r>
              <a:rPr lang="en"/>
              <a:t>Champion</a:t>
            </a:r>
            <a:endParaRPr/>
          </a:p>
          <a:p>
            <a:pPr indent="-304800" lvl="0" marL="457200" rtl="0" algn="l">
              <a:spcBef>
                <a:spcPts val="0"/>
              </a:spcBef>
              <a:spcAft>
                <a:spcPts val="0"/>
              </a:spcAft>
              <a:buClr>
                <a:schemeClr val="lt2"/>
              </a:buClr>
              <a:buSzPts val="1200"/>
              <a:buAutoNum type="arabicParenR"/>
            </a:pPr>
            <a:r>
              <a:rPr lang="en"/>
              <a:t>Adc</a:t>
            </a:r>
            <a:endParaRPr/>
          </a:p>
          <a:p>
            <a:pPr indent="-304800" lvl="0" marL="457200" rtl="0" algn="l">
              <a:spcBef>
                <a:spcPts val="0"/>
              </a:spcBef>
              <a:spcAft>
                <a:spcPts val="0"/>
              </a:spcAft>
              <a:buClr>
                <a:schemeClr val="lt2"/>
              </a:buClr>
              <a:buSzPts val="1200"/>
              <a:buAutoNum type="arabicParenR"/>
            </a:pPr>
            <a:r>
              <a:rPr lang="en"/>
              <a:t>Aram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6"/>
          <p:cNvSpPr/>
          <p:nvPr/>
        </p:nvSpPr>
        <p:spPr>
          <a:xfrm>
            <a:off x="124950" y="1086825"/>
            <a:ext cx="8894100" cy="37104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6"/>
          <p:cNvSpPr/>
          <p:nvPr/>
        </p:nvSpPr>
        <p:spPr>
          <a:xfrm>
            <a:off x="282941" y="1275864"/>
            <a:ext cx="8578200" cy="33936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6"/>
          <p:cNvSpPr txBox="1"/>
          <p:nvPr>
            <p:ph type="ctrTitle"/>
          </p:nvPr>
        </p:nvSpPr>
        <p:spPr>
          <a:xfrm>
            <a:off x="702750" y="428150"/>
            <a:ext cx="8316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3 Most Frequent Words in Misclassified Posts</a:t>
            </a:r>
            <a:endParaRPr/>
          </a:p>
        </p:txBody>
      </p:sp>
      <p:graphicFrame>
        <p:nvGraphicFramePr>
          <p:cNvPr id="1163" name="Google Shape;1163;p56"/>
          <p:cNvGraphicFramePr/>
          <p:nvPr/>
        </p:nvGraphicFramePr>
        <p:xfrm>
          <a:off x="810028" y="1538807"/>
          <a:ext cx="3000000" cy="3000000"/>
        </p:xfrm>
        <a:graphic>
          <a:graphicData uri="http://schemas.openxmlformats.org/drawingml/2006/table">
            <a:tbl>
              <a:tblPr>
                <a:noFill/>
                <a:tableStyleId>{DAE4EAD4-E7AA-4023-BFB9-56FAE1E4FBBB}</a:tableStyleId>
              </a:tblPr>
              <a:tblGrid>
                <a:gridCol w="2980175"/>
                <a:gridCol w="382850"/>
                <a:gridCol w="382850"/>
                <a:gridCol w="2391100"/>
                <a:gridCol w="1386975"/>
              </a:tblGrid>
              <a:tr h="664975">
                <a:tc>
                  <a:txBody>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                Words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DESCRIPTION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Ping</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In gaming ping refers to the delay between a players input and the servers response</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Hero</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Primarily refers to characters in Dota2. A lot of player base in LOL comes from Dota2 and refers to LOL champions as Heros</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3"/>
                          </a:solidFill>
                          <a:latin typeface="Share Tech"/>
                          <a:ea typeface="Share Tech"/>
                          <a:cs typeface="Share Tech"/>
                          <a:sym typeface="Share Tech"/>
                        </a:rPr>
                        <a:t>Discord</a:t>
                      </a:r>
                      <a:endParaRPr sz="2000">
                        <a:solidFill>
                          <a:schemeClr val="accent3"/>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A popular group-chatting platform that is built for gamers to communicate in-game</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5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&amp; Future Plans</a:t>
            </a:r>
            <a:endParaRPr sz="3000"/>
          </a:p>
        </p:txBody>
      </p:sp>
      <p:sp>
        <p:nvSpPr>
          <p:cNvPr id="1169" name="Google Shape;1169;p57"/>
          <p:cNvSpPr txBox="1"/>
          <p:nvPr>
            <p:ph idx="5" type="subTitle"/>
          </p:nvPr>
        </p:nvSpPr>
        <p:spPr>
          <a:xfrm>
            <a:off x="766975" y="1135000"/>
            <a:ext cx="7904700" cy="3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1) </a:t>
            </a:r>
            <a:r>
              <a:rPr b="1" lang="en" sz="2000"/>
              <a:t>Model Accuracy Improvement</a:t>
            </a:r>
            <a:endParaRPr b="1" sz="2000"/>
          </a:p>
          <a:p>
            <a:pPr indent="0" lvl="0" marL="0" rtl="0" algn="l">
              <a:spcBef>
                <a:spcPts val="0"/>
              </a:spcBef>
              <a:spcAft>
                <a:spcPts val="0"/>
              </a:spcAft>
              <a:buNone/>
            </a:pPr>
            <a:r>
              <a:t/>
            </a:r>
            <a:endParaRPr sz="2000"/>
          </a:p>
          <a:p>
            <a:pPr indent="-330200" lvl="0" marL="457200" rtl="0" algn="l">
              <a:spcBef>
                <a:spcPts val="0"/>
              </a:spcBef>
              <a:spcAft>
                <a:spcPts val="0"/>
              </a:spcAft>
              <a:buClr>
                <a:schemeClr val="lt1"/>
              </a:buClr>
              <a:buSzPts val="1600"/>
              <a:buChar char="●"/>
            </a:pPr>
            <a:r>
              <a:rPr lang="en" sz="2000"/>
              <a:t>Some posts were misclassified e.g. ping, hero, discord</a:t>
            </a:r>
            <a:endParaRPr sz="2000"/>
          </a:p>
          <a:p>
            <a:pPr indent="0" lvl="0" marL="457200" rtl="0" algn="l">
              <a:spcBef>
                <a:spcPts val="0"/>
              </a:spcBef>
              <a:spcAft>
                <a:spcPts val="0"/>
              </a:spcAft>
              <a:buNone/>
            </a:pPr>
            <a:r>
              <a:t/>
            </a:r>
            <a:endParaRPr sz="2000"/>
          </a:p>
          <a:p>
            <a:pPr indent="-330200" lvl="0" marL="457200" rtl="0" algn="l">
              <a:spcBef>
                <a:spcPts val="0"/>
              </a:spcBef>
              <a:spcAft>
                <a:spcPts val="0"/>
              </a:spcAft>
              <a:buClr>
                <a:schemeClr val="lt1"/>
              </a:buClr>
              <a:buSzPts val="1600"/>
              <a:buChar char="●"/>
            </a:pPr>
            <a:r>
              <a:rPr lang="en" sz="2000"/>
              <a:t>Better data cleaning steps e.g. remove Character Entities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000"/>
              <a:t>2) Include New Model Features</a:t>
            </a:r>
            <a:endParaRPr b="1" sz="2000"/>
          </a:p>
          <a:p>
            <a:pPr indent="0" lvl="0" marL="0" rtl="0" algn="l">
              <a:spcBef>
                <a:spcPts val="0"/>
              </a:spcBef>
              <a:spcAft>
                <a:spcPts val="0"/>
              </a:spcAft>
              <a:buNone/>
            </a:pPr>
            <a:r>
              <a:t/>
            </a:r>
            <a:endParaRPr b="1" sz="2000"/>
          </a:p>
          <a:p>
            <a:pPr indent="-330200" lvl="0" marL="457200" rtl="0" algn="l">
              <a:spcBef>
                <a:spcPts val="0"/>
              </a:spcBef>
              <a:spcAft>
                <a:spcPts val="0"/>
              </a:spcAft>
              <a:buClr>
                <a:schemeClr val="lt1"/>
              </a:buClr>
              <a:buSzPts val="1600"/>
              <a:buChar char="●"/>
            </a:pPr>
            <a:r>
              <a:rPr lang="en" sz="2000"/>
              <a:t>Analyse moderated posts to implement auto regulat</a:t>
            </a:r>
            <a:r>
              <a:rPr lang="en" sz="2000"/>
              <a:t>ion</a:t>
            </a:r>
            <a:r>
              <a:rPr lang="en" sz="2000"/>
              <a:t> of potential user rogue behaviour e.g. profanities, spams</a:t>
            </a:r>
            <a:endParaRPr sz="2000"/>
          </a:p>
          <a:p>
            <a:pPr indent="0" lvl="0" marL="457200" rtl="0" algn="l">
              <a:spcBef>
                <a:spcPts val="0"/>
              </a:spcBef>
              <a:spcAft>
                <a:spcPts val="0"/>
              </a:spcAft>
              <a:buNone/>
            </a:pPr>
            <a:r>
              <a:t/>
            </a:r>
            <a:endParaRPr sz="2000"/>
          </a:p>
          <a:p>
            <a:pPr indent="-330200" lvl="0" marL="457200" rtl="0" algn="l">
              <a:spcBef>
                <a:spcPts val="0"/>
              </a:spcBef>
              <a:spcAft>
                <a:spcPts val="0"/>
              </a:spcAft>
              <a:buClr>
                <a:schemeClr val="lt1"/>
              </a:buClr>
              <a:buSzPts val="1600"/>
              <a:buChar char="●"/>
            </a:pPr>
            <a:r>
              <a:rPr lang="en" sz="2000"/>
              <a:t>Sentiment analysis</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5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sz="3000"/>
          </a:p>
        </p:txBody>
      </p:sp>
      <p:sp>
        <p:nvSpPr>
          <p:cNvPr id="1175" name="Google Shape;1175;p58"/>
          <p:cNvSpPr txBox="1"/>
          <p:nvPr>
            <p:ph idx="2" type="ctrTitle"/>
          </p:nvPr>
        </p:nvSpPr>
        <p:spPr>
          <a:xfrm>
            <a:off x="3623778"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SATURN</a:t>
            </a:r>
            <a:endParaRPr/>
          </a:p>
        </p:txBody>
      </p:sp>
      <p:sp>
        <p:nvSpPr>
          <p:cNvPr id="1176" name="Google Shape;1176;p58"/>
          <p:cNvSpPr txBox="1"/>
          <p:nvPr>
            <p:ph type="ctrTitle"/>
          </p:nvPr>
        </p:nvSpPr>
        <p:spPr>
          <a:xfrm>
            <a:off x="1011825"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Share Tech"/>
                <a:ea typeface="Share Tech"/>
                <a:cs typeface="Share Tech"/>
                <a:sym typeface="Share Tech"/>
              </a:rPr>
              <a:t>Mode</a:t>
            </a:r>
            <a:endParaRPr/>
          </a:p>
        </p:txBody>
      </p:sp>
      <p:sp>
        <p:nvSpPr>
          <p:cNvPr id="1177" name="Google Shape;1177;p58"/>
          <p:cNvSpPr txBox="1"/>
          <p:nvPr>
            <p:ph idx="4" type="ctrTitle"/>
          </p:nvPr>
        </p:nvSpPr>
        <p:spPr>
          <a:xfrm>
            <a:off x="6245198"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NEPTUNE</a:t>
            </a:r>
            <a:endParaRPr/>
          </a:p>
        </p:txBody>
      </p:sp>
      <p:sp>
        <p:nvSpPr>
          <p:cNvPr id="1178" name="Google Shape;1178;p58"/>
          <p:cNvSpPr txBox="1"/>
          <p:nvPr>
            <p:ph idx="5" type="subTitle"/>
          </p:nvPr>
        </p:nvSpPr>
        <p:spPr>
          <a:xfrm>
            <a:off x="6245198" y="349110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Neptune is the farthest planet from the Sun</a:t>
            </a:r>
            <a:endParaRPr/>
          </a:p>
        </p:txBody>
      </p:sp>
      <p:sp>
        <p:nvSpPr>
          <p:cNvPr id="1179" name="Google Shape;1179;p58"/>
          <p:cNvSpPr txBox="1"/>
          <p:nvPr>
            <p:ph idx="2" type="ctrTitle"/>
          </p:nvPr>
        </p:nvSpPr>
        <p:spPr>
          <a:xfrm>
            <a:off x="3623779"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OCTOBER 14</a:t>
            </a:r>
            <a:endParaRPr sz="1600">
              <a:solidFill>
                <a:schemeClr val="accent2"/>
              </a:solidFill>
            </a:endParaRPr>
          </a:p>
        </p:txBody>
      </p:sp>
      <p:sp>
        <p:nvSpPr>
          <p:cNvPr id="1180" name="Google Shape;1180;p58"/>
          <p:cNvSpPr txBox="1"/>
          <p:nvPr>
            <p:ph type="ctrTitle"/>
          </p:nvPr>
        </p:nvSpPr>
        <p:spPr>
          <a:xfrm>
            <a:off x="1011829"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rPr>
              <a:t>JUNE 2</a:t>
            </a:r>
            <a:endParaRPr sz="1600">
              <a:solidFill>
                <a:schemeClr val="accent1"/>
              </a:solidFill>
            </a:endParaRPr>
          </a:p>
        </p:txBody>
      </p:sp>
      <p:sp>
        <p:nvSpPr>
          <p:cNvPr id="1181" name="Google Shape;1181;p58"/>
          <p:cNvSpPr txBox="1"/>
          <p:nvPr>
            <p:ph idx="4" type="ctrTitle"/>
          </p:nvPr>
        </p:nvSpPr>
        <p:spPr>
          <a:xfrm>
            <a:off x="6245202"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rPr>
              <a:t>JANUARY 23</a:t>
            </a:r>
            <a:endParaRPr sz="1600">
              <a:solidFill>
                <a:schemeClr val="accent3"/>
              </a:solidFill>
            </a:endParaRPr>
          </a:p>
        </p:txBody>
      </p:sp>
      <p:pic>
        <p:nvPicPr>
          <p:cNvPr id="1182" name="Google Shape;1182;p58"/>
          <p:cNvPicPr preferRelativeResize="0"/>
          <p:nvPr/>
        </p:nvPicPr>
        <p:blipFill>
          <a:blip r:embed="rId3">
            <a:alphaModFix/>
          </a:blip>
          <a:stretch>
            <a:fillRect/>
          </a:stretch>
        </p:blipFill>
        <p:spPr>
          <a:xfrm>
            <a:off x="304800" y="285576"/>
            <a:ext cx="8509600" cy="4629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59"/>
          <p:cNvSpPr txBox="1"/>
          <p:nvPr>
            <p:ph idx="6" type="ctrTitle"/>
          </p:nvPr>
        </p:nvSpPr>
        <p:spPr>
          <a:xfrm>
            <a:off x="618825" y="411675"/>
            <a:ext cx="5143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 &amp; Conclusion</a:t>
            </a:r>
            <a:endParaRPr sz="3000"/>
          </a:p>
        </p:txBody>
      </p:sp>
      <p:sp>
        <p:nvSpPr>
          <p:cNvPr id="1188" name="Google Shape;1188;p59"/>
          <p:cNvSpPr txBox="1"/>
          <p:nvPr>
            <p:ph idx="5" type="subTitle"/>
          </p:nvPr>
        </p:nvSpPr>
        <p:spPr>
          <a:xfrm>
            <a:off x="614575" y="1058800"/>
            <a:ext cx="8529300" cy="41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Internal</a:t>
            </a:r>
            <a:endParaRPr b="1" sz="2000" u="sng"/>
          </a:p>
          <a:p>
            <a:pPr indent="0" lvl="0" marL="0" rtl="0" algn="l">
              <a:spcBef>
                <a:spcPts val="0"/>
              </a:spcBef>
              <a:spcAft>
                <a:spcPts val="0"/>
              </a:spcAft>
              <a:buNone/>
            </a:pPr>
            <a:r>
              <a:rPr lang="en" sz="2000"/>
              <a:t>1) Roll out classification to split posts into 2 separate threads</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lang="en" sz="2000"/>
              <a:t>2) Establish timeline for future model features roll-out</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lang="en" sz="2000"/>
              <a:t>3) Tease out campaign specific insights e.g. new users acquisition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b="1" lang="en" sz="2000" u="sng"/>
              <a:t>External</a:t>
            </a:r>
            <a:endParaRPr b="1" sz="2000" u="sng"/>
          </a:p>
          <a:p>
            <a:pPr indent="0" lvl="0" marL="0" rtl="0" algn="l">
              <a:spcBef>
                <a:spcPts val="0"/>
              </a:spcBef>
              <a:spcAft>
                <a:spcPts val="0"/>
              </a:spcAft>
              <a:buNone/>
            </a:pPr>
            <a:r>
              <a:rPr lang="en" sz="2000"/>
              <a:t>1) </a:t>
            </a:r>
            <a:r>
              <a:rPr b="1" lang="en" sz="2000"/>
              <a:t>Developers</a:t>
            </a:r>
            <a:r>
              <a:rPr lang="en" sz="2000"/>
              <a:t>: Insights on sentiments, new games &amp;/or features, etc.</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lang="en" sz="2000"/>
              <a:t>2) </a:t>
            </a:r>
            <a:r>
              <a:rPr b="1" lang="en" sz="2000"/>
              <a:t>Esports/Events</a:t>
            </a:r>
            <a:r>
              <a:rPr lang="en" sz="2000"/>
              <a:t>: Insights on interests &amp; mechanics, partnerships, etc.</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lang="en" sz="2000"/>
              <a:t>3) </a:t>
            </a:r>
            <a:r>
              <a:rPr b="1" lang="en" sz="2000"/>
              <a:t>Gaming Streamers</a:t>
            </a:r>
            <a:r>
              <a:rPr lang="en" sz="2000"/>
              <a:t>: Insights on peak online user activities, etc.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60"/>
          <p:cNvSpPr txBox="1"/>
          <p:nvPr>
            <p:ph type="title"/>
          </p:nvPr>
        </p:nvSpPr>
        <p:spPr>
          <a:xfrm>
            <a:off x="2471163" y="2011050"/>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194" name="Google Shape;1194;p60"/>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60"/>
          <p:cNvGrpSpPr/>
          <p:nvPr/>
        </p:nvGrpSpPr>
        <p:grpSpPr>
          <a:xfrm>
            <a:off x="7981434" y="-1177061"/>
            <a:ext cx="203789" cy="1274754"/>
            <a:chOff x="2877432" y="975334"/>
            <a:chExt cx="188886" cy="1181531"/>
          </a:xfrm>
        </p:grpSpPr>
        <p:sp>
          <p:nvSpPr>
            <p:cNvPr id="1196" name="Google Shape;1196;p6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60"/>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0"/>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1" name="Google Shape;1201;p60"/>
          <p:cNvPicPr preferRelativeResize="0"/>
          <p:nvPr/>
        </p:nvPicPr>
        <p:blipFill>
          <a:blip r:embed="rId3">
            <a:alphaModFix/>
          </a:blip>
          <a:stretch>
            <a:fillRect/>
          </a:stretch>
        </p:blipFill>
        <p:spPr>
          <a:xfrm>
            <a:off x="2453938" y="3637275"/>
            <a:ext cx="3857625" cy="108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1" type="body"/>
          </p:nvPr>
        </p:nvSpPr>
        <p:spPr>
          <a:xfrm>
            <a:off x="726300" y="1186975"/>
            <a:ext cx="7564800" cy="2922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Font typeface="Arial"/>
              <a:buChar char="-"/>
            </a:pPr>
            <a:r>
              <a:rPr lang="en" sz="1700">
                <a:solidFill>
                  <a:srgbClr val="FFFFFF"/>
                </a:solidFill>
              </a:rPr>
              <a:t>New </a:t>
            </a:r>
            <a:r>
              <a:rPr lang="en" sz="1700"/>
              <a:t>single </a:t>
            </a:r>
            <a:r>
              <a:rPr b="1" lang="en" sz="1700">
                <a:solidFill>
                  <a:srgbClr val="FFFFFF"/>
                </a:solidFill>
              </a:rPr>
              <a:t>beta</a:t>
            </a:r>
            <a:r>
              <a:rPr lang="en" sz="1700">
                <a:solidFill>
                  <a:srgbClr val="FFFFFF"/>
                </a:solidFill>
              </a:rPr>
              <a:t> forum for gamers to post discussions &amp; comments</a:t>
            </a:r>
            <a:endParaRPr sz="1700">
              <a:solidFill>
                <a:srgbClr val="FFFFFF"/>
              </a:solidFill>
            </a:endParaRPr>
          </a:p>
          <a:p>
            <a:pPr indent="0" lvl="0" marL="457200" rtl="0" algn="l">
              <a:lnSpc>
                <a:spcPct val="115000"/>
              </a:lnSpc>
              <a:spcBef>
                <a:spcPts val="0"/>
              </a:spcBef>
              <a:spcAft>
                <a:spcPts val="0"/>
              </a:spcAft>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 sz="1700">
                <a:solidFill>
                  <a:srgbClr val="FFFFFF"/>
                </a:solidFill>
              </a:rPr>
              <a:t>High traffic of posts &amp; comments updates daily</a:t>
            </a:r>
            <a:endParaRPr sz="1700">
              <a:solidFill>
                <a:srgbClr val="FFFFFF"/>
              </a:solidFill>
            </a:endParaRPr>
          </a:p>
          <a:p>
            <a:pPr indent="0" lvl="0" marL="457200" rtl="0" algn="l">
              <a:lnSpc>
                <a:spcPct val="115000"/>
              </a:lnSpc>
              <a:spcBef>
                <a:spcPts val="0"/>
              </a:spcBef>
              <a:spcAft>
                <a:spcPts val="0"/>
              </a:spcAft>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 sz="1700">
                <a:solidFill>
                  <a:srgbClr val="FFFFFF"/>
                </a:solidFill>
              </a:rPr>
              <a:t>Challenging for: </a:t>
            </a:r>
            <a:endParaRPr sz="1700">
              <a:solidFill>
                <a:srgbClr val="FFFFFF"/>
              </a:solidFill>
            </a:endParaRPr>
          </a:p>
          <a:p>
            <a:pPr indent="-336550" lvl="1" marL="914400" rtl="0" algn="l">
              <a:spcBef>
                <a:spcPts val="0"/>
              </a:spcBef>
              <a:spcAft>
                <a:spcPts val="0"/>
              </a:spcAft>
              <a:buClr>
                <a:srgbClr val="FFFFFF"/>
              </a:buClr>
              <a:buSzPts val="1700"/>
              <a:buChar char="-"/>
            </a:pPr>
            <a:r>
              <a:rPr lang="en" sz="1700"/>
              <a:t>Business development / marketing team to design sales &amp; marketing campaigns that best meet the user’s needs</a:t>
            </a:r>
            <a:endParaRPr sz="1700"/>
          </a:p>
          <a:p>
            <a:pPr indent="-336550" lvl="1" marL="914400" rtl="0" algn="l">
              <a:lnSpc>
                <a:spcPct val="115000"/>
              </a:lnSpc>
              <a:spcBef>
                <a:spcPts val="0"/>
              </a:spcBef>
              <a:spcAft>
                <a:spcPts val="0"/>
              </a:spcAft>
              <a:buClr>
                <a:srgbClr val="FFFFFF"/>
              </a:buClr>
              <a:buSzPts val="1700"/>
              <a:buChar char="-"/>
            </a:pPr>
            <a:r>
              <a:rPr lang="en" sz="1700"/>
              <a:t>Users sieve through multiple posts to find topics that interest or are relevant to them → Poor user experience</a:t>
            </a:r>
            <a:endParaRPr sz="1700">
              <a:solidFill>
                <a:srgbClr val="FFFFFF"/>
              </a:solidFill>
            </a:endParaRPr>
          </a:p>
          <a:p>
            <a:pPr indent="0" lvl="0" marL="0" rtl="0" algn="l">
              <a:lnSpc>
                <a:spcPct val="115000"/>
              </a:lnSpc>
              <a:spcBef>
                <a:spcPts val="1600"/>
              </a:spcBef>
              <a:spcAft>
                <a:spcPts val="0"/>
              </a:spcAft>
              <a:buNone/>
            </a:pPr>
            <a:r>
              <a:t/>
            </a:r>
            <a:endParaRPr sz="1700">
              <a:solidFill>
                <a:srgbClr val="FFFFFF"/>
              </a:solidFill>
            </a:endParaRPr>
          </a:p>
          <a:p>
            <a:pPr indent="0" lvl="0" marL="0" rtl="0" algn="l">
              <a:spcBef>
                <a:spcPts val="0"/>
              </a:spcBef>
              <a:spcAft>
                <a:spcPts val="0"/>
              </a:spcAft>
              <a:buNone/>
            </a:pPr>
            <a:r>
              <a:t/>
            </a:r>
            <a:endParaRPr sz="1700"/>
          </a:p>
        </p:txBody>
      </p:sp>
      <p:sp>
        <p:nvSpPr>
          <p:cNvPr id="507" name="Google Shape;507;p26"/>
          <p:cNvSpPr txBox="1"/>
          <p:nvPr>
            <p:ph type="ctrTitle"/>
          </p:nvPr>
        </p:nvSpPr>
        <p:spPr>
          <a:xfrm>
            <a:off x="618825" y="411675"/>
            <a:ext cx="353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grpSp>
        <p:nvGrpSpPr>
          <p:cNvPr id="508" name="Google Shape;508;p26"/>
          <p:cNvGrpSpPr/>
          <p:nvPr/>
        </p:nvGrpSpPr>
        <p:grpSpPr>
          <a:xfrm>
            <a:off x="7686104" y="-476250"/>
            <a:ext cx="2291257" cy="2922300"/>
            <a:chOff x="4882900" y="-64350"/>
            <a:chExt cx="2493750" cy="2922300"/>
          </a:xfrm>
        </p:grpSpPr>
        <p:sp>
          <p:nvSpPr>
            <p:cNvPr id="509" name="Google Shape;509;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26"/>
          <p:cNvPicPr preferRelativeResize="0"/>
          <p:nvPr/>
        </p:nvPicPr>
        <p:blipFill>
          <a:blip r:embed="rId3">
            <a:alphaModFix/>
          </a:blip>
          <a:stretch>
            <a:fillRect/>
          </a:stretch>
        </p:blipFill>
        <p:spPr>
          <a:xfrm>
            <a:off x="2152000" y="411675"/>
            <a:ext cx="5196878" cy="577800"/>
          </a:xfrm>
          <a:prstGeom prst="rect">
            <a:avLst/>
          </a:prstGeom>
          <a:noFill/>
          <a:ln>
            <a:noFill/>
          </a:ln>
        </p:spPr>
      </p:pic>
      <p:sp>
        <p:nvSpPr>
          <p:cNvPr id="515" name="Google Shape;515;p26"/>
          <p:cNvSpPr/>
          <p:nvPr/>
        </p:nvSpPr>
        <p:spPr>
          <a:xfrm>
            <a:off x="2152000" y="625625"/>
            <a:ext cx="1071600" cy="305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7"/>
          <p:cNvSpPr txBox="1"/>
          <p:nvPr>
            <p:ph type="ctrTitle"/>
          </p:nvPr>
        </p:nvSpPr>
        <p:spPr>
          <a:xfrm>
            <a:off x="618825" y="411675"/>
            <a:ext cx="353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2 Popular Games</a:t>
            </a:r>
            <a:endParaRPr/>
          </a:p>
        </p:txBody>
      </p:sp>
      <p:grpSp>
        <p:nvGrpSpPr>
          <p:cNvPr id="521" name="Google Shape;521;p27"/>
          <p:cNvGrpSpPr/>
          <p:nvPr/>
        </p:nvGrpSpPr>
        <p:grpSpPr>
          <a:xfrm>
            <a:off x="4834661" y="989482"/>
            <a:ext cx="2851442" cy="3213988"/>
            <a:chOff x="2501950" y="1507050"/>
            <a:chExt cx="2392350" cy="2696525"/>
          </a:xfrm>
        </p:grpSpPr>
        <p:sp>
          <p:nvSpPr>
            <p:cNvPr id="522" name="Google Shape;522;p27"/>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7"/>
          <p:cNvGrpSpPr/>
          <p:nvPr/>
        </p:nvGrpSpPr>
        <p:grpSpPr>
          <a:xfrm>
            <a:off x="7686104" y="-476250"/>
            <a:ext cx="2291257" cy="2922300"/>
            <a:chOff x="4882900" y="-64350"/>
            <a:chExt cx="2493750" cy="2922300"/>
          </a:xfrm>
        </p:grpSpPr>
        <p:sp>
          <p:nvSpPr>
            <p:cNvPr id="542" name="Google Shape;542;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7"/>
          <p:cNvGrpSpPr/>
          <p:nvPr/>
        </p:nvGrpSpPr>
        <p:grpSpPr>
          <a:xfrm>
            <a:off x="1487536" y="989482"/>
            <a:ext cx="2851442" cy="3213988"/>
            <a:chOff x="2501950" y="1507050"/>
            <a:chExt cx="2392350" cy="2696525"/>
          </a:xfrm>
        </p:grpSpPr>
        <p:sp>
          <p:nvSpPr>
            <p:cNvPr id="548" name="Google Shape;548;p27"/>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7" name="Google Shape;567;p27"/>
          <p:cNvPicPr preferRelativeResize="0"/>
          <p:nvPr/>
        </p:nvPicPr>
        <p:blipFill>
          <a:blip r:embed="rId3">
            <a:alphaModFix/>
          </a:blip>
          <a:stretch>
            <a:fillRect/>
          </a:stretch>
        </p:blipFill>
        <p:spPr>
          <a:xfrm>
            <a:off x="2051575" y="1176225"/>
            <a:ext cx="1955750" cy="2845274"/>
          </a:xfrm>
          <a:prstGeom prst="rect">
            <a:avLst/>
          </a:prstGeom>
          <a:noFill/>
          <a:ln>
            <a:noFill/>
          </a:ln>
        </p:spPr>
      </p:pic>
      <p:pic>
        <p:nvPicPr>
          <p:cNvPr id="568" name="Google Shape;568;p27"/>
          <p:cNvPicPr preferRelativeResize="0"/>
          <p:nvPr/>
        </p:nvPicPr>
        <p:blipFill>
          <a:blip r:embed="rId4">
            <a:alphaModFix/>
          </a:blip>
          <a:stretch>
            <a:fillRect/>
          </a:stretch>
        </p:blipFill>
        <p:spPr>
          <a:xfrm>
            <a:off x="5413400" y="1176225"/>
            <a:ext cx="1955750" cy="28243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txBox="1"/>
          <p:nvPr>
            <p:ph idx="1" type="body"/>
          </p:nvPr>
        </p:nvSpPr>
        <p:spPr>
          <a:xfrm>
            <a:off x="618825" y="1054275"/>
            <a:ext cx="3879900" cy="3285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Char char="-"/>
            </a:pPr>
            <a:r>
              <a:rPr lang="en" sz="1700">
                <a:solidFill>
                  <a:srgbClr val="FFFFFF"/>
                </a:solidFill>
              </a:rPr>
              <a:t>Use Reddit posts from Dota 2 and League of Legends to build a text classifier with an accuracy of at least 85%</a:t>
            </a:r>
            <a:endParaRPr sz="1700">
              <a:solidFill>
                <a:srgbClr val="FFFFFF"/>
              </a:solidFill>
            </a:endParaRPr>
          </a:p>
          <a:p>
            <a:pPr indent="-311150" lvl="1" marL="914400" rtl="0" algn="l">
              <a:lnSpc>
                <a:spcPct val="115000"/>
              </a:lnSpc>
              <a:spcBef>
                <a:spcPts val="0"/>
              </a:spcBef>
              <a:spcAft>
                <a:spcPts val="0"/>
              </a:spcAft>
              <a:buClr>
                <a:srgbClr val="FFFFFF"/>
              </a:buClr>
              <a:buSzPts val="1300"/>
              <a:buChar char="-"/>
            </a:pPr>
            <a:r>
              <a:rPr lang="en" sz="1300">
                <a:solidFill>
                  <a:srgbClr val="FFFFFF"/>
                </a:solidFill>
              </a:rPr>
              <a:t>Categorize the games in new forum</a:t>
            </a:r>
            <a:endParaRPr sz="1300">
              <a:solidFill>
                <a:srgbClr val="FFFFFF"/>
              </a:solidFill>
            </a:endParaRPr>
          </a:p>
          <a:p>
            <a:pPr indent="0" lvl="0" marL="914400" rtl="0" algn="l">
              <a:lnSpc>
                <a:spcPct val="115000"/>
              </a:lnSpc>
              <a:spcBef>
                <a:spcPts val="1600"/>
              </a:spcBef>
              <a:spcAft>
                <a:spcPts val="0"/>
              </a:spcAft>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 sz="1700">
                <a:solidFill>
                  <a:srgbClr val="FFFFFF"/>
                </a:solidFill>
              </a:rPr>
              <a:t>Identify top 5 predictors for each game</a:t>
            </a:r>
            <a:endParaRPr sz="1700">
              <a:solidFill>
                <a:srgbClr val="FFFFFF"/>
              </a:solidFill>
            </a:endParaRPr>
          </a:p>
          <a:p>
            <a:pPr indent="0" lvl="0" marL="0" rtl="0" algn="l">
              <a:lnSpc>
                <a:spcPct val="115000"/>
              </a:lnSpc>
              <a:spcBef>
                <a:spcPts val="0"/>
              </a:spcBef>
              <a:spcAft>
                <a:spcPts val="0"/>
              </a:spcAft>
              <a:buNone/>
            </a:pPr>
            <a:r>
              <a:t/>
            </a:r>
            <a:endParaRPr sz="13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FFFFFF"/>
                </a:solidFill>
                <a:latin typeface="Arial"/>
                <a:ea typeface="Arial"/>
                <a:cs typeface="Arial"/>
                <a:sym typeface="Arial"/>
              </a:rPr>
              <a:t>[r/DotA2,  r/leagueoflegends]</a:t>
            </a:r>
            <a:endParaRPr sz="1300">
              <a:solidFill>
                <a:srgbClr val="FFFFFF"/>
              </a:solidFill>
              <a:latin typeface="Arial"/>
              <a:ea typeface="Arial"/>
              <a:cs typeface="Arial"/>
              <a:sym typeface="Arial"/>
            </a:endParaRPr>
          </a:p>
          <a:p>
            <a:pPr indent="0" lvl="0" marL="0" rtl="0" algn="l">
              <a:spcBef>
                <a:spcPts val="0"/>
              </a:spcBef>
              <a:spcAft>
                <a:spcPts val="0"/>
              </a:spcAft>
              <a:buNone/>
            </a:pPr>
            <a:r>
              <a:t/>
            </a:r>
            <a:endParaRPr sz="1700"/>
          </a:p>
        </p:txBody>
      </p:sp>
      <p:sp>
        <p:nvSpPr>
          <p:cNvPr id="574" name="Google Shape;574;p28"/>
          <p:cNvSpPr txBox="1"/>
          <p:nvPr>
            <p:ph type="ctrTitle"/>
          </p:nvPr>
        </p:nvSpPr>
        <p:spPr>
          <a:xfrm>
            <a:off x="618825" y="411675"/>
            <a:ext cx="353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575" name="Google Shape;575;p28"/>
          <p:cNvGrpSpPr/>
          <p:nvPr/>
        </p:nvGrpSpPr>
        <p:grpSpPr>
          <a:xfrm>
            <a:off x="4834661" y="989482"/>
            <a:ext cx="2851442" cy="3213988"/>
            <a:chOff x="2501950" y="1507050"/>
            <a:chExt cx="2392350" cy="2696525"/>
          </a:xfrm>
        </p:grpSpPr>
        <p:sp>
          <p:nvSpPr>
            <p:cNvPr id="576" name="Google Shape;576;p2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8"/>
          <p:cNvGrpSpPr/>
          <p:nvPr/>
        </p:nvGrpSpPr>
        <p:grpSpPr>
          <a:xfrm>
            <a:off x="7686104" y="-476250"/>
            <a:ext cx="2291257" cy="2922300"/>
            <a:chOff x="4882900" y="-64350"/>
            <a:chExt cx="2493750" cy="2922300"/>
          </a:xfrm>
        </p:grpSpPr>
        <p:sp>
          <p:nvSpPr>
            <p:cNvPr id="596" name="Google Shape;596;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8"/>
          <p:cNvGrpSpPr/>
          <p:nvPr/>
        </p:nvGrpSpPr>
        <p:grpSpPr>
          <a:xfrm>
            <a:off x="5599242" y="1368971"/>
            <a:ext cx="1541751" cy="2455003"/>
            <a:chOff x="2160750" y="237575"/>
            <a:chExt cx="3253325" cy="5180425"/>
          </a:xfrm>
        </p:grpSpPr>
        <p:sp>
          <p:nvSpPr>
            <p:cNvPr id="602" name="Google Shape;602;p28"/>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9"/>
          <p:cNvSpPr txBox="1"/>
          <p:nvPr>
            <p:ph type="ctrTitle"/>
          </p:nvPr>
        </p:nvSpPr>
        <p:spPr>
          <a:xfrm>
            <a:off x="590125" y="1964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Scraping</a:t>
            </a:r>
            <a:endParaRPr/>
          </a:p>
        </p:txBody>
      </p:sp>
      <p:sp>
        <p:nvSpPr>
          <p:cNvPr id="639" name="Google Shape;639;p29"/>
          <p:cNvSpPr txBox="1"/>
          <p:nvPr>
            <p:ph idx="4294967295" type="ctrTitle"/>
          </p:nvPr>
        </p:nvSpPr>
        <p:spPr>
          <a:xfrm>
            <a:off x="590125" y="1361075"/>
            <a:ext cx="3259800" cy="9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Data Collected from: </a:t>
            </a:r>
            <a:endParaRPr sz="1800"/>
          </a:p>
          <a:p>
            <a:pPr indent="-342900" lvl="0" marL="457200" rtl="0" algn="l">
              <a:spcBef>
                <a:spcPts val="0"/>
              </a:spcBef>
              <a:spcAft>
                <a:spcPts val="0"/>
              </a:spcAft>
              <a:buSzPts val="1800"/>
              <a:buChar char="-"/>
            </a:pPr>
            <a:r>
              <a:rPr lang="en" sz="1800"/>
              <a:t>r/DotA2</a:t>
            </a:r>
            <a:endParaRPr sz="1800"/>
          </a:p>
          <a:p>
            <a:pPr indent="-342900" lvl="0" marL="457200" rtl="0" algn="l">
              <a:spcBef>
                <a:spcPts val="0"/>
              </a:spcBef>
              <a:spcAft>
                <a:spcPts val="0"/>
              </a:spcAft>
              <a:buSzPts val="1800"/>
              <a:buChar char="-"/>
            </a:pPr>
            <a:r>
              <a:rPr lang="en" sz="1800"/>
              <a:t>r/</a:t>
            </a:r>
            <a:r>
              <a:rPr lang="en" sz="1800"/>
              <a:t>l</a:t>
            </a:r>
            <a:r>
              <a:rPr lang="en" sz="1800"/>
              <a:t>eagueoflegends</a:t>
            </a:r>
            <a:endParaRPr sz="1800"/>
          </a:p>
          <a:p>
            <a:pPr indent="0" lvl="0" marL="0" rtl="0" algn="l">
              <a:spcBef>
                <a:spcPts val="0"/>
              </a:spcBef>
              <a:spcAft>
                <a:spcPts val="0"/>
              </a:spcAft>
              <a:buNone/>
            </a:pPr>
            <a:r>
              <a:rPr lang="en" sz="1800"/>
              <a:t>Using pushshift API</a:t>
            </a:r>
            <a:endParaRPr sz="1800"/>
          </a:p>
        </p:txBody>
      </p:sp>
      <p:sp>
        <p:nvSpPr>
          <p:cNvPr id="640" name="Google Shape;640;p29"/>
          <p:cNvSpPr txBox="1"/>
          <p:nvPr>
            <p:ph idx="4294967295" type="subTitle"/>
          </p:nvPr>
        </p:nvSpPr>
        <p:spPr>
          <a:xfrm>
            <a:off x="590125" y="3073700"/>
            <a:ext cx="2918700" cy="974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Dota2 : 4000 rows, 88 columns</a:t>
            </a:r>
            <a:endParaRPr sz="1400"/>
          </a:p>
          <a:p>
            <a:pPr indent="0" lvl="0" marL="0" rtl="0" algn="l">
              <a:lnSpc>
                <a:spcPct val="100000"/>
              </a:lnSpc>
              <a:spcBef>
                <a:spcPts val="1600"/>
              </a:spcBef>
              <a:spcAft>
                <a:spcPts val="1600"/>
              </a:spcAft>
              <a:buNone/>
            </a:pPr>
            <a:r>
              <a:rPr lang="en" sz="1400"/>
              <a:t>Lol : 4000 rows, 82 columns</a:t>
            </a:r>
            <a:endParaRPr sz="1400"/>
          </a:p>
        </p:txBody>
      </p:sp>
      <p:pic>
        <p:nvPicPr>
          <p:cNvPr id="641" name="Google Shape;641;p29"/>
          <p:cNvPicPr preferRelativeResize="0"/>
          <p:nvPr/>
        </p:nvPicPr>
        <p:blipFill>
          <a:blip r:embed="rId3">
            <a:alphaModFix/>
          </a:blip>
          <a:stretch>
            <a:fillRect/>
          </a:stretch>
        </p:blipFill>
        <p:spPr>
          <a:xfrm>
            <a:off x="3849925" y="1213475"/>
            <a:ext cx="4901926" cy="31313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0"/>
          <p:cNvSpPr txBox="1"/>
          <p:nvPr>
            <p:ph type="ctrTitle"/>
          </p:nvPr>
        </p:nvSpPr>
        <p:spPr>
          <a:xfrm>
            <a:off x="539925" y="2825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Outcome </a:t>
            </a:r>
            <a:endParaRPr/>
          </a:p>
        </p:txBody>
      </p:sp>
      <p:pic>
        <p:nvPicPr>
          <p:cNvPr id="647" name="Google Shape;647;p30"/>
          <p:cNvPicPr preferRelativeResize="0"/>
          <p:nvPr/>
        </p:nvPicPr>
        <p:blipFill>
          <a:blip r:embed="rId3">
            <a:alphaModFix/>
          </a:blip>
          <a:stretch>
            <a:fillRect/>
          </a:stretch>
        </p:blipFill>
        <p:spPr>
          <a:xfrm>
            <a:off x="1169300" y="1109400"/>
            <a:ext cx="7142676" cy="3853051"/>
          </a:xfrm>
          <a:prstGeom prst="rect">
            <a:avLst/>
          </a:prstGeom>
          <a:noFill/>
          <a:ln>
            <a:noFill/>
          </a:ln>
        </p:spPr>
      </p:pic>
      <p:sp>
        <p:nvSpPr>
          <p:cNvPr id="648" name="Google Shape;648;p30"/>
          <p:cNvSpPr/>
          <p:nvPr/>
        </p:nvSpPr>
        <p:spPr>
          <a:xfrm>
            <a:off x="5114775" y="2442650"/>
            <a:ext cx="3106200" cy="31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49" name="Google Shape;649;p30"/>
          <p:cNvSpPr/>
          <p:nvPr/>
        </p:nvSpPr>
        <p:spPr>
          <a:xfrm>
            <a:off x="4700475" y="3866600"/>
            <a:ext cx="2293800" cy="2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50" name="Google Shape;650;p30"/>
          <p:cNvSpPr/>
          <p:nvPr/>
        </p:nvSpPr>
        <p:spPr>
          <a:xfrm>
            <a:off x="3977650" y="4578550"/>
            <a:ext cx="226200" cy="2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1"/>
          <p:cNvSpPr txBox="1"/>
          <p:nvPr>
            <p:ph type="ctrTitle"/>
          </p:nvPr>
        </p:nvSpPr>
        <p:spPr>
          <a:xfrm>
            <a:off x="654700"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pic>
        <p:nvPicPr>
          <p:cNvPr id="656" name="Google Shape;656;p31"/>
          <p:cNvPicPr preferRelativeResize="0"/>
          <p:nvPr/>
        </p:nvPicPr>
        <p:blipFill>
          <a:blip r:embed="rId3">
            <a:alphaModFix/>
          </a:blip>
          <a:stretch>
            <a:fillRect/>
          </a:stretch>
        </p:blipFill>
        <p:spPr>
          <a:xfrm>
            <a:off x="4540837" y="1866238"/>
            <a:ext cx="4252225" cy="1507050"/>
          </a:xfrm>
          <a:prstGeom prst="rect">
            <a:avLst/>
          </a:prstGeom>
          <a:noFill/>
          <a:ln>
            <a:noFill/>
          </a:ln>
        </p:spPr>
      </p:pic>
      <p:pic>
        <p:nvPicPr>
          <p:cNvPr id="657" name="Google Shape;657;p31"/>
          <p:cNvPicPr preferRelativeResize="0"/>
          <p:nvPr/>
        </p:nvPicPr>
        <p:blipFill rotWithShape="1">
          <a:blip r:embed="rId4">
            <a:alphaModFix/>
          </a:blip>
          <a:srcRect b="0" l="0" r="0" t="43426"/>
          <a:stretch/>
        </p:blipFill>
        <p:spPr>
          <a:xfrm>
            <a:off x="5446925" y="868050"/>
            <a:ext cx="2501700" cy="759675"/>
          </a:xfrm>
          <a:prstGeom prst="rect">
            <a:avLst/>
          </a:prstGeom>
          <a:noFill/>
          <a:ln>
            <a:noFill/>
          </a:ln>
        </p:spPr>
      </p:pic>
      <p:sp>
        <p:nvSpPr>
          <p:cNvPr id="658" name="Google Shape;658;p31"/>
          <p:cNvSpPr txBox="1"/>
          <p:nvPr/>
        </p:nvSpPr>
        <p:spPr>
          <a:xfrm>
            <a:off x="215250" y="1520925"/>
            <a:ext cx="4131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Check for duplicated post using the ID columns</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Dropped posted that were removed by moderators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Filter out subreddit, selftext and title columns </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Merged dataframe</a:t>
            </a:r>
            <a:endParaRPr>
              <a:solidFill>
                <a:schemeClr val="lt1"/>
              </a:solidFill>
              <a:latin typeface="Maven Pro"/>
              <a:ea typeface="Maven Pro"/>
              <a:cs typeface="Maven Pro"/>
              <a:sym typeface="Maven Pro"/>
            </a:endParaRPr>
          </a:p>
        </p:txBody>
      </p:sp>
      <p:pic>
        <p:nvPicPr>
          <p:cNvPr id="659" name="Google Shape;659;p31"/>
          <p:cNvPicPr preferRelativeResize="0"/>
          <p:nvPr/>
        </p:nvPicPr>
        <p:blipFill>
          <a:blip r:embed="rId5">
            <a:alphaModFix/>
          </a:blip>
          <a:stretch>
            <a:fillRect/>
          </a:stretch>
        </p:blipFill>
        <p:spPr>
          <a:xfrm>
            <a:off x="5120875" y="3872100"/>
            <a:ext cx="3401375" cy="797400"/>
          </a:xfrm>
          <a:prstGeom prst="rect">
            <a:avLst/>
          </a:prstGeom>
          <a:noFill/>
          <a:ln>
            <a:noFill/>
          </a:ln>
        </p:spPr>
      </p:pic>
      <p:sp>
        <p:nvSpPr>
          <p:cNvPr id="660" name="Google Shape;660;p31"/>
          <p:cNvSpPr/>
          <p:nvPr/>
        </p:nvSpPr>
        <p:spPr>
          <a:xfrm>
            <a:off x="6629675" y="3457700"/>
            <a:ext cx="136200" cy="330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rot="7688984">
            <a:off x="8120730" y="1208102"/>
            <a:ext cx="257884" cy="563555"/>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