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EE89-47D1-44E8-B823-1714F9BE0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FFC6E-2D74-4DFA-8581-9D3104BE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BC27-4C88-4665-8330-059A2717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C2EC-3D7D-44E8-96B1-2B0A7ADD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B302-5F37-4B6C-8AAB-481DF0E8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2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979B-E8BF-4B44-924C-8A9AAA26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E2D7-5A45-4F93-A7EB-BA05650E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346E-F20E-4F3D-8026-9DED84D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79CD-27EF-4BC7-A6CA-5760F593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2E6B-2A1E-4FCB-BA10-3785B4D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730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8702F-B5A9-46C4-9D1A-4A36B3FF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D4B06-A914-4341-96F6-DD00E491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3DD8-77C4-4294-B7E6-B0FEAE81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772E-7D2D-4474-B5E9-B38E03A1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DA67-9CA5-4D41-82DA-1B7D1840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3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2270-4F8E-412E-BD75-295FDC8F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206E-F9F9-4E46-8A76-DECE3744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5188-6F69-4B65-9A0C-256D0C88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A2624-1694-4567-B7BC-8E909202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8807-CDB6-477D-879D-2CC12428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2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324E-6BCC-4E68-9310-A60036C0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1617-6D7C-4CC5-9939-D69CB420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69E9-C962-4A51-A55D-32DD09C7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7A92-56FC-4BDF-A0D2-D156C7D5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538D-5DA5-42E1-9150-DDEA6D02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79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18DC-54AF-46E1-B64F-01CC5415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E40D-37CD-4B7B-8C43-BB5AA5F12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9F753-7D5C-4914-B71C-8E329D17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99E57-7823-4F13-9A25-8F142777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B21C1-3919-4157-9CBA-C5D5E1B2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5B91-D9CD-436B-B61B-C2769367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56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49DA-3B20-4989-886D-C1578F7A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4C97F-F105-41AF-BD23-6AE4371B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C40A7-E7E3-4904-A1DF-31E1C969D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B46AA-B540-400F-B45F-3E9AD4778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A197F-7471-4F44-A3DE-5518F8B99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C9C72-85ED-43E7-97AD-9714A3E2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C7998-8A31-4049-975B-F6149B81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3FB10-C0B4-4752-B16E-73A5472C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0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80A-E5B4-4EDF-AED6-0826BE74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25FE8-BA5A-422E-822A-9F6A2596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5B580-E3F9-40AA-AE69-6EB4CB67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A0E93-0DA6-412B-B96E-98715C5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34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6B73-9451-4950-AF44-7D2411D4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55CE7-957C-434D-A013-46624DB4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10FF1-E3F2-4B46-A415-C6A6B619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92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4522-8703-4B53-BCBE-E6E1D5CA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419B-45C6-4211-B948-65EC4E49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6A895-B265-406B-9958-5A290342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B4F3B-E17F-4FB3-BC97-484E679C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284D1-9D51-4BCA-BA4F-61A30863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35A1F-C70F-4DED-84E3-489A005E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5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687B-0BE5-46D1-A5DB-264DDA6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317B2-FFB6-472C-ACBB-7E93745B7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7F36-E3C2-47A1-9DBC-358F631A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EF6F-DB0B-4585-9E56-4B8C90CA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03B1-5C82-46F0-BD33-DCEAE55E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F8136-D770-4367-A830-6550B264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37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9D622-3DCD-45A2-B9B9-B47363BB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36699-8959-4605-8DA3-EE4E4355D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0E766-6878-4EB0-B411-735735245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B256-B351-4441-A83C-58AC83103815}" type="datetimeFigureOut">
              <a:rPr lang="en-SG" smtClean="0"/>
              <a:t>28/4/2022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3BF2-1BCC-4B26-9E10-5D80FF6A4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B830-7F30-47FE-9859-16F04DD9E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6D48-578B-415C-A572-B9849E7B17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95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882A-4E69-4569-A5DE-05F97D499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1650"/>
            <a:ext cx="9144000" cy="2387600"/>
          </a:xfrm>
        </p:spPr>
        <p:txBody>
          <a:bodyPr/>
          <a:lstStyle/>
          <a:p>
            <a:r>
              <a:rPr lang="en-SG" dirty="0">
                <a:solidFill>
                  <a:schemeClr val="bg2"/>
                </a:solidFill>
              </a:rPr>
              <a:t>ACT &amp; SAT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62B83-4C68-4892-8D6A-511EC62F6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0336"/>
            <a:ext cx="9144000" cy="1655762"/>
          </a:xfrm>
        </p:spPr>
        <p:txBody>
          <a:bodyPr/>
          <a:lstStyle/>
          <a:p>
            <a:r>
              <a:rPr lang="en-SG" dirty="0">
                <a:solidFill>
                  <a:schemeClr val="bg2"/>
                </a:solidFill>
              </a:rPr>
              <a:t>Providing visibility and directions if SAT &amp; ACT test should be used as a requirement for college admission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DB3689-6E1A-4DAA-8638-F828487D3663}"/>
              </a:ext>
            </a:extLst>
          </p:cNvPr>
          <p:cNvSpPr txBox="1">
            <a:spLocks/>
          </p:cNvSpPr>
          <p:nvPr/>
        </p:nvSpPr>
        <p:spPr>
          <a:xfrm>
            <a:off x="1524000" y="54684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bg2"/>
                </a:solidFill>
              </a:rPr>
              <a:t>Nelson AK</a:t>
            </a:r>
          </a:p>
        </p:txBody>
      </p:sp>
    </p:spTree>
    <p:extLst>
      <p:ext uri="{BB962C8B-B14F-4D97-AF65-F5344CB8AC3E}">
        <p14:creationId xmlns:p14="http://schemas.microsoft.com/office/powerpoint/2010/main" val="177973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C99-9C69-4542-A1D9-3F88CCB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F191-96B0-4525-A2CA-603C46B8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158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C99-9C69-4542-A1D9-3F88CCB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F191-96B0-4525-A2CA-603C46B8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COVID-19 pandemic, many colleges have introduced test-optional policy for their admission requirement.</a:t>
            </a:r>
          </a:p>
          <a:p>
            <a:pPr marL="0" indent="0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diversity and equity as well as gaining a larger pool of talents, an assessment needs to be made if standardize test such as ACT &amp; SAT should be dropped as an admission requirement.</a:t>
            </a:r>
          </a:p>
        </p:txBody>
      </p:sp>
    </p:spTree>
    <p:extLst>
      <p:ext uri="{BB962C8B-B14F-4D97-AF65-F5344CB8AC3E}">
        <p14:creationId xmlns:p14="http://schemas.microsoft.com/office/powerpoint/2010/main" val="218062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C99-9C69-4542-A1D9-3F88CCB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C45F4-D33F-4C0A-8113-3204EAFE5809}"/>
              </a:ext>
            </a:extLst>
          </p:cNvPr>
          <p:cNvSpPr txBox="1"/>
          <p:nvPr/>
        </p:nvSpPr>
        <p:spPr>
          <a:xfrm>
            <a:off x="1074095" y="2012329"/>
            <a:ext cx="431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universities by test-optional policies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751CC-54F2-4621-8A45-3FA49A5D94CA}"/>
              </a:ext>
            </a:extLst>
          </p:cNvPr>
          <p:cNvSpPr txBox="1"/>
          <p:nvPr/>
        </p:nvSpPr>
        <p:spPr>
          <a:xfrm>
            <a:off x="7884542" y="3741291"/>
            <a:ext cx="451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that only 6% of universities do not implement test-optional policy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629D6B-ED11-46C5-8C55-BF1E7F94E489}"/>
              </a:ext>
            </a:extLst>
          </p:cNvPr>
          <p:cNvGrpSpPr/>
          <p:nvPr/>
        </p:nvGrpSpPr>
        <p:grpSpPr>
          <a:xfrm>
            <a:off x="1708030" y="2539047"/>
            <a:ext cx="6237167" cy="3486144"/>
            <a:chOff x="1708031" y="2504542"/>
            <a:chExt cx="6237167" cy="34861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F0A03A-4D44-4721-AA01-59E7B435B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8031" y="2504542"/>
              <a:ext cx="6237167" cy="34861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09146C-1307-466D-95E2-FC0B5ED49419}"/>
                </a:ext>
              </a:extLst>
            </p:cNvPr>
            <p:cNvSpPr txBox="1"/>
            <p:nvPr/>
          </p:nvSpPr>
          <p:spPr>
            <a:xfrm>
              <a:off x="5088463" y="348346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011156-F598-4025-9137-4501D0A28085}"/>
                </a:ext>
              </a:extLst>
            </p:cNvPr>
            <p:cNvSpPr txBox="1"/>
            <p:nvPr/>
          </p:nvSpPr>
          <p:spPr>
            <a:xfrm>
              <a:off x="4418688" y="482732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85791B-C336-4FFC-B819-42A9D8358FE8}"/>
                </a:ext>
              </a:extLst>
            </p:cNvPr>
            <p:cNvSpPr txBox="1"/>
            <p:nvPr/>
          </p:nvSpPr>
          <p:spPr>
            <a:xfrm>
              <a:off x="5747185" y="482732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D6B4F6-8A48-4715-881A-1AF3611A44CE}"/>
                </a:ext>
              </a:extLst>
            </p:cNvPr>
            <p:cNvSpPr txBox="1"/>
            <p:nvPr/>
          </p:nvSpPr>
          <p:spPr>
            <a:xfrm>
              <a:off x="6095999" y="4353117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1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C99-9C69-4542-A1D9-3F88CCB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751CC-54F2-4621-8A45-3FA49A5D94CA}"/>
              </a:ext>
            </a:extLst>
          </p:cNvPr>
          <p:cNvSpPr txBox="1"/>
          <p:nvPr/>
        </p:nvSpPr>
        <p:spPr>
          <a:xfrm>
            <a:off x="6081083" y="2692469"/>
            <a:ext cx="550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popularity, majority of the top schools applied are University of California campuses and all of them have implemented test-optional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D226C-4A8F-488D-9CC7-B495F847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13" y="1920647"/>
            <a:ext cx="4352925" cy="2466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70913B-ED19-43F4-B449-51F64FF3E0D7}"/>
              </a:ext>
            </a:extLst>
          </p:cNvPr>
          <p:cNvSpPr/>
          <p:nvPr/>
        </p:nvSpPr>
        <p:spPr>
          <a:xfrm>
            <a:off x="1233577" y="1751162"/>
            <a:ext cx="1112808" cy="26364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0609B-B34B-48C5-BD29-E35EA1DB5A17}"/>
              </a:ext>
            </a:extLst>
          </p:cNvPr>
          <p:cNvSpPr/>
          <p:nvPr/>
        </p:nvSpPr>
        <p:spPr>
          <a:xfrm>
            <a:off x="4511616" y="1751162"/>
            <a:ext cx="1334758" cy="26364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610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C99-9C69-4542-A1D9-3F88CCB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751CC-54F2-4621-8A45-3FA49A5D94CA}"/>
              </a:ext>
            </a:extLst>
          </p:cNvPr>
          <p:cNvSpPr txBox="1"/>
          <p:nvPr/>
        </p:nvSpPr>
        <p:spPr>
          <a:xfrm>
            <a:off x="8362043" y="1907638"/>
            <a:ext cx="3218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inverse relationship between SAT &amp; ACT scores and college acceptance rate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universities with low acceptance rate tend to have students with high SAT or ACT scores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 opportunities for students to enter their dream colleges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7BCE9E-0AE0-4E38-B217-39E2CB22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0" y="2159820"/>
            <a:ext cx="8191500" cy="29119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37E3BA-598E-4258-8B86-C10EA09E509C}"/>
              </a:ext>
            </a:extLst>
          </p:cNvPr>
          <p:cNvSpPr txBox="1"/>
          <p:nvPr/>
        </p:nvSpPr>
        <p:spPr>
          <a:xfrm>
            <a:off x="3388735" y="217020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-0.8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4AE84-B60F-45F9-9449-85FA237897AE}"/>
              </a:ext>
            </a:extLst>
          </p:cNvPr>
          <p:cNvSpPr txBox="1"/>
          <p:nvPr/>
        </p:nvSpPr>
        <p:spPr>
          <a:xfrm>
            <a:off x="7225365" y="219432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-0.77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EE5C9-9712-4F9A-8F31-432E18F901E4}"/>
              </a:ext>
            </a:extLst>
          </p:cNvPr>
          <p:cNvSpPr txBox="1"/>
          <p:nvPr/>
        </p:nvSpPr>
        <p:spPr>
          <a:xfrm>
            <a:off x="3273319" y="365030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-0.78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DF42-4D73-48E5-8FB2-B980D74BCD87}"/>
              </a:ext>
            </a:extLst>
          </p:cNvPr>
          <p:cNvSpPr txBox="1"/>
          <p:nvPr/>
        </p:nvSpPr>
        <p:spPr>
          <a:xfrm>
            <a:off x="7225366" y="363305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-0.69</a:t>
            </a:r>
          </a:p>
        </p:txBody>
      </p:sp>
    </p:spTree>
    <p:extLst>
      <p:ext uri="{BB962C8B-B14F-4D97-AF65-F5344CB8AC3E}">
        <p14:creationId xmlns:p14="http://schemas.microsoft.com/office/powerpoint/2010/main" val="277882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90D2EA-29A0-4F9E-A9F6-EA400B68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2" y="1690688"/>
            <a:ext cx="8906504" cy="3252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0BC99-9C69-4542-A1D9-3F88CCB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751CC-54F2-4621-8A45-3FA49A5D94CA}"/>
              </a:ext>
            </a:extLst>
          </p:cNvPr>
          <p:cNvSpPr txBox="1"/>
          <p:nvPr/>
        </p:nvSpPr>
        <p:spPr>
          <a:xfrm>
            <a:off x="8725575" y="2027991"/>
            <a:ext cx="3218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is a positive relationship between students’ SAT &amp; ACT scores and high school GPA scores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high school GPA scores can be used as an indicator for academic performance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7E3BA-598E-4258-8B86-C10EA09E509C}"/>
              </a:ext>
            </a:extLst>
          </p:cNvPr>
          <p:cNvSpPr txBox="1"/>
          <p:nvPr/>
        </p:nvSpPr>
        <p:spPr>
          <a:xfrm>
            <a:off x="3495978" y="264691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4AE84-B60F-45F9-9449-85FA237897AE}"/>
              </a:ext>
            </a:extLst>
          </p:cNvPr>
          <p:cNvSpPr txBox="1"/>
          <p:nvPr/>
        </p:nvSpPr>
        <p:spPr>
          <a:xfrm>
            <a:off x="7785197" y="264691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0.98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EE5C9-9712-4F9A-8F31-432E18F901E4}"/>
              </a:ext>
            </a:extLst>
          </p:cNvPr>
          <p:cNvSpPr txBox="1"/>
          <p:nvPr/>
        </p:nvSpPr>
        <p:spPr>
          <a:xfrm>
            <a:off x="3466427" y="423279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0.93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DF42-4D73-48E5-8FB2-B980D74BCD87}"/>
              </a:ext>
            </a:extLst>
          </p:cNvPr>
          <p:cNvSpPr txBox="1"/>
          <p:nvPr/>
        </p:nvSpPr>
        <p:spPr>
          <a:xfrm>
            <a:off x="7814748" y="426180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B24A7-9BDE-405C-AEC3-E0AFD606B9F4}"/>
              </a:ext>
            </a:extLst>
          </p:cNvPr>
          <p:cNvSpPr txBox="1"/>
          <p:nvPr/>
        </p:nvSpPr>
        <p:spPr>
          <a:xfrm>
            <a:off x="5851437" y="4888808"/>
            <a:ext cx="2879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i="1" dirty="0"/>
              <a:t>Data only includes University of California campuses</a:t>
            </a:r>
          </a:p>
        </p:txBody>
      </p:sp>
    </p:spTree>
    <p:extLst>
      <p:ext uri="{BB962C8B-B14F-4D97-AF65-F5344CB8AC3E}">
        <p14:creationId xmlns:p14="http://schemas.microsoft.com/office/powerpoint/2010/main" val="19323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C99-9C69-4542-A1D9-3F88CCB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751CC-54F2-4621-8A45-3FA49A5D94CA}"/>
              </a:ext>
            </a:extLst>
          </p:cNvPr>
          <p:cNvSpPr txBox="1"/>
          <p:nvPr/>
        </p:nvSpPr>
        <p:spPr>
          <a:xfrm>
            <a:off x="7006590" y="2849612"/>
            <a:ext cx="4788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diverse backgrounds, the total scores of SAT vary by a significant amount.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universities were to apply strict SAT &amp; ACT tests, they will miss out a large pool of diverse talents.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853AFB-D2F7-4A42-BD71-F6ACB21B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246"/>
            <a:ext cx="5861738" cy="50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C99-9C69-4542-A1D9-3F88CCB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 &amp; Recommendations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FDD12-12EF-4FCF-B82E-8D4F18EC7536}"/>
              </a:ext>
            </a:extLst>
          </p:cNvPr>
          <p:cNvSpPr txBox="1"/>
          <p:nvPr/>
        </p:nvSpPr>
        <p:spPr>
          <a:xfrm>
            <a:off x="838200" y="2643188"/>
            <a:ext cx="11382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COVID-19 hits, there is a need to revise SAT &amp; ACT tests as college admission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both SAT and ACT tests are a good measure to assess academic performance, universities should look at a bigger picture and be more flexible in applying college admission requirement to attract more diverse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should move towards implementing test-optional policy as there is a key indicator that high school GPA is representative of academic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0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ACT &amp; SAT Analysis</vt:lpstr>
      <vt:lpstr>Agenda</vt:lpstr>
      <vt:lpstr>Problem Statement</vt:lpstr>
      <vt:lpstr>Data Exploration</vt:lpstr>
      <vt:lpstr>Data Exploration</vt:lpstr>
      <vt:lpstr>Data Exploration</vt:lpstr>
      <vt:lpstr>Data Exploration</vt:lpstr>
      <vt:lpstr>Data Exploration</vt:lpstr>
      <vt:lpstr>Directions &amp;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 Analysis</dc:title>
  <dc:creator>Nelson Agus Kesuma</dc:creator>
  <cp:lastModifiedBy>Nelson Agus Kesuma</cp:lastModifiedBy>
  <cp:revision>44</cp:revision>
  <dcterms:created xsi:type="dcterms:W3CDTF">2022-04-28T05:19:14Z</dcterms:created>
  <dcterms:modified xsi:type="dcterms:W3CDTF">2022-04-28T14:21:55Z</dcterms:modified>
</cp:coreProperties>
</file>