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7"/>
  </p:notesMasterIdLst>
  <p:handoutMasterIdLst>
    <p:handoutMasterId r:id="rId18"/>
  </p:handoutMasterIdLst>
  <p:sldIdLst>
    <p:sldId id="256" r:id="rId5"/>
    <p:sldId id="271" r:id="rId6"/>
    <p:sldId id="263" r:id="rId7"/>
    <p:sldId id="265" r:id="rId8"/>
    <p:sldId id="278" r:id="rId9"/>
    <p:sldId id="279" r:id="rId10"/>
    <p:sldId id="272" r:id="rId11"/>
    <p:sldId id="276" r:id="rId12"/>
    <p:sldId id="277" r:id="rId13"/>
    <p:sldId id="269" r:id="rId14"/>
    <p:sldId id="275" r:id="rId15"/>
    <p:sldId id="266"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53" autoAdjust="0"/>
    <p:restoredTop sz="95238" autoAdjust="0"/>
  </p:normalViewPr>
  <p:slideViewPr>
    <p:cSldViewPr>
      <p:cViewPr varScale="1">
        <p:scale>
          <a:sx n="97" d="100"/>
          <a:sy n="97" d="100"/>
        </p:scale>
        <p:origin x="688" y="192"/>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esProps" Target="presProp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3/20/17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3/20/17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stackoverflow.com/questions/26146759/calculating-growth-rate"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uk-UA" smtClean="0"/>
              <a:t>2</a:t>
            </a:fld>
            <a:endParaRPr lang="uk-UA" dirty="0"/>
          </a:p>
        </p:txBody>
      </p:sp>
    </p:spTree>
    <p:extLst>
      <p:ext uri="{BB962C8B-B14F-4D97-AF65-F5344CB8AC3E}">
        <p14:creationId xmlns:p14="http://schemas.microsoft.com/office/powerpoint/2010/main" val="1249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lvl="0"/>
            <a:r>
              <a:rPr lang="en-US" sz="1200" kern="1200" dirty="0" smtClean="0">
                <a:solidFill>
                  <a:schemeClr val="tx1">
                    <a:lumMod val="50000"/>
                  </a:schemeClr>
                </a:solidFill>
                <a:effectLst/>
                <a:latin typeface="+mn-lt"/>
                <a:ea typeface="+mn-ea"/>
                <a:cs typeface="+mn-cs"/>
              </a:rPr>
              <a:t>Exploratory Data Analysis </a:t>
            </a:r>
          </a:p>
          <a:p>
            <a:pPr lvl="1"/>
            <a:r>
              <a:rPr lang="en-US" sz="1200" kern="1200" dirty="0" smtClean="0">
                <a:solidFill>
                  <a:schemeClr val="tx1">
                    <a:lumMod val="50000"/>
                  </a:schemeClr>
                </a:solidFill>
                <a:effectLst/>
                <a:latin typeface="+mn-lt"/>
                <a:ea typeface="+mn-ea"/>
                <a:cs typeface="+mn-cs"/>
              </a:rPr>
              <a:t>Loaded an assortment of libraries in the course of exploring various methodologies, however, Numpy and Pandas were used for the overwhelming majority of the analysis. </a:t>
            </a:r>
          </a:p>
          <a:p>
            <a:pPr lvl="1"/>
            <a:r>
              <a:rPr lang="en-US" sz="1200" kern="1200" dirty="0" smtClean="0">
                <a:solidFill>
                  <a:schemeClr val="tx1">
                    <a:lumMod val="50000"/>
                  </a:schemeClr>
                </a:solidFill>
                <a:effectLst/>
                <a:latin typeface="+mn-lt"/>
                <a:ea typeface="+mn-ea"/>
                <a:cs typeface="+mn-cs"/>
              </a:rPr>
              <a:t>To preserve the integrity of the original files, copies of the datasets were made, and extraneous rows were removed from those copies. Initial exploratory data analysis was conducted on the files to determine average overall GDP and military expenditures by percentage of GDP.  Two files, one for the GDP Per Capita (GDP.xls) and military expenditures by percentage of GDP (MilSpnd.xls) were read into the Jupyter notebook as data frames (“MS” and “GDP”).</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A2CC701-D80A-463B-8415-A85485312088}" type="slidenum">
              <a:rPr lang="en-US" smtClean="0"/>
              <a:t>4</a:t>
            </a:fld>
            <a:endParaRPr lang="en-US" dirty="0"/>
          </a:p>
        </p:txBody>
      </p:sp>
    </p:spTree>
    <p:extLst>
      <p:ext uri="{BB962C8B-B14F-4D97-AF65-F5344CB8AC3E}">
        <p14:creationId xmlns:p14="http://schemas.microsoft.com/office/powerpoint/2010/main" val="169998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lvl="1"/>
            <a:r>
              <a:rPr lang="en-US" sz="1200" kern="1200" dirty="0" smtClean="0">
                <a:solidFill>
                  <a:schemeClr val="tx1">
                    <a:lumMod val="50000"/>
                  </a:schemeClr>
                </a:solidFill>
                <a:effectLst/>
                <a:latin typeface="+mn-lt"/>
                <a:ea typeface="+mn-ea"/>
                <a:cs typeface="+mn-cs"/>
              </a:rPr>
              <a:t>Exploratory data analysis was conducted on each dataset by looking at the head, tail, descriptive statistics. This revealed that the datasets contained information on GDP and percentage of GDP dedicated to military spending for every nation from 1960 to present. Two initial data frames were created from the originals: </a:t>
            </a:r>
          </a:p>
          <a:p>
            <a:pPr lvl="2"/>
            <a:r>
              <a:rPr lang="en-US" sz="1200" b="1" kern="1200" dirty="0" smtClean="0">
                <a:solidFill>
                  <a:schemeClr val="tx1">
                    <a:lumMod val="50000"/>
                  </a:schemeClr>
                </a:solidFill>
                <a:effectLst/>
                <a:latin typeface="+mn-lt"/>
                <a:ea typeface="+mn-ea"/>
                <a:cs typeface="+mn-cs"/>
              </a:rPr>
              <a:t>Military Expenditures by Percentage of GDP Dataframe (“MS”)</a:t>
            </a:r>
            <a:endParaRPr lang="en-US" sz="1200" kern="1200" dirty="0" smtClean="0">
              <a:solidFill>
                <a:schemeClr val="tx1">
                  <a:lumMod val="50000"/>
                </a:schemeClr>
              </a:solidFill>
              <a:effectLst/>
              <a:latin typeface="+mn-lt"/>
              <a:ea typeface="+mn-ea"/>
              <a:cs typeface="+mn-cs"/>
            </a:endParaRPr>
          </a:p>
          <a:p>
            <a:pPr lvl="3"/>
            <a:r>
              <a:rPr lang="en-US" sz="1200" kern="1200" dirty="0" smtClean="0">
                <a:solidFill>
                  <a:schemeClr val="tx1">
                    <a:lumMod val="50000"/>
                  </a:schemeClr>
                </a:solidFill>
                <a:effectLst/>
                <a:latin typeface="+mn-lt"/>
                <a:ea typeface="+mn-ea"/>
                <a:cs typeface="+mn-cs"/>
              </a:rPr>
              <a:t>To filter for just G20 member nations, the aforementioned list of G20 nations was referenced to create a new data frames by subsetting the original data frame (“MS”), using the </a:t>
            </a:r>
            <a:r>
              <a:rPr lang="en-US" sz="1200" b="1" kern="1200" dirty="0" smtClean="0">
                <a:solidFill>
                  <a:schemeClr val="tx1">
                    <a:lumMod val="50000"/>
                  </a:schemeClr>
                </a:solidFill>
                <a:effectLst/>
                <a:latin typeface="+mn-lt"/>
                <a:ea typeface="+mn-ea"/>
                <a:cs typeface="+mn-cs"/>
              </a:rPr>
              <a:t>loc</a:t>
            </a:r>
            <a:r>
              <a:rPr lang="en-US" sz="1200" kern="1200" dirty="0" smtClean="0">
                <a:solidFill>
                  <a:schemeClr val="tx1">
                    <a:lumMod val="50000"/>
                  </a:schemeClr>
                </a:solidFill>
                <a:effectLst/>
                <a:latin typeface="+mn-lt"/>
                <a:ea typeface="+mn-ea"/>
                <a:cs typeface="+mn-cs"/>
              </a:rPr>
              <a:t> function. The new data frame was named “G20” </a:t>
            </a:r>
          </a:p>
          <a:p>
            <a:pPr lvl="3"/>
            <a:r>
              <a:rPr lang="en-US" sz="1200" kern="1200" dirty="0" smtClean="0">
                <a:solidFill>
                  <a:schemeClr val="tx1">
                    <a:lumMod val="50000"/>
                  </a:schemeClr>
                </a:solidFill>
                <a:effectLst/>
                <a:latin typeface="+mn-lt"/>
                <a:ea typeface="+mn-ea"/>
                <a:cs typeface="+mn-cs"/>
              </a:rPr>
              <a:t>The format of the dataset has the year variable as columnar. Since many of the entries contained null values prior to 1988, and the scope of this project is to look at 5+ years of data for the G20, a </a:t>
            </a:r>
            <a:r>
              <a:rPr lang="en-US" sz="1200" b="1" kern="1200" dirty="0" smtClean="0">
                <a:solidFill>
                  <a:schemeClr val="tx1">
                    <a:lumMod val="50000"/>
                  </a:schemeClr>
                </a:solidFill>
                <a:effectLst/>
                <a:latin typeface="+mn-lt"/>
                <a:ea typeface="+mn-ea"/>
                <a:cs typeface="+mn-cs"/>
              </a:rPr>
              <a:t>drop</a:t>
            </a:r>
            <a:r>
              <a:rPr lang="en-US" sz="1200" kern="1200" dirty="0" smtClean="0">
                <a:solidFill>
                  <a:schemeClr val="tx1">
                    <a:lumMod val="50000"/>
                  </a:schemeClr>
                </a:solidFill>
                <a:effectLst/>
                <a:latin typeface="+mn-lt"/>
                <a:ea typeface="+mn-ea"/>
                <a:cs typeface="+mn-cs"/>
              </a:rPr>
              <a:t> function was used to remove every year prior to 2005. This function was also used to remove 2016, as this column had null values as well. </a:t>
            </a:r>
          </a:p>
          <a:p>
            <a:pPr lvl="3"/>
            <a:r>
              <a:rPr lang="en-US" sz="1200" kern="1200" dirty="0" smtClean="0">
                <a:solidFill>
                  <a:schemeClr val="tx1">
                    <a:lumMod val="50000"/>
                  </a:schemeClr>
                </a:solidFill>
                <a:effectLst/>
                <a:latin typeface="+mn-lt"/>
                <a:ea typeface="+mn-ea"/>
                <a:cs typeface="+mn-cs"/>
              </a:rPr>
              <a:t>Because of the format of the dataset, it didn’t lend itself to a time series analysis. In researching this problem, the </a:t>
            </a:r>
            <a:r>
              <a:rPr lang="en-US" sz="1200" b="1" kern="1200" dirty="0" smtClean="0">
                <a:solidFill>
                  <a:schemeClr val="tx1">
                    <a:lumMod val="50000"/>
                  </a:schemeClr>
                </a:solidFill>
                <a:effectLst/>
                <a:latin typeface="+mn-lt"/>
                <a:ea typeface="+mn-ea"/>
                <a:cs typeface="+mn-cs"/>
              </a:rPr>
              <a:t>groupby </a:t>
            </a:r>
            <a:r>
              <a:rPr lang="en-US" sz="1200" kern="1200" dirty="0" smtClean="0">
                <a:solidFill>
                  <a:schemeClr val="tx1">
                    <a:lumMod val="50000"/>
                  </a:schemeClr>
                </a:solidFill>
                <a:effectLst/>
                <a:latin typeface="+mn-lt"/>
                <a:ea typeface="+mn-ea"/>
                <a:cs typeface="+mn-cs"/>
              </a:rPr>
              <a:t>function demonstrated in class for the terrorism dataset was used to create a new data frame, named “YearSum.” A time series plot was then created using this new data frame.  In researching different types of visualizations I discovered how to create a heatmap, however I didn’t find this to be a very useful visualization for this exercise. </a:t>
            </a:r>
          </a:p>
          <a:p>
            <a:r>
              <a:rPr lang="en-US" sz="1200" kern="1200" dirty="0" smtClean="0">
                <a:solidFill>
                  <a:schemeClr val="tx1">
                    <a:lumMod val="50000"/>
                  </a:schemeClr>
                </a:solidFill>
                <a:effectLst/>
                <a:latin typeface="+mn-lt"/>
                <a:ea typeface="+mn-ea"/>
                <a:cs typeface="+mn-cs"/>
              </a:rPr>
              <a:t> </a:t>
            </a:r>
          </a:p>
          <a:p>
            <a:pPr lvl="2"/>
            <a:r>
              <a:rPr lang="en-US" sz="1200" b="1" kern="1200" dirty="0" smtClean="0">
                <a:solidFill>
                  <a:schemeClr val="tx1">
                    <a:lumMod val="50000"/>
                  </a:schemeClr>
                </a:solidFill>
                <a:effectLst/>
                <a:latin typeface="+mn-lt"/>
                <a:ea typeface="+mn-ea"/>
                <a:cs typeface="+mn-cs"/>
              </a:rPr>
              <a:t>Gross Domestic Product (GDP) DataFrame (“GDP”)</a:t>
            </a:r>
            <a:endParaRPr lang="en-US" sz="1200" kern="1200" dirty="0" smtClean="0">
              <a:solidFill>
                <a:schemeClr val="tx1">
                  <a:lumMod val="50000"/>
                </a:schemeClr>
              </a:solidFill>
              <a:effectLst/>
              <a:latin typeface="+mn-lt"/>
              <a:ea typeface="+mn-ea"/>
              <a:cs typeface="+mn-cs"/>
            </a:endParaRPr>
          </a:p>
          <a:p>
            <a:pPr lvl="3"/>
            <a:r>
              <a:rPr lang="en-US" sz="1200" kern="1200" dirty="0" smtClean="0">
                <a:solidFill>
                  <a:schemeClr val="tx1">
                    <a:lumMod val="50000"/>
                  </a:schemeClr>
                </a:solidFill>
                <a:effectLst/>
                <a:latin typeface="+mn-lt"/>
                <a:ea typeface="+mn-ea"/>
                <a:cs typeface="+mn-cs"/>
              </a:rPr>
              <a:t>To filter for just G20 member nations, the aforementioned list of G20 nations was referenced to create a new data frames by subsetting the original data frame (“MS”), using the </a:t>
            </a:r>
            <a:r>
              <a:rPr lang="en-US" sz="1200" b="1" kern="1200" dirty="0" smtClean="0">
                <a:solidFill>
                  <a:schemeClr val="tx1">
                    <a:lumMod val="50000"/>
                  </a:schemeClr>
                </a:solidFill>
                <a:effectLst/>
                <a:latin typeface="+mn-lt"/>
                <a:ea typeface="+mn-ea"/>
                <a:cs typeface="+mn-cs"/>
              </a:rPr>
              <a:t>loc</a:t>
            </a:r>
            <a:r>
              <a:rPr lang="en-US" sz="1200" kern="1200" dirty="0" smtClean="0">
                <a:solidFill>
                  <a:schemeClr val="tx1">
                    <a:lumMod val="50000"/>
                  </a:schemeClr>
                </a:solidFill>
                <a:effectLst/>
                <a:latin typeface="+mn-lt"/>
                <a:ea typeface="+mn-ea"/>
                <a:cs typeface="+mn-cs"/>
              </a:rPr>
              <a:t> function. The new data frame was named “GDPG20” </a:t>
            </a:r>
          </a:p>
          <a:p>
            <a:pPr lvl="3"/>
            <a:r>
              <a:rPr lang="en-US" sz="1200" kern="1200" dirty="0" smtClean="0">
                <a:solidFill>
                  <a:schemeClr val="tx1">
                    <a:lumMod val="50000"/>
                  </a:schemeClr>
                </a:solidFill>
                <a:effectLst/>
                <a:latin typeface="+mn-lt"/>
                <a:ea typeface="+mn-ea"/>
                <a:cs typeface="+mn-cs"/>
              </a:rPr>
              <a:t>The format of the dataset has the year variable as columnar. Since many of the entries contained null values prior to 1988, and the scope of this project is to look at 5+ years of data for the G20, a </a:t>
            </a:r>
            <a:r>
              <a:rPr lang="en-US" sz="1200" b="1" kern="1200" dirty="0" smtClean="0">
                <a:solidFill>
                  <a:schemeClr val="tx1">
                    <a:lumMod val="50000"/>
                  </a:schemeClr>
                </a:solidFill>
                <a:effectLst/>
                <a:latin typeface="+mn-lt"/>
                <a:ea typeface="+mn-ea"/>
                <a:cs typeface="+mn-cs"/>
              </a:rPr>
              <a:t>drop</a:t>
            </a:r>
            <a:r>
              <a:rPr lang="en-US" sz="1200" kern="1200" dirty="0" smtClean="0">
                <a:solidFill>
                  <a:schemeClr val="tx1">
                    <a:lumMod val="50000"/>
                  </a:schemeClr>
                </a:solidFill>
                <a:effectLst/>
                <a:latin typeface="+mn-lt"/>
                <a:ea typeface="+mn-ea"/>
                <a:cs typeface="+mn-cs"/>
              </a:rPr>
              <a:t> function was used to remove every year prior to 2005. This function was also used to remove 2016, as this column had null values as well. </a:t>
            </a:r>
          </a:p>
          <a:p>
            <a:pPr lvl="3"/>
            <a:r>
              <a:rPr lang="en-US" sz="1200" kern="1200" dirty="0" smtClean="0">
                <a:solidFill>
                  <a:schemeClr val="tx1">
                    <a:lumMod val="50000"/>
                  </a:schemeClr>
                </a:solidFill>
                <a:effectLst/>
                <a:latin typeface="+mn-lt"/>
                <a:ea typeface="+mn-ea"/>
                <a:cs typeface="+mn-cs"/>
              </a:rPr>
              <a:t>Because of the format of the dataset, it didn’t lend itself to a time series analysis. In researching this problem, I utilized the </a:t>
            </a:r>
            <a:r>
              <a:rPr lang="en-US" sz="1200" b="1" kern="1200" dirty="0" smtClean="0">
                <a:solidFill>
                  <a:schemeClr val="tx1">
                    <a:lumMod val="50000"/>
                  </a:schemeClr>
                </a:solidFill>
                <a:effectLst/>
                <a:latin typeface="+mn-lt"/>
                <a:ea typeface="+mn-ea"/>
                <a:cs typeface="+mn-cs"/>
              </a:rPr>
              <a:t>groupby </a:t>
            </a:r>
            <a:r>
              <a:rPr lang="en-US" sz="1200" kern="1200" dirty="0" smtClean="0">
                <a:solidFill>
                  <a:schemeClr val="tx1">
                    <a:lumMod val="50000"/>
                  </a:schemeClr>
                </a:solidFill>
                <a:effectLst/>
                <a:latin typeface="+mn-lt"/>
                <a:ea typeface="+mn-ea"/>
                <a:cs typeface="+mn-cs"/>
              </a:rPr>
              <a:t>function demonstrated in class for the terrorism dataset to create a new data frame, named “GDPYearSum.” A time series plot was then created using this new data frame.  </a:t>
            </a:r>
          </a:p>
          <a:p>
            <a:r>
              <a:rPr lang="en-US" sz="1200" b="1" kern="1200" dirty="0" smtClean="0">
                <a:solidFill>
                  <a:schemeClr val="tx1">
                    <a:lumMod val="50000"/>
                  </a:schemeClr>
                </a:solidFill>
                <a:effectLst/>
                <a:latin typeface="+mn-lt"/>
                <a:ea typeface="+mn-ea"/>
                <a:cs typeface="+mn-cs"/>
              </a:rPr>
              <a:t> </a:t>
            </a:r>
            <a:endParaRPr lang="en-US" sz="1200" kern="1200" dirty="0" smtClean="0">
              <a:solidFill>
                <a:schemeClr val="tx1">
                  <a:lumMod val="50000"/>
                </a:schemeClr>
              </a:solidFill>
              <a:effectLst/>
              <a:latin typeface="+mn-lt"/>
              <a:ea typeface="+mn-ea"/>
              <a:cs typeface="+mn-cs"/>
            </a:endParaRPr>
          </a:p>
          <a:p>
            <a:pPr lvl="0"/>
            <a:r>
              <a:rPr lang="en-US" sz="1200" kern="1200" dirty="0" smtClean="0">
                <a:solidFill>
                  <a:schemeClr val="tx1">
                    <a:lumMod val="50000"/>
                  </a:schemeClr>
                </a:solidFill>
                <a:effectLst/>
                <a:latin typeface="+mn-lt"/>
                <a:ea typeface="+mn-ea"/>
                <a:cs typeface="+mn-cs"/>
              </a:rPr>
              <a:t>Comparing GDP and Military Expenditures by Percentage of GDP </a:t>
            </a:r>
          </a:p>
          <a:p>
            <a:pPr lvl="1"/>
            <a:r>
              <a:rPr lang="en-US" sz="1200" kern="1200" dirty="0" smtClean="0">
                <a:solidFill>
                  <a:schemeClr val="tx1">
                    <a:lumMod val="50000"/>
                  </a:schemeClr>
                </a:solidFill>
                <a:effectLst/>
                <a:latin typeface="+mn-lt"/>
                <a:ea typeface="+mn-ea"/>
                <a:cs typeface="+mn-cs"/>
              </a:rPr>
              <a:t>To determine the actual per person military spending to the per person GDP amongst the G20 nations, a data frame was created that multiplies the percentage of GDP in military expenditures (“YearSum”) by the total GDP (“GDPYearSum”), named “frames.”   Then, the </a:t>
            </a:r>
            <a:r>
              <a:rPr lang="en-US" sz="1200" b="1" kern="1200" dirty="0" smtClean="0">
                <a:solidFill>
                  <a:schemeClr val="tx1">
                    <a:lumMod val="50000"/>
                  </a:schemeClr>
                </a:solidFill>
                <a:effectLst/>
                <a:latin typeface="+mn-lt"/>
                <a:ea typeface="+mn-ea"/>
                <a:cs typeface="+mn-cs"/>
              </a:rPr>
              <a:t>pd.concat </a:t>
            </a:r>
            <a:r>
              <a:rPr lang="en-US" sz="1200" kern="1200" dirty="0" smtClean="0">
                <a:solidFill>
                  <a:schemeClr val="tx1">
                    <a:lumMod val="50000"/>
                  </a:schemeClr>
                </a:solidFill>
                <a:effectLst/>
                <a:latin typeface="+mn-lt"/>
                <a:ea typeface="+mn-ea"/>
                <a:cs typeface="+mn-cs"/>
              </a:rPr>
              <a:t>formula was used on the “frames” data frame to create a joined data frame, named “results.” This new data frame displays the G20 nations’ per person military expenditures in whole dollars. </a:t>
            </a:r>
          </a:p>
          <a:p>
            <a:pPr lvl="1"/>
            <a:r>
              <a:rPr lang="en-US" sz="1200" kern="1200" dirty="0" smtClean="0">
                <a:solidFill>
                  <a:schemeClr val="tx1">
                    <a:lumMod val="50000"/>
                  </a:schemeClr>
                </a:solidFill>
                <a:effectLst/>
                <a:latin typeface="+mn-lt"/>
                <a:ea typeface="+mn-ea"/>
                <a:cs typeface="+mn-cs"/>
              </a:rPr>
              <a:t>To calculate and visualize the rate of growth in order to identify the top ten fastest growing G20 nations in terms of military expenditures, a new variable was needed for the “results” data frame. The new variable, </a:t>
            </a:r>
            <a:r>
              <a:rPr lang="en-US" sz="1200" i="1" kern="1200" dirty="0" smtClean="0">
                <a:solidFill>
                  <a:schemeClr val="tx1">
                    <a:lumMod val="50000"/>
                  </a:schemeClr>
                </a:solidFill>
                <a:effectLst/>
                <a:latin typeface="+mn-lt"/>
                <a:ea typeface="+mn-ea"/>
                <a:cs typeface="+mn-cs"/>
              </a:rPr>
              <a:t>Growth, </a:t>
            </a:r>
            <a:r>
              <a:rPr lang="en-US" sz="1200" kern="1200" dirty="0" smtClean="0">
                <a:solidFill>
                  <a:schemeClr val="tx1">
                    <a:lumMod val="50000"/>
                  </a:schemeClr>
                </a:solidFill>
                <a:effectLst/>
                <a:latin typeface="+mn-lt"/>
                <a:ea typeface="+mn-ea"/>
                <a:cs typeface="+mn-cs"/>
              </a:rPr>
              <a:t>was created by combining the </a:t>
            </a:r>
            <a:r>
              <a:rPr lang="en-US" sz="1200" b="1" kern="1200" dirty="0" smtClean="0">
                <a:solidFill>
                  <a:schemeClr val="tx1">
                    <a:lumMod val="50000"/>
                  </a:schemeClr>
                </a:solidFill>
                <a:effectLst/>
                <a:latin typeface="+mn-lt"/>
                <a:ea typeface="+mn-ea"/>
                <a:cs typeface="+mn-cs"/>
              </a:rPr>
              <a:t>np.exp , np.diff, and np.log </a:t>
            </a:r>
            <a:r>
              <a:rPr lang="en-US" sz="1200" kern="1200" dirty="0" smtClean="0">
                <a:solidFill>
                  <a:schemeClr val="tx1">
                    <a:lumMod val="50000"/>
                  </a:schemeClr>
                </a:solidFill>
                <a:effectLst/>
                <a:latin typeface="+mn-lt"/>
                <a:ea typeface="+mn-ea"/>
                <a:cs typeface="+mn-cs"/>
              </a:rPr>
              <a:t>functions in a “</a:t>
            </a:r>
            <a:r>
              <a:rPr lang="en-US" sz="1200" u="sng" kern="1200" dirty="0" smtClean="0">
                <a:solidFill>
                  <a:schemeClr val="tx1">
                    <a:lumMod val="50000"/>
                  </a:schemeClr>
                </a:solidFill>
                <a:effectLst/>
                <a:latin typeface="+mn-lt"/>
                <a:ea typeface="+mn-ea"/>
                <a:cs typeface="+mn-cs"/>
                <a:hlinkClick r:id="rId3"/>
              </a:rPr>
              <a:t>growth</a:t>
            </a:r>
            <a:r>
              <a:rPr lang="en-US" sz="1200" kern="1200" dirty="0" smtClean="0">
                <a:solidFill>
                  <a:schemeClr val="tx1">
                    <a:lumMod val="50000"/>
                  </a:schemeClr>
                </a:solidFill>
                <a:effectLst/>
                <a:latin typeface="+mn-lt"/>
                <a:ea typeface="+mn-ea"/>
                <a:cs typeface="+mn-cs"/>
              </a:rPr>
              <a:t>” formula  (</a:t>
            </a:r>
            <a:r>
              <a:rPr lang="en-US" sz="1200" b="1" kern="1200" dirty="0" smtClean="0">
                <a:solidFill>
                  <a:schemeClr val="tx1">
                    <a:lumMod val="50000"/>
                  </a:schemeClr>
                </a:solidFill>
                <a:effectLst/>
                <a:latin typeface="+mn-lt"/>
                <a:ea typeface="+mn-ea"/>
                <a:cs typeface="+mn-cs"/>
              </a:rPr>
              <a:t>np.exp(</a:t>
            </a:r>
            <a:r>
              <a:rPr lang="en-US" sz="1200" b="1" kern="1200" dirty="0" err="1" smtClean="0">
                <a:solidFill>
                  <a:schemeClr val="tx1">
                    <a:lumMod val="50000"/>
                  </a:schemeClr>
                </a:solidFill>
                <a:effectLst/>
                <a:latin typeface="+mn-lt"/>
                <a:ea typeface="+mn-ea"/>
                <a:cs typeface="+mn-cs"/>
              </a:rPr>
              <a:t>np.diff</a:t>
            </a:r>
            <a:r>
              <a:rPr lang="en-US" sz="1200" b="1" kern="1200" dirty="0" smtClean="0">
                <a:solidFill>
                  <a:schemeClr val="tx1">
                    <a:lumMod val="50000"/>
                  </a:schemeClr>
                </a:solidFill>
                <a:effectLst/>
                <a:latin typeface="+mn-lt"/>
                <a:ea typeface="+mn-ea"/>
                <a:cs typeface="+mn-cs"/>
              </a:rPr>
              <a:t>(</a:t>
            </a:r>
            <a:r>
              <a:rPr lang="en-US" sz="1200" b="1" kern="1200" dirty="0" err="1" smtClean="0">
                <a:solidFill>
                  <a:schemeClr val="tx1">
                    <a:lumMod val="50000"/>
                  </a:schemeClr>
                </a:solidFill>
                <a:effectLst/>
                <a:latin typeface="+mn-lt"/>
                <a:ea typeface="+mn-ea"/>
                <a:cs typeface="+mn-cs"/>
              </a:rPr>
              <a:t>np.log</a:t>
            </a:r>
            <a:r>
              <a:rPr lang="en-US" sz="1200" b="1" kern="1200" dirty="0" smtClean="0">
                <a:solidFill>
                  <a:schemeClr val="tx1">
                    <a:lumMod val="50000"/>
                  </a:schemeClr>
                </a:solidFill>
                <a:effectLst/>
                <a:latin typeface="+mn-lt"/>
                <a:ea typeface="+mn-ea"/>
                <a:cs typeface="+mn-cs"/>
              </a:rPr>
              <a:t>(results))) – 1)</a:t>
            </a:r>
            <a:endParaRPr lang="en-US" sz="1200" kern="1200" dirty="0" smtClean="0">
              <a:solidFill>
                <a:schemeClr val="tx1">
                  <a:lumMod val="50000"/>
                </a:schemeClr>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A2CC701-D80A-463B-8415-A85485312088}" type="slidenum">
              <a:rPr lang="en-US" smtClean="0"/>
              <a:t>5</a:t>
            </a:fld>
            <a:endParaRPr lang="en-US" dirty="0"/>
          </a:p>
        </p:txBody>
      </p:sp>
    </p:spTree>
    <p:extLst>
      <p:ext uri="{BB962C8B-B14F-4D97-AF65-F5344CB8AC3E}">
        <p14:creationId xmlns:p14="http://schemas.microsoft.com/office/powerpoint/2010/main" val="1085596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lumMod val="50000"/>
                  </a:schemeClr>
                </a:solidFill>
                <a:effectLst/>
                <a:latin typeface="+mn-lt"/>
                <a:ea typeface="+mn-ea"/>
                <a:cs typeface="+mn-cs"/>
              </a:rPr>
              <a:t>Among the G20 nations, the top ten in terms of overall GDP are as follows:</a:t>
            </a:r>
          </a:p>
          <a:p>
            <a:r>
              <a:rPr lang="en-US" sz="1200" kern="1200" dirty="0" smtClean="0">
                <a:solidFill>
                  <a:schemeClr val="tx1">
                    <a:lumMod val="50000"/>
                  </a:schemeClr>
                </a:solidFill>
                <a:effectLst/>
                <a:latin typeface="+mn-lt"/>
                <a:ea typeface="+mn-ea"/>
                <a:cs typeface="+mn-cs"/>
              </a:rPr>
              <a:t> </a:t>
            </a:r>
          </a:p>
          <a:p>
            <a:pPr lvl="0"/>
            <a:r>
              <a:rPr lang="en-US" sz="1200" b="1" kern="1200" dirty="0" smtClean="0">
                <a:solidFill>
                  <a:schemeClr val="tx1">
                    <a:lumMod val="50000"/>
                  </a:schemeClr>
                </a:solidFill>
                <a:effectLst/>
                <a:latin typeface="+mn-lt"/>
                <a:ea typeface="+mn-ea"/>
                <a:cs typeface="+mn-cs"/>
              </a:rPr>
              <a:t>United States</a:t>
            </a:r>
            <a:endParaRPr lang="en-US" sz="1200" kern="1200" dirty="0" smtClean="0">
              <a:solidFill>
                <a:schemeClr val="tx1">
                  <a:lumMod val="50000"/>
                </a:schemeClr>
              </a:solidFill>
              <a:effectLst/>
              <a:latin typeface="+mn-lt"/>
              <a:ea typeface="+mn-ea"/>
              <a:cs typeface="+mn-cs"/>
            </a:endParaRPr>
          </a:p>
          <a:p>
            <a:pPr lvl="0"/>
            <a:r>
              <a:rPr lang="en-US" sz="1200" kern="1200" dirty="0" smtClean="0">
                <a:solidFill>
                  <a:schemeClr val="tx1">
                    <a:lumMod val="50000"/>
                  </a:schemeClr>
                </a:solidFill>
                <a:effectLst/>
                <a:latin typeface="+mn-lt"/>
                <a:ea typeface="+mn-ea"/>
                <a:cs typeface="+mn-cs"/>
              </a:rPr>
              <a:t>Saudi Arabia</a:t>
            </a:r>
          </a:p>
          <a:p>
            <a:pPr lvl="0"/>
            <a:r>
              <a:rPr lang="en-US" sz="1200" kern="1200" dirty="0" smtClean="0">
                <a:solidFill>
                  <a:schemeClr val="tx1">
                    <a:lumMod val="50000"/>
                  </a:schemeClr>
                </a:solidFill>
                <a:effectLst/>
                <a:latin typeface="+mn-lt"/>
                <a:ea typeface="+mn-ea"/>
                <a:cs typeface="+mn-cs"/>
              </a:rPr>
              <a:t>Canada</a:t>
            </a:r>
          </a:p>
          <a:p>
            <a:pPr lvl="0"/>
            <a:r>
              <a:rPr lang="en-US" sz="1200" kern="1200" dirty="0" smtClean="0">
                <a:solidFill>
                  <a:schemeClr val="tx1">
                    <a:lumMod val="50000"/>
                  </a:schemeClr>
                </a:solidFill>
                <a:effectLst/>
                <a:latin typeface="+mn-lt"/>
                <a:ea typeface="+mn-ea"/>
                <a:cs typeface="+mn-cs"/>
              </a:rPr>
              <a:t>Germany</a:t>
            </a:r>
          </a:p>
          <a:p>
            <a:pPr lvl="0"/>
            <a:r>
              <a:rPr lang="en-US" sz="1200" kern="1200" dirty="0" smtClean="0">
                <a:solidFill>
                  <a:schemeClr val="tx1">
                    <a:lumMod val="50000"/>
                  </a:schemeClr>
                </a:solidFill>
                <a:effectLst/>
                <a:latin typeface="+mn-lt"/>
                <a:ea typeface="+mn-ea"/>
                <a:cs typeface="+mn-cs"/>
              </a:rPr>
              <a:t>Australia</a:t>
            </a:r>
          </a:p>
          <a:p>
            <a:pPr lvl="0"/>
            <a:r>
              <a:rPr lang="en-US" sz="1200" kern="1200" dirty="0" smtClean="0">
                <a:solidFill>
                  <a:schemeClr val="tx1">
                    <a:lumMod val="50000"/>
                  </a:schemeClr>
                </a:solidFill>
                <a:effectLst/>
                <a:latin typeface="+mn-lt"/>
                <a:ea typeface="+mn-ea"/>
                <a:cs typeface="+mn-cs"/>
              </a:rPr>
              <a:t>United Kingdom</a:t>
            </a:r>
          </a:p>
          <a:p>
            <a:pPr lvl="0"/>
            <a:r>
              <a:rPr lang="en-US" sz="1200" kern="1200" dirty="0" smtClean="0">
                <a:solidFill>
                  <a:schemeClr val="tx1">
                    <a:lumMod val="50000"/>
                  </a:schemeClr>
                </a:solidFill>
                <a:effectLst/>
                <a:latin typeface="+mn-lt"/>
                <a:ea typeface="+mn-ea"/>
                <a:cs typeface="+mn-cs"/>
              </a:rPr>
              <a:t>France</a:t>
            </a:r>
          </a:p>
          <a:p>
            <a:pPr lvl="0"/>
            <a:r>
              <a:rPr lang="en-US" sz="1200" kern="1200" dirty="0" smtClean="0">
                <a:solidFill>
                  <a:schemeClr val="tx1">
                    <a:lumMod val="50000"/>
                  </a:schemeClr>
                </a:solidFill>
                <a:effectLst/>
                <a:latin typeface="+mn-lt"/>
                <a:ea typeface="+mn-ea"/>
                <a:cs typeface="+mn-cs"/>
              </a:rPr>
              <a:t>Japan</a:t>
            </a:r>
          </a:p>
          <a:p>
            <a:pPr lvl="0"/>
            <a:r>
              <a:rPr lang="en-US" sz="1200" kern="1200" dirty="0" smtClean="0">
                <a:solidFill>
                  <a:schemeClr val="tx1">
                    <a:lumMod val="50000"/>
                  </a:schemeClr>
                </a:solidFill>
                <a:effectLst/>
                <a:latin typeface="+mn-lt"/>
                <a:ea typeface="+mn-ea"/>
                <a:cs typeface="+mn-cs"/>
              </a:rPr>
              <a:t>Italy</a:t>
            </a:r>
          </a:p>
          <a:p>
            <a:pPr lvl="0"/>
            <a:r>
              <a:rPr lang="en-US" sz="1200" kern="1200" dirty="0" smtClean="0">
                <a:solidFill>
                  <a:schemeClr val="tx1">
                    <a:lumMod val="50000"/>
                  </a:schemeClr>
                </a:solidFill>
                <a:effectLst/>
                <a:latin typeface="+mn-lt"/>
                <a:ea typeface="+mn-ea"/>
                <a:cs typeface="+mn-cs"/>
              </a:rPr>
              <a:t>European Union</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uk-UA" smtClean="0"/>
              <a:t>7</a:t>
            </a:fld>
            <a:endParaRPr lang="uk-UA" dirty="0"/>
          </a:p>
        </p:txBody>
      </p:sp>
    </p:spTree>
    <p:extLst>
      <p:ext uri="{BB962C8B-B14F-4D97-AF65-F5344CB8AC3E}">
        <p14:creationId xmlns:p14="http://schemas.microsoft.com/office/powerpoint/2010/main" val="1139061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lumMod val="50000"/>
                  </a:schemeClr>
                </a:solidFill>
                <a:effectLst/>
                <a:latin typeface="+mn-lt"/>
                <a:ea typeface="+mn-ea"/>
                <a:cs typeface="+mn-cs"/>
              </a:rPr>
              <a:t>However, the top ten in terms of military expenditure by GDP percentage are as follows:</a:t>
            </a:r>
          </a:p>
          <a:p>
            <a:r>
              <a:rPr lang="en-US" sz="1200" b="1" kern="1200" dirty="0" smtClean="0">
                <a:solidFill>
                  <a:schemeClr val="tx1">
                    <a:lumMod val="50000"/>
                  </a:schemeClr>
                </a:solidFill>
                <a:effectLst/>
                <a:latin typeface="+mn-lt"/>
                <a:ea typeface="+mn-ea"/>
                <a:cs typeface="+mn-cs"/>
              </a:rPr>
              <a:t> </a:t>
            </a:r>
            <a:endParaRPr lang="en-US" sz="1200" kern="1200" dirty="0" smtClean="0">
              <a:solidFill>
                <a:schemeClr val="tx1">
                  <a:lumMod val="50000"/>
                </a:schemeClr>
              </a:solidFill>
              <a:effectLst/>
              <a:latin typeface="+mn-lt"/>
              <a:ea typeface="+mn-ea"/>
              <a:cs typeface="+mn-cs"/>
            </a:endParaRPr>
          </a:p>
          <a:p>
            <a:pPr lvl="0"/>
            <a:r>
              <a:rPr lang="en-US" sz="1200" b="1" kern="1200" dirty="0" smtClean="0">
                <a:solidFill>
                  <a:schemeClr val="tx1">
                    <a:lumMod val="50000"/>
                  </a:schemeClr>
                </a:solidFill>
                <a:effectLst/>
                <a:latin typeface="+mn-lt"/>
                <a:ea typeface="+mn-ea"/>
                <a:cs typeface="+mn-cs"/>
              </a:rPr>
              <a:t>Saudi Arabia</a:t>
            </a:r>
            <a:endParaRPr lang="en-US" sz="1200" kern="1200" dirty="0" smtClean="0">
              <a:solidFill>
                <a:schemeClr val="tx1">
                  <a:lumMod val="50000"/>
                </a:schemeClr>
              </a:solidFill>
              <a:effectLst/>
              <a:latin typeface="+mn-lt"/>
              <a:ea typeface="+mn-ea"/>
              <a:cs typeface="+mn-cs"/>
            </a:endParaRPr>
          </a:p>
          <a:p>
            <a:pPr lvl="0"/>
            <a:r>
              <a:rPr lang="en-US" sz="1200" kern="1200" dirty="0" smtClean="0">
                <a:solidFill>
                  <a:schemeClr val="tx1">
                    <a:lumMod val="50000"/>
                  </a:schemeClr>
                </a:solidFill>
                <a:effectLst/>
                <a:latin typeface="+mn-lt"/>
                <a:ea typeface="+mn-ea"/>
                <a:cs typeface="+mn-cs"/>
              </a:rPr>
              <a:t>United States</a:t>
            </a:r>
          </a:p>
          <a:p>
            <a:pPr lvl="0"/>
            <a:r>
              <a:rPr lang="en-US" sz="1200" kern="1200" dirty="0" smtClean="0">
                <a:solidFill>
                  <a:schemeClr val="tx1">
                    <a:lumMod val="50000"/>
                  </a:schemeClr>
                </a:solidFill>
                <a:effectLst/>
                <a:latin typeface="+mn-lt"/>
                <a:ea typeface="+mn-ea"/>
                <a:cs typeface="+mn-cs"/>
              </a:rPr>
              <a:t>Russian Federation</a:t>
            </a:r>
          </a:p>
          <a:p>
            <a:pPr lvl="0"/>
            <a:r>
              <a:rPr lang="en-US" sz="1200" kern="1200" dirty="0" smtClean="0">
                <a:solidFill>
                  <a:schemeClr val="tx1">
                    <a:lumMod val="50000"/>
                  </a:schemeClr>
                </a:solidFill>
                <a:effectLst/>
                <a:latin typeface="+mn-lt"/>
                <a:ea typeface="+mn-ea"/>
                <a:cs typeface="+mn-cs"/>
              </a:rPr>
              <a:t>India</a:t>
            </a:r>
          </a:p>
          <a:p>
            <a:pPr lvl="0"/>
            <a:r>
              <a:rPr lang="en-US" sz="1200" kern="1200" dirty="0" smtClean="0">
                <a:solidFill>
                  <a:schemeClr val="tx1">
                    <a:lumMod val="50000"/>
                  </a:schemeClr>
                </a:solidFill>
                <a:effectLst/>
                <a:latin typeface="+mn-lt"/>
                <a:ea typeface="+mn-ea"/>
                <a:cs typeface="+mn-cs"/>
              </a:rPr>
              <a:t>Korea, Rep.</a:t>
            </a:r>
          </a:p>
          <a:p>
            <a:pPr lvl="0"/>
            <a:r>
              <a:rPr lang="en-US" sz="1200" kern="1200" dirty="0" smtClean="0">
                <a:solidFill>
                  <a:schemeClr val="tx1">
                    <a:lumMod val="50000"/>
                  </a:schemeClr>
                </a:solidFill>
                <a:effectLst/>
                <a:latin typeface="+mn-lt"/>
                <a:ea typeface="+mn-ea"/>
                <a:cs typeface="+mn-cs"/>
              </a:rPr>
              <a:t>Turkey</a:t>
            </a:r>
          </a:p>
          <a:p>
            <a:pPr lvl="0"/>
            <a:r>
              <a:rPr lang="en-US" sz="1200" kern="1200" dirty="0" smtClean="0">
                <a:solidFill>
                  <a:schemeClr val="tx1">
                    <a:lumMod val="50000"/>
                  </a:schemeClr>
                </a:solidFill>
                <a:effectLst/>
                <a:latin typeface="+mn-lt"/>
                <a:ea typeface="+mn-ea"/>
                <a:cs typeface="+mn-cs"/>
              </a:rPr>
              <a:t>France</a:t>
            </a:r>
          </a:p>
          <a:p>
            <a:pPr lvl="0"/>
            <a:r>
              <a:rPr lang="en-US" sz="1200" kern="1200" dirty="0" smtClean="0">
                <a:solidFill>
                  <a:schemeClr val="tx1">
                    <a:lumMod val="50000"/>
                  </a:schemeClr>
                </a:solidFill>
                <a:effectLst/>
                <a:latin typeface="+mn-lt"/>
                <a:ea typeface="+mn-ea"/>
                <a:cs typeface="+mn-cs"/>
              </a:rPr>
              <a:t>United Kingdom</a:t>
            </a:r>
          </a:p>
          <a:p>
            <a:pPr lvl="0"/>
            <a:r>
              <a:rPr lang="en-US" sz="1200" kern="1200" dirty="0" smtClean="0">
                <a:solidFill>
                  <a:schemeClr val="tx1">
                    <a:lumMod val="50000"/>
                  </a:schemeClr>
                </a:solidFill>
                <a:effectLst/>
                <a:latin typeface="+mn-lt"/>
                <a:ea typeface="+mn-ea"/>
                <a:cs typeface="+mn-cs"/>
              </a:rPr>
              <a:t>China</a:t>
            </a:r>
          </a:p>
          <a:p>
            <a:pPr lvl="0"/>
            <a:r>
              <a:rPr lang="en-US" sz="1200" kern="1200" dirty="0" smtClean="0">
                <a:solidFill>
                  <a:schemeClr val="tx1">
                    <a:lumMod val="50000"/>
                  </a:schemeClr>
                </a:solidFill>
                <a:effectLst/>
                <a:latin typeface="+mn-lt"/>
                <a:ea typeface="+mn-ea"/>
                <a:cs typeface="+mn-cs"/>
              </a:rPr>
              <a:t>Australia</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uk-UA" smtClean="0"/>
              <a:t>8</a:t>
            </a:fld>
            <a:endParaRPr lang="uk-UA" dirty="0"/>
          </a:p>
        </p:txBody>
      </p:sp>
    </p:spTree>
    <p:extLst>
      <p:ext uri="{BB962C8B-B14F-4D97-AF65-F5344CB8AC3E}">
        <p14:creationId xmlns:p14="http://schemas.microsoft.com/office/powerpoint/2010/main" val="1139824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lumMod val="50000"/>
                  </a:schemeClr>
                </a:solidFill>
                <a:effectLst/>
                <a:latin typeface="+mn-lt"/>
                <a:ea typeface="+mn-ea"/>
                <a:cs typeface="+mn-cs"/>
              </a:rPr>
              <a:t>According to the growth formula in python, however, from 2005 to 2015, the top ten G20 Member nations are as follows, with a few caveats:</a:t>
            </a:r>
          </a:p>
          <a:p>
            <a:r>
              <a:rPr lang="en-US" sz="1200" b="1" kern="1200" dirty="0" smtClean="0">
                <a:solidFill>
                  <a:schemeClr val="tx1">
                    <a:lumMod val="50000"/>
                  </a:schemeClr>
                </a:solidFill>
                <a:effectLst/>
                <a:latin typeface="+mn-lt"/>
                <a:ea typeface="+mn-ea"/>
                <a:cs typeface="+mn-cs"/>
              </a:rPr>
              <a:t> </a:t>
            </a:r>
            <a:endParaRPr lang="en-US" sz="1200" kern="1200" dirty="0" smtClean="0">
              <a:solidFill>
                <a:schemeClr val="tx1">
                  <a:lumMod val="50000"/>
                </a:schemeClr>
              </a:solidFill>
              <a:effectLst/>
              <a:latin typeface="+mn-lt"/>
              <a:ea typeface="+mn-ea"/>
              <a:cs typeface="+mn-cs"/>
            </a:endParaRPr>
          </a:p>
          <a:p>
            <a:pPr lvl="0"/>
            <a:r>
              <a:rPr lang="en-US" sz="1200" b="1" kern="1200" dirty="0" smtClean="0">
                <a:solidFill>
                  <a:schemeClr val="tx1">
                    <a:lumMod val="50000"/>
                  </a:schemeClr>
                </a:solidFill>
                <a:effectLst/>
                <a:latin typeface="+mn-lt"/>
                <a:ea typeface="+mn-ea"/>
                <a:cs typeface="+mn-cs"/>
              </a:rPr>
              <a:t>Russian Federation </a:t>
            </a:r>
            <a:endParaRPr lang="en-US" sz="1200" kern="1200" dirty="0" smtClean="0">
              <a:solidFill>
                <a:schemeClr val="tx1">
                  <a:lumMod val="50000"/>
                </a:schemeClr>
              </a:solidFill>
              <a:effectLst/>
              <a:latin typeface="+mn-lt"/>
              <a:ea typeface="+mn-ea"/>
              <a:cs typeface="+mn-cs"/>
            </a:endParaRPr>
          </a:p>
          <a:p>
            <a:pPr lvl="0"/>
            <a:r>
              <a:rPr lang="en-US" sz="1200" kern="1200" dirty="0" smtClean="0">
                <a:solidFill>
                  <a:schemeClr val="tx1">
                    <a:lumMod val="50000"/>
                  </a:schemeClr>
                </a:solidFill>
                <a:effectLst/>
                <a:latin typeface="+mn-lt"/>
                <a:ea typeface="+mn-ea"/>
                <a:cs typeface="+mn-cs"/>
              </a:rPr>
              <a:t>China</a:t>
            </a:r>
          </a:p>
          <a:p>
            <a:pPr lvl="0"/>
            <a:r>
              <a:rPr lang="en-US" sz="1200" kern="1200" dirty="0" smtClean="0">
                <a:solidFill>
                  <a:schemeClr val="tx1">
                    <a:lumMod val="50000"/>
                  </a:schemeClr>
                </a:solidFill>
                <a:effectLst/>
                <a:latin typeface="+mn-lt"/>
                <a:ea typeface="+mn-ea"/>
                <a:cs typeface="+mn-cs"/>
              </a:rPr>
              <a:t>Turkey</a:t>
            </a:r>
          </a:p>
          <a:p>
            <a:pPr lvl="0"/>
            <a:r>
              <a:rPr lang="en-US" sz="1200" kern="1200" dirty="0" smtClean="0">
                <a:solidFill>
                  <a:schemeClr val="tx1">
                    <a:lumMod val="50000"/>
                  </a:schemeClr>
                </a:solidFill>
                <a:effectLst/>
                <a:latin typeface="+mn-lt"/>
                <a:ea typeface="+mn-ea"/>
                <a:cs typeface="+mn-cs"/>
              </a:rPr>
              <a:t>Mexico</a:t>
            </a:r>
          </a:p>
          <a:p>
            <a:pPr lvl="0"/>
            <a:r>
              <a:rPr lang="en-US" sz="1200" kern="1200" dirty="0" smtClean="0">
                <a:solidFill>
                  <a:schemeClr val="tx1">
                    <a:lumMod val="50000"/>
                  </a:schemeClr>
                </a:solidFill>
                <a:effectLst/>
                <a:latin typeface="+mn-lt"/>
                <a:ea typeface="+mn-ea"/>
                <a:cs typeface="+mn-cs"/>
              </a:rPr>
              <a:t>Korean Republic</a:t>
            </a:r>
          </a:p>
          <a:p>
            <a:pPr lvl="0"/>
            <a:r>
              <a:rPr lang="en-US" sz="1200" kern="1200" dirty="0" smtClean="0">
                <a:solidFill>
                  <a:schemeClr val="tx1">
                    <a:lumMod val="50000"/>
                  </a:schemeClr>
                </a:solidFill>
                <a:effectLst/>
                <a:latin typeface="+mn-lt"/>
                <a:ea typeface="+mn-ea"/>
                <a:cs typeface="+mn-cs"/>
              </a:rPr>
              <a:t>Saudi Arabia</a:t>
            </a:r>
          </a:p>
          <a:p>
            <a:pPr lvl="0"/>
            <a:r>
              <a:rPr lang="en-US" sz="1200" kern="1200" dirty="0" smtClean="0">
                <a:solidFill>
                  <a:schemeClr val="tx1">
                    <a:lumMod val="50000"/>
                  </a:schemeClr>
                </a:solidFill>
                <a:effectLst/>
                <a:latin typeface="+mn-lt"/>
                <a:ea typeface="+mn-ea"/>
                <a:cs typeface="+mn-cs"/>
              </a:rPr>
              <a:t>Canada</a:t>
            </a:r>
          </a:p>
          <a:p>
            <a:pPr lvl="0"/>
            <a:r>
              <a:rPr lang="en-US" sz="1200" kern="1200" dirty="0" smtClean="0">
                <a:solidFill>
                  <a:schemeClr val="tx1">
                    <a:lumMod val="50000"/>
                  </a:schemeClr>
                </a:solidFill>
                <a:effectLst/>
                <a:latin typeface="+mn-lt"/>
                <a:ea typeface="+mn-ea"/>
                <a:cs typeface="+mn-cs"/>
              </a:rPr>
              <a:t>Australia</a:t>
            </a:r>
          </a:p>
          <a:p>
            <a:pPr lvl="0"/>
            <a:r>
              <a:rPr lang="en-US" sz="1200" kern="1200" dirty="0" smtClean="0">
                <a:solidFill>
                  <a:schemeClr val="tx1">
                    <a:lumMod val="50000"/>
                  </a:schemeClr>
                </a:solidFill>
                <a:effectLst/>
                <a:latin typeface="+mn-lt"/>
                <a:ea typeface="+mn-ea"/>
                <a:cs typeface="+mn-cs"/>
              </a:rPr>
              <a:t>European Union*</a:t>
            </a:r>
          </a:p>
          <a:p>
            <a:pPr lvl="0"/>
            <a:r>
              <a:rPr lang="en-US" sz="1200" kern="1200" dirty="0" smtClean="0">
                <a:solidFill>
                  <a:schemeClr val="tx1">
                    <a:lumMod val="50000"/>
                  </a:schemeClr>
                </a:solidFill>
                <a:effectLst/>
                <a:latin typeface="+mn-lt"/>
                <a:ea typeface="+mn-ea"/>
                <a:cs typeface="+mn-cs"/>
              </a:rPr>
              <a:t>France</a:t>
            </a:r>
          </a:p>
          <a:p>
            <a:pPr lvl="0"/>
            <a:r>
              <a:rPr lang="en-US" sz="1200" kern="1200" dirty="0" smtClean="0">
                <a:solidFill>
                  <a:schemeClr val="tx1">
                    <a:lumMod val="50000"/>
                  </a:schemeClr>
                </a:solidFill>
                <a:effectLst/>
                <a:latin typeface="+mn-lt"/>
                <a:ea typeface="+mn-ea"/>
                <a:cs typeface="+mn-cs"/>
              </a:rPr>
              <a:t>United States &amp; United Kingdom*</a:t>
            </a:r>
          </a:p>
          <a:p>
            <a:pPr lvl="0"/>
            <a:endParaRPr lang="en-US" sz="1200" kern="1200" dirty="0" smtClean="0">
              <a:solidFill>
                <a:schemeClr val="tx1">
                  <a:lumMod val="50000"/>
                </a:schemeClr>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lumMod val="50000"/>
                  </a:schemeClr>
                </a:solidFill>
                <a:effectLst/>
                <a:latin typeface="+mn-lt"/>
                <a:ea typeface="+mn-ea"/>
                <a:cs typeface="+mn-cs"/>
              </a:rPr>
              <a:t>*The European Union is a confounder because, though it is included in the G20 (G19 + 1), its government is constituted by a confederation of member states, many of which are included in the G20 individually. If the EU is dropped from the list, The United States and United Kingdom would be tied for tenth place. </a:t>
            </a:r>
          </a:p>
          <a:p>
            <a:pPr lvl="0"/>
            <a:endParaRPr lang="en-US" sz="1200" kern="1200" dirty="0" smtClean="0">
              <a:solidFill>
                <a:schemeClr val="tx1">
                  <a:lumMod val="50000"/>
                </a:schemeClr>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uk-UA" smtClean="0"/>
              <a:t>9</a:t>
            </a:fld>
            <a:endParaRPr lang="uk-UA" dirty="0"/>
          </a:p>
        </p:txBody>
      </p:sp>
    </p:spTree>
    <p:extLst>
      <p:ext uri="{BB962C8B-B14F-4D97-AF65-F5344CB8AC3E}">
        <p14:creationId xmlns:p14="http://schemas.microsoft.com/office/powerpoint/2010/main" val="1415504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Thank you for the opportunity to learn this craft and to demonstrate my progress thus far. </a:t>
            </a:r>
            <a:endParaRPr lang="en-US" baseline="0" dirty="0" smtClean="0"/>
          </a:p>
        </p:txBody>
      </p:sp>
      <p:sp>
        <p:nvSpPr>
          <p:cNvPr id="4" name="Slide Number Placeholder 3"/>
          <p:cNvSpPr>
            <a:spLocks noGrp="1"/>
          </p:cNvSpPr>
          <p:nvPr>
            <p:ph type="sldNum" sz="quarter" idx="10"/>
          </p:nvPr>
        </p:nvSpPr>
        <p:spPr/>
        <p:txBody>
          <a:bodyPr/>
          <a:lstStyle/>
          <a:p>
            <a:fld id="{3A2CC701-D80A-463B-8415-A85485312088}" type="slidenum">
              <a:rPr lang="en-US" smtClean="0"/>
              <a:t>12</a:t>
            </a:fld>
            <a:endParaRPr lang="en-US" dirty="0"/>
          </a:p>
        </p:txBody>
      </p:sp>
    </p:spTree>
    <p:extLst>
      <p:ext uri="{BB962C8B-B14F-4D97-AF65-F5344CB8AC3E}">
        <p14:creationId xmlns:p14="http://schemas.microsoft.com/office/powerpoint/2010/main" val="711306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a:t>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EDF33987-6305-4E2A-BF18-EF013ECE927B}" type="datetimeFigureOut">
              <a:rPr lang="en-US"/>
              <a:t>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EDF33987-6305-4E2A-BF18-EF013ECE927B}" type="datetimeFigureOut">
              <a:rPr lang="en-US"/>
              <a:t>3/20/17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EDF33987-6305-4E2A-BF18-EF013ECE927B}" type="datetimeFigureOut">
              <a:rPr lang="en-US"/>
              <a:t>3/20/17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a:t>3/20/17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a:t>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a:t>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57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fld id="{EDF33987-6305-4E2A-BF18-EF013ECE927B}" type="datetimeFigureOut">
              <a:rPr lang="en-US"/>
              <a:pPr/>
              <a:t>3/20/17</a:t>
            </a:fld>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data.worldbank.org/indicator/NY.GDP.PCAP.PP.CD" TargetMode="External"/><Relationship Id="rId4" Type="http://schemas.openxmlformats.org/officeDocument/2006/relationships/hyperlink" Target="https://www.g20.org/Webs/G20/EN/G20/Participants/participants_node.html" TargetMode="External"/><Relationship Id="rId5" Type="http://schemas.openxmlformats.org/officeDocument/2006/relationships/hyperlink" Target="http://www.igetit.net/newsletters/y06_08/calculategrowth.aspx" TargetMode="External"/><Relationship Id="rId6" Type="http://schemas.openxmlformats.org/officeDocument/2006/relationships/hyperlink" Target="http://feliperego.github.io/blog/2016/08/10/CAGR-Function-In-Python" TargetMode="External"/><Relationship Id="rId7" Type="http://schemas.openxmlformats.org/officeDocument/2006/relationships/hyperlink" Target="http://stackoverflow.com/questions/26146759/calculating-growth-rate" TargetMode="External"/><Relationship Id="rId8" Type="http://schemas.openxmlformats.org/officeDocument/2006/relationships/hyperlink" Target="https://docs.scipy.org/doc/numpy-1.10.1/reference/generated/numpy.log.html" TargetMode="External"/><Relationship Id="rId9" Type="http://schemas.openxmlformats.org/officeDocument/2006/relationships/hyperlink" Target="https://docs.scipy.org/doc/numpy/reference/generated/numpy.diff.html" TargetMode="External"/><Relationship Id="rId10" Type="http://schemas.openxmlformats.org/officeDocument/2006/relationships/hyperlink" Target="http://www.de.digital/DIGITAL/Redaktion/EN/Dossier/g20-shaping-digitalisation-at-global-level.html" TargetMode="External"/><Relationship Id="rId1" Type="http://schemas.openxmlformats.org/officeDocument/2006/relationships/slideLayout" Target="../slideLayouts/slideLayout2.xml"/><Relationship Id="rId2" Type="http://schemas.openxmlformats.org/officeDocument/2006/relationships/hyperlink" Target="http://data.worldbank.org/indicator/MS.MIL.XPND.GD.Z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hyperlink" Target="http://data.worldbank.org/indicator/NY.GDP.PCAP.PP.CD" TargetMode="External"/><Relationship Id="rId4" Type="http://schemas.openxmlformats.org/officeDocument/2006/relationships/hyperlink" Target="http://data.worldbank.org/indicator/MS.MIL.XPND.GD.ZS" TargetMode="External"/><Relationship Id="rId5" Type="http://schemas.openxmlformats.org/officeDocument/2006/relationships/hyperlink" Target="https://www.g20.org/Webs/G20/EN/G20/Participants/participants_node.html" TargetMode="External"/><Relationship Id="rId1" Type="http://schemas.openxmlformats.org/officeDocument/2006/relationships/slideLayout" Target="../slideLayouts/slideLayout2.xml"/><Relationship Id="rId2" Type="http://schemas.openxmlformats.org/officeDocument/2006/relationships/hyperlink" Target="http://data.worldbank.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tackoverflow.com/questions/26146759/calculating-growth-rat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G2O Military Spending</a:t>
            </a:r>
            <a:endParaRPr lang="en-US" dirty="0"/>
          </a:p>
        </p:txBody>
      </p:sp>
      <p:sp>
        <p:nvSpPr>
          <p:cNvPr id="3" name="Subtitle 2"/>
          <p:cNvSpPr>
            <a:spLocks noGrp="1"/>
          </p:cNvSpPr>
          <p:nvPr>
            <p:ph type="subTitle" idx="1"/>
          </p:nvPr>
        </p:nvSpPr>
        <p:spPr/>
        <p:txBody>
          <a:bodyPr/>
          <a:lstStyle/>
          <a:p>
            <a:r>
              <a:rPr lang="en-US" sz="2400" dirty="0"/>
              <a:t>Nelson Foster</a:t>
            </a:r>
          </a:p>
          <a:p>
            <a:r>
              <a:rPr lang="en-US" dirty="0" smtClean="0"/>
              <a:t>Introduction to Data Mining (DATS 6103)</a:t>
            </a:r>
          </a:p>
          <a:p>
            <a:r>
              <a:rPr lang="en-US" dirty="0" smtClean="0"/>
              <a:t>Individual </a:t>
            </a:r>
            <a:r>
              <a:rPr lang="en-US" dirty="0"/>
              <a:t>Project 1 </a:t>
            </a:r>
          </a:p>
          <a:p>
            <a:endParaRPr lang="en-US" dirty="0" smtClean="0"/>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Summary/Conclusions</a:t>
            </a:r>
            <a:endParaRPr lang="en-US" dirty="0"/>
          </a:p>
        </p:txBody>
      </p:sp>
      <p:sp>
        <p:nvSpPr>
          <p:cNvPr id="5" name="Content Placeholder 4"/>
          <p:cNvSpPr>
            <a:spLocks noGrp="1"/>
          </p:cNvSpPr>
          <p:nvPr>
            <p:ph idx="1"/>
          </p:nvPr>
        </p:nvSpPr>
        <p:spPr/>
        <p:txBody>
          <a:bodyPr/>
          <a:lstStyle/>
          <a:p>
            <a:r>
              <a:rPr lang="en-US" sz="3200" dirty="0" smtClean="0"/>
              <a:t>From 2005 to 2015: </a:t>
            </a:r>
          </a:p>
          <a:p>
            <a:pPr lvl="1"/>
            <a:r>
              <a:rPr lang="en-US" sz="2800" dirty="0" smtClean="0"/>
              <a:t>The United States has the highest GDP amongst the G20 nations</a:t>
            </a:r>
          </a:p>
          <a:p>
            <a:pPr lvl="1"/>
            <a:endParaRPr lang="en-US" sz="2800" dirty="0" smtClean="0"/>
          </a:p>
          <a:p>
            <a:pPr lvl="1"/>
            <a:r>
              <a:rPr lang="en-US" sz="2800" dirty="0" smtClean="0"/>
              <a:t>Saudi Arabia commits the greatest proportion of its GDP toward military expenditures</a:t>
            </a:r>
          </a:p>
          <a:p>
            <a:pPr lvl="1"/>
            <a:endParaRPr lang="en-US" sz="2800" dirty="0" smtClean="0"/>
          </a:p>
          <a:p>
            <a:pPr lvl="1"/>
            <a:r>
              <a:rPr lang="en-US" sz="2800" dirty="0" smtClean="0"/>
              <a:t>The Russian Federation has the fastest growth in military spending </a:t>
            </a:r>
          </a:p>
          <a:p>
            <a:endParaRPr lang="en-US" dirty="0"/>
          </a:p>
        </p:txBody>
      </p:sp>
    </p:spTree>
    <p:extLst>
      <p:ext uri="{BB962C8B-B14F-4D97-AF65-F5344CB8AC3E}">
        <p14:creationId xmlns:p14="http://schemas.microsoft.com/office/powerpoint/2010/main" val="187093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76200"/>
            <a:ext cx="9753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1217614" y="639762"/>
            <a:ext cx="9905998" cy="5913438"/>
          </a:xfrm>
        </p:spPr>
        <p:txBody>
          <a:bodyPr>
            <a:normAutofit/>
          </a:bodyPr>
          <a:lstStyle/>
          <a:p>
            <a:r>
              <a:rPr lang="en-US" sz="1900" dirty="0" smtClean="0"/>
              <a:t>Military </a:t>
            </a:r>
            <a:r>
              <a:rPr lang="en-US" sz="1900" dirty="0"/>
              <a:t>Expenditure by GDP </a:t>
            </a:r>
            <a:r>
              <a:rPr lang="en-US" sz="1900" dirty="0" smtClean="0"/>
              <a:t>data:  </a:t>
            </a:r>
          </a:p>
          <a:p>
            <a:pPr lvl="1"/>
            <a:r>
              <a:rPr lang="en-US" sz="1500" dirty="0" smtClean="0">
                <a:hlinkClick r:id="rId2"/>
              </a:rPr>
              <a:t>http</a:t>
            </a:r>
            <a:r>
              <a:rPr lang="en-US" sz="1500" dirty="0">
                <a:hlinkClick r:id="rId2"/>
              </a:rPr>
              <a:t>://</a:t>
            </a:r>
            <a:r>
              <a:rPr lang="en-US" sz="1500" dirty="0" smtClean="0">
                <a:hlinkClick r:id="rId2"/>
              </a:rPr>
              <a:t>data.worldbank.org/indicator/MS.MIL.XPND.GD.ZS</a:t>
            </a:r>
            <a:endParaRPr lang="en-US" sz="1500" dirty="0" smtClean="0"/>
          </a:p>
          <a:p>
            <a:r>
              <a:rPr lang="en-US" sz="1900" dirty="0" smtClean="0"/>
              <a:t>GDP </a:t>
            </a:r>
            <a:r>
              <a:rPr lang="en-US" sz="1900" dirty="0"/>
              <a:t>per capita data:</a:t>
            </a:r>
          </a:p>
          <a:p>
            <a:pPr lvl="1"/>
            <a:r>
              <a:rPr lang="en-US" sz="1500" dirty="0">
                <a:hlinkClick r:id="rId3"/>
              </a:rPr>
              <a:t>http://</a:t>
            </a:r>
            <a:r>
              <a:rPr lang="en-US" sz="1500" dirty="0" smtClean="0">
                <a:hlinkClick r:id="rId3"/>
              </a:rPr>
              <a:t>data.worldbank.org/indicator/NY.GDP.PCAP.PP.CD</a:t>
            </a:r>
            <a:endParaRPr lang="en-US" sz="1500" dirty="0"/>
          </a:p>
          <a:p>
            <a:r>
              <a:rPr lang="en-US" sz="1900" dirty="0" smtClean="0"/>
              <a:t>Listing of G20 Member Nations </a:t>
            </a:r>
          </a:p>
          <a:p>
            <a:pPr lvl="1"/>
            <a:r>
              <a:rPr lang="en-US" sz="1500" dirty="0">
                <a:hlinkClick r:id="rId4"/>
              </a:rPr>
              <a:t>https://</a:t>
            </a:r>
            <a:r>
              <a:rPr lang="en-US" sz="1500" dirty="0" smtClean="0">
                <a:hlinkClick r:id="rId4"/>
              </a:rPr>
              <a:t>www.g20.org/Webs/G20/EN/G20/Participants/participants_node.html</a:t>
            </a:r>
            <a:endParaRPr lang="en-US" sz="1500" dirty="0" smtClean="0"/>
          </a:p>
          <a:p>
            <a:r>
              <a:rPr lang="en-US" sz="1900" dirty="0" smtClean="0"/>
              <a:t>Research on compound </a:t>
            </a:r>
            <a:r>
              <a:rPr lang="en-US" sz="1900" dirty="0"/>
              <a:t>annual growth rate, LOGEST, and Growth </a:t>
            </a:r>
            <a:r>
              <a:rPr lang="en-US" sz="1900" dirty="0" smtClean="0"/>
              <a:t>crosschecks in excel</a:t>
            </a:r>
          </a:p>
          <a:p>
            <a:pPr lvl="1"/>
            <a:r>
              <a:rPr lang="en-US" sz="1500" dirty="0" smtClean="0">
                <a:hlinkClick r:id="rId5"/>
              </a:rPr>
              <a:t>http://www.igetit.net/newsletters/y06_08/calculategrowth.aspx</a:t>
            </a:r>
            <a:endParaRPr lang="en-US" sz="1500" dirty="0" smtClean="0"/>
          </a:p>
          <a:p>
            <a:pPr lvl="1"/>
            <a:r>
              <a:rPr lang="en-US" sz="1500" dirty="0" smtClean="0">
                <a:hlinkClick r:id="rId6"/>
              </a:rPr>
              <a:t>http</a:t>
            </a:r>
            <a:r>
              <a:rPr lang="en-US" sz="1500" dirty="0">
                <a:hlinkClick r:id="rId6"/>
              </a:rPr>
              <a:t>://</a:t>
            </a:r>
            <a:r>
              <a:rPr lang="en-US" sz="1500" dirty="0">
                <a:hlinkClick r:id="rId6"/>
              </a:rPr>
              <a:t>feliperego.github.io/blog/2016/08/10/CAGR-Function-In-Python</a:t>
            </a:r>
            <a:endParaRPr lang="en-US" sz="1500" dirty="0"/>
          </a:p>
          <a:p>
            <a:r>
              <a:rPr lang="en-US" sz="1900" dirty="0" smtClean="0"/>
              <a:t>Growth Rate Formula Research</a:t>
            </a:r>
            <a:endParaRPr lang="en-US" sz="1900" dirty="0"/>
          </a:p>
          <a:p>
            <a:pPr lvl="1"/>
            <a:r>
              <a:rPr lang="en-US" sz="1500" dirty="0" smtClean="0">
                <a:hlinkClick r:id="rId7"/>
              </a:rPr>
              <a:t>http</a:t>
            </a:r>
            <a:r>
              <a:rPr lang="en-US" sz="1500" dirty="0">
                <a:hlinkClick r:id="rId7"/>
              </a:rPr>
              <a:t>://</a:t>
            </a:r>
            <a:r>
              <a:rPr lang="en-US" sz="1500" dirty="0" smtClean="0">
                <a:hlinkClick r:id="rId7"/>
              </a:rPr>
              <a:t>stackoverflow.com/questions/26146759/calculating-growth-rate</a:t>
            </a:r>
            <a:endParaRPr lang="en-US" sz="1500" dirty="0"/>
          </a:p>
          <a:p>
            <a:pPr lvl="1"/>
            <a:r>
              <a:rPr lang="en-US" sz="1500" dirty="0" smtClean="0">
                <a:hlinkClick r:id="rId8"/>
              </a:rPr>
              <a:t>https</a:t>
            </a:r>
            <a:r>
              <a:rPr lang="en-US" sz="1500" dirty="0">
                <a:hlinkClick r:id="rId8"/>
              </a:rPr>
              <a:t>://</a:t>
            </a:r>
            <a:r>
              <a:rPr lang="en-US" sz="1500" dirty="0" smtClean="0">
                <a:hlinkClick r:id="rId8"/>
              </a:rPr>
              <a:t>docs.scipy.org/doc/numpy-1.10.1/reference/generated/numpy.log.html</a:t>
            </a:r>
            <a:endParaRPr lang="en-US" sz="1500" dirty="0"/>
          </a:p>
          <a:p>
            <a:pPr lvl="1"/>
            <a:r>
              <a:rPr lang="en-US" sz="1500" dirty="0" smtClean="0">
                <a:hlinkClick r:id="rId9"/>
              </a:rPr>
              <a:t>https</a:t>
            </a:r>
            <a:r>
              <a:rPr lang="en-US" sz="1500" dirty="0">
                <a:hlinkClick r:id="rId9"/>
              </a:rPr>
              <a:t>://</a:t>
            </a:r>
            <a:r>
              <a:rPr lang="en-US" sz="1500" dirty="0" smtClean="0">
                <a:hlinkClick r:id="rId9"/>
              </a:rPr>
              <a:t>docs.scipy.org/doc/numpy/reference/generated/numpy.diff.html</a:t>
            </a:r>
            <a:endParaRPr lang="en-US" sz="1500" dirty="0"/>
          </a:p>
          <a:p>
            <a:r>
              <a:rPr lang="en-US" sz="1900" dirty="0" smtClean="0"/>
              <a:t>G20 Image Credit </a:t>
            </a:r>
            <a:endParaRPr lang="en-US" sz="1900" dirty="0"/>
          </a:p>
          <a:p>
            <a:pPr lvl="1"/>
            <a:r>
              <a:rPr lang="en-US" sz="1500" dirty="0">
                <a:hlinkClick r:id="rId10"/>
              </a:rPr>
              <a:t>http://</a:t>
            </a:r>
            <a:r>
              <a:rPr lang="en-US" sz="1500" dirty="0" smtClean="0">
                <a:hlinkClick r:id="rId10"/>
              </a:rPr>
              <a:t>www.de.digital/DIGITAL/Redaktion/EN/Dossier/g20-shaping-digitalisation-at-global-level.html</a:t>
            </a:r>
            <a:endParaRPr lang="en-US" sz="1500" dirty="0"/>
          </a:p>
          <a:p>
            <a:pPr lvl="1"/>
            <a:r>
              <a:rPr lang="en-US" sz="1500" dirty="0">
                <a:hlinkClick r:id="rId4"/>
              </a:rPr>
              <a:t>https://</a:t>
            </a:r>
            <a:r>
              <a:rPr lang="en-US" sz="1500" dirty="0" smtClean="0">
                <a:hlinkClick r:id="rId4"/>
              </a:rPr>
              <a:t>www.g20.org/Webs/G20/EN/G20/Participants/participants_node.html</a:t>
            </a:r>
            <a:endParaRPr lang="en-US" sz="1500" dirty="0"/>
          </a:p>
          <a:p>
            <a:endParaRPr lang="en-US" dirty="0">
              <a:latin typeface="Helvetica" charset="0"/>
            </a:endParaRPr>
          </a:p>
          <a:p>
            <a:endParaRPr lang="en-US" dirty="0">
              <a:latin typeface="Helvetica" charset="0"/>
            </a:endParaRPr>
          </a:p>
          <a:p>
            <a:endParaRPr lang="en-US" dirty="0"/>
          </a:p>
        </p:txBody>
      </p:sp>
    </p:spTree>
    <p:extLst>
      <p:ext uri="{BB962C8B-B14F-4D97-AF65-F5344CB8AC3E}">
        <p14:creationId xmlns:p14="http://schemas.microsoft.com/office/powerpoint/2010/main" val="929890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39800" y="457200"/>
            <a:ext cx="10040110" cy="868362"/>
          </a:xfrm>
        </p:spPr>
        <p:txBody>
          <a:bodyPr/>
          <a:lstStyle/>
          <a:p>
            <a:r>
              <a:rPr lang="en-US" dirty="0" smtClean="0"/>
              <a:t>Thank You! </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612" y="1828800"/>
            <a:ext cx="10040110" cy="4876800"/>
          </a:xfrm>
          <a:prstGeom prst="rect">
            <a:avLst/>
          </a:prstGeom>
        </p:spPr>
      </p:pic>
    </p:spTree>
    <p:extLst>
      <p:ext uri="{BB962C8B-B14F-4D97-AF65-F5344CB8AC3E}">
        <p14:creationId xmlns:p14="http://schemas.microsoft.com/office/powerpoint/2010/main" val="41170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Data Sources &amp; Tools Used</a:t>
            </a:r>
            <a:endParaRPr lang="en-US" dirty="0"/>
          </a:p>
          <a:p>
            <a:pPr lvl="0"/>
            <a:r>
              <a:rPr lang="en-US" dirty="0"/>
              <a:t>Exploratory Data Analysis </a:t>
            </a:r>
            <a:endParaRPr lang="en-US" dirty="0" smtClean="0"/>
          </a:p>
          <a:p>
            <a:pPr lvl="0"/>
            <a:r>
              <a:rPr lang="en-US" dirty="0" smtClean="0"/>
              <a:t>Findings</a:t>
            </a:r>
          </a:p>
          <a:p>
            <a:pPr lvl="0"/>
            <a:r>
              <a:rPr lang="en-US" dirty="0" smtClean="0"/>
              <a:t>Summary/Conclusions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907" y="3429000"/>
            <a:ext cx="5934506" cy="3429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4" y="4300008"/>
            <a:ext cx="3836988" cy="2557992"/>
          </a:xfrm>
          <a:prstGeom prst="rect">
            <a:avLst/>
          </a:prstGeom>
          <a:gradFill>
            <a:gsLst>
              <a:gs pos="0">
                <a:schemeClr val="accent1">
                  <a:lumMod val="0"/>
                  <a:lumOff val="100000"/>
                </a:schemeClr>
              </a:gs>
              <a:gs pos="22000">
                <a:schemeClr val="accent1">
                  <a:lumMod val="0"/>
                  <a:lumOff val="100000"/>
                </a:schemeClr>
              </a:gs>
              <a:gs pos="100000">
                <a:schemeClr val="accent1">
                  <a:lumMod val="100000"/>
                </a:schemeClr>
              </a:gs>
            </a:gsLst>
            <a:path path="circle">
              <a:fillToRect l="50000" t="-80000" r="50000" b="180000"/>
            </a:path>
          </a:gradFill>
        </p:spPr>
      </p:pic>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Data Sources &amp; Tools Used</a:t>
            </a:r>
            <a:br>
              <a:rPr lang="en-US" dirty="0"/>
            </a:br>
            <a:endParaRPr lang="en-US" dirty="0"/>
          </a:p>
        </p:txBody>
      </p:sp>
      <p:sp>
        <p:nvSpPr>
          <p:cNvPr id="7" name="Content Placeholder 6"/>
          <p:cNvSpPr>
            <a:spLocks noGrp="1"/>
          </p:cNvSpPr>
          <p:nvPr>
            <p:ph idx="1"/>
          </p:nvPr>
        </p:nvSpPr>
        <p:spPr>
          <a:xfrm>
            <a:off x="1217614" y="1676400"/>
            <a:ext cx="9753600" cy="4800600"/>
          </a:xfrm>
        </p:spPr>
        <p:txBody>
          <a:bodyPr>
            <a:normAutofit/>
          </a:bodyPr>
          <a:lstStyle/>
          <a:p>
            <a:pPr lvl="1"/>
            <a:r>
              <a:rPr lang="en-US" dirty="0"/>
              <a:t>The World Bank’s </a:t>
            </a:r>
            <a:r>
              <a:rPr lang="en-US" u="sng" dirty="0">
                <a:hlinkClick r:id="rId2"/>
              </a:rPr>
              <a:t>Open Data</a:t>
            </a:r>
            <a:r>
              <a:rPr lang="en-US" dirty="0"/>
              <a:t> website was used to obtain datasets for </a:t>
            </a:r>
            <a:r>
              <a:rPr lang="en-US" u="sng" dirty="0">
                <a:hlinkClick r:id="rId3"/>
              </a:rPr>
              <a:t>Gross Domestic Product (GDP) per capita</a:t>
            </a:r>
            <a:r>
              <a:rPr lang="en-US" dirty="0"/>
              <a:t> and </a:t>
            </a:r>
            <a:r>
              <a:rPr lang="en-US" u="sng" dirty="0">
                <a:hlinkClick r:id="rId4"/>
              </a:rPr>
              <a:t>military expenditures by percentage of </a:t>
            </a:r>
            <a:r>
              <a:rPr lang="en-US" u="sng" dirty="0" smtClean="0">
                <a:hlinkClick r:id="rId4"/>
              </a:rPr>
              <a:t>GDP</a:t>
            </a:r>
            <a:endParaRPr lang="en-US" dirty="0" smtClean="0"/>
          </a:p>
          <a:p>
            <a:pPr lvl="1"/>
            <a:endParaRPr lang="en-US" dirty="0"/>
          </a:p>
          <a:p>
            <a:pPr lvl="1"/>
            <a:r>
              <a:rPr lang="en-US" dirty="0"/>
              <a:t>To create a data frame consisting of only the G20, a list of current G20 member nations was obtained from the </a:t>
            </a:r>
            <a:r>
              <a:rPr lang="en-US" u="sng" dirty="0">
                <a:hlinkClick r:id="rId5"/>
              </a:rPr>
              <a:t>G20 website</a:t>
            </a:r>
            <a:r>
              <a:rPr lang="en-US" dirty="0"/>
              <a:t> hosted by the Federal Government of Germany, who will be hosting the 2017 G20 summit in </a:t>
            </a:r>
            <a:r>
              <a:rPr lang="en-US" dirty="0" smtClean="0"/>
              <a:t>Hamburg</a:t>
            </a:r>
          </a:p>
          <a:p>
            <a:pPr lvl="1"/>
            <a:endParaRPr lang="en-US" dirty="0"/>
          </a:p>
          <a:p>
            <a:pPr lvl="1"/>
            <a:r>
              <a:rPr lang="en-US" dirty="0" smtClean="0"/>
              <a:t>Utilized </a:t>
            </a:r>
            <a:r>
              <a:rPr lang="en-US" dirty="0"/>
              <a:t>Microsoft </a:t>
            </a:r>
            <a:r>
              <a:rPr lang="en-US" dirty="0" smtClean="0"/>
              <a:t>Excel and Python packages (</a:t>
            </a:r>
            <a:r>
              <a:rPr lang="en-US" dirty="0" smtClean="0"/>
              <a:t>NumPy</a:t>
            </a:r>
            <a:r>
              <a:rPr lang="en-US" dirty="0" smtClean="0"/>
              <a:t>, Pandas, and </a:t>
            </a:r>
            <a:r>
              <a:rPr lang="en-US" dirty="0" smtClean="0"/>
              <a:t>MatPlotLib</a:t>
            </a:r>
            <a:r>
              <a:rPr lang="en-US" dirty="0" smtClean="0"/>
              <a:t> via Anaconda’s </a:t>
            </a:r>
            <a:r>
              <a:rPr lang="en-US" dirty="0"/>
              <a:t>Jupyter</a:t>
            </a:r>
            <a:r>
              <a:rPr lang="en-US" dirty="0"/>
              <a:t> Notebook </a:t>
            </a:r>
            <a:r>
              <a:rPr lang="en-US" dirty="0" smtClean="0"/>
              <a:t>to </a:t>
            </a:r>
            <a:r>
              <a:rPr lang="en-US" dirty="0"/>
              <a:t>conduct the </a:t>
            </a:r>
            <a:r>
              <a:rPr lang="en-US" dirty="0" smtClean="0"/>
              <a:t>analysis </a:t>
            </a:r>
          </a:p>
          <a:p>
            <a:pPr lvl="1"/>
            <a:endParaRPr lang="en-US" dirty="0" smtClean="0"/>
          </a:p>
          <a:p>
            <a:pPr lvl="1"/>
            <a:r>
              <a:rPr lang="en-US" sz="2000" dirty="0" smtClean="0"/>
              <a:t>Researched </a:t>
            </a:r>
            <a:r>
              <a:rPr lang="en-US" sz="2000" dirty="0"/>
              <a:t>DataCamp</a:t>
            </a:r>
            <a:r>
              <a:rPr lang="en-US" sz="2000" dirty="0"/>
              <a:t> training materials, class demonstration examples, and external public resources such as </a:t>
            </a:r>
            <a:r>
              <a:rPr lang="en-US" sz="2000" dirty="0"/>
              <a:t>Github</a:t>
            </a:r>
            <a:r>
              <a:rPr lang="en-US" sz="2000" dirty="0"/>
              <a:t> and Stack Overflow to navigate through challenges with mining the datasets</a:t>
            </a:r>
            <a:r>
              <a:rPr lang="en-US" sz="2000" dirty="0"/>
              <a:t> </a:t>
            </a:r>
          </a:p>
        </p:txBody>
      </p:sp>
    </p:spTree>
    <p:extLst>
      <p:ext uri="{BB962C8B-B14F-4D97-AF65-F5344CB8AC3E}">
        <p14:creationId xmlns:p14="http://schemas.microsoft.com/office/powerpoint/2010/main" val="353697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Exploratory Data Analysis </a:t>
            </a:r>
            <a:endParaRPr lang="en-US" dirty="0"/>
          </a:p>
        </p:txBody>
      </p:sp>
      <p:sp>
        <p:nvSpPr>
          <p:cNvPr id="7" name="Content Placeholder 6"/>
          <p:cNvSpPr>
            <a:spLocks noGrp="1"/>
          </p:cNvSpPr>
          <p:nvPr>
            <p:ph idx="1"/>
          </p:nvPr>
        </p:nvSpPr>
        <p:spPr/>
        <p:txBody>
          <a:bodyPr/>
          <a:lstStyle/>
          <a:p>
            <a:r>
              <a:rPr lang="en-US" dirty="0" smtClean="0"/>
              <a:t>Initial Analysis of the excel files was conducted to determine basic descriptive statistics</a:t>
            </a:r>
          </a:p>
          <a:p>
            <a:pPr lvl="1"/>
            <a:r>
              <a:rPr lang="en-US" dirty="0" smtClean="0"/>
              <a:t>Average GDP</a:t>
            </a:r>
          </a:p>
          <a:p>
            <a:pPr lvl="1"/>
            <a:r>
              <a:rPr lang="en-US" dirty="0" smtClean="0"/>
              <a:t>Average Percentage of GDP</a:t>
            </a:r>
          </a:p>
          <a:p>
            <a:r>
              <a:rPr lang="en-US" dirty="0" smtClean="0"/>
              <a:t>Made copy of original raw dataset to remove extraneous rows but maintain integrity of original for traceability</a:t>
            </a:r>
          </a:p>
          <a:p>
            <a:r>
              <a:rPr lang="en-US" dirty="0"/>
              <a:t>Two files, one for the GDP Per Capita (</a:t>
            </a:r>
            <a:r>
              <a:rPr lang="en-US" dirty="0"/>
              <a:t>GDP.xls</a:t>
            </a:r>
            <a:r>
              <a:rPr lang="en-US" dirty="0"/>
              <a:t>) and military expenditures by percentage of GDP (</a:t>
            </a:r>
            <a:r>
              <a:rPr lang="en-US" dirty="0"/>
              <a:t>MilSpnd.xls</a:t>
            </a:r>
            <a:r>
              <a:rPr lang="en-US" dirty="0"/>
              <a:t>) were read into the </a:t>
            </a:r>
            <a:r>
              <a:rPr lang="en-US" dirty="0"/>
              <a:t>Jupyter</a:t>
            </a:r>
            <a:r>
              <a:rPr lang="en-US" dirty="0"/>
              <a:t> notebook as data frames (“MS” and “GDP”).</a:t>
            </a:r>
            <a:endParaRPr lang="en-US" dirty="0"/>
          </a:p>
        </p:txBody>
      </p:sp>
    </p:spTree>
    <p:extLst>
      <p:ext uri="{BB962C8B-B14F-4D97-AF65-F5344CB8AC3E}">
        <p14:creationId xmlns:p14="http://schemas.microsoft.com/office/powerpoint/2010/main" val="251477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800" dirty="0"/>
              <a:t>Exploratory Data Analysis </a:t>
            </a:r>
            <a:r>
              <a:rPr lang="en-US" sz="3800" dirty="0" smtClean="0"/>
              <a:t>(Cont’d)</a:t>
            </a:r>
            <a:endParaRPr lang="en-US" sz="3800" dirty="0"/>
          </a:p>
        </p:txBody>
      </p:sp>
      <p:sp>
        <p:nvSpPr>
          <p:cNvPr id="7" name="Content Placeholder 6"/>
          <p:cNvSpPr>
            <a:spLocks noGrp="1"/>
          </p:cNvSpPr>
          <p:nvPr>
            <p:ph idx="1"/>
          </p:nvPr>
        </p:nvSpPr>
        <p:spPr>
          <a:xfrm>
            <a:off x="1217614" y="1828800"/>
            <a:ext cx="9753600" cy="4800600"/>
          </a:xfrm>
        </p:spPr>
        <p:txBody>
          <a:bodyPr>
            <a:normAutofit lnSpcReduction="10000"/>
          </a:bodyPr>
          <a:lstStyle/>
          <a:p>
            <a:r>
              <a:rPr lang="en-US" dirty="0" smtClean="0"/>
              <a:t>After looking at the head, tail, and descriptive statistics of the data frames, two new data frames were created to:</a:t>
            </a:r>
          </a:p>
          <a:p>
            <a:pPr lvl="1"/>
            <a:r>
              <a:rPr lang="en-US" dirty="0" smtClean="0"/>
              <a:t>Subset to filter for just G20 member nations</a:t>
            </a:r>
          </a:p>
          <a:p>
            <a:pPr lvl="1"/>
            <a:r>
              <a:rPr lang="en-US" dirty="0" smtClean="0"/>
              <a:t>Remove years outside of the scope of analysis to focus on 2005-2015</a:t>
            </a:r>
          </a:p>
          <a:p>
            <a:r>
              <a:rPr lang="en-US" dirty="0"/>
              <a:t>To determine the actual per person military </a:t>
            </a:r>
            <a:r>
              <a:rPr lang="en-US" dirty="0" smtClean="0"/>
              <a:t>spending (in dollars) amongst </a:t>
            </a:r>
            <a:r>
              <a:rPr lang="en-US" dirty="0"/>
              <a:t>the G20 nations, a </a:t>
            </a:r>
            <a:r>
              <a:rPr lang="en-US" dirty="0" smtClean="0"/>
              <a:t>data frame </a:t>
            </a:r>
            <a:r>
              <a:rPr lang="en-US" dirty="0"/>
              <a:t>was created that multiplies the percentage of GDP in military </a:t>
            </a:r>
            <a:r>
              <a:rPr lang="en-US" dirty="0" smtClean="0"/>
              <a:t>expenditures.</a:t>
            </a:r>
          </a:p>
          <a:p>
            <a:pPr lvl="1"/>
            <a:r>
              <a:rPr lang="en-US" dirty="0"/>
              <a:t>T</a:t>
            </a:r>
            <a:r>
              <a:rPr lang="en-US" dirty="0" smtClean="0"/>
              <a:t>he </a:t>
            </a:r>
            <a:r>
              <a:rPr lang="en-US" b="1" dirty="0"/>
              <a:t>pd.concat</a:t>
            </a:r>
            <a:r>
              <a:rPr lang="en-US" b="1" dirty="0"/>
              <a:t> </a:t>
            </a:r>
            <a:r>
              <a:rPr lang="en-US" dirty="0"/>
              <a:t>formula was used on </a:t>
            </a:r>
            <a:r>
              <a:rPr lang="en-US" dirty="0" smtClean="0"/>
              <a:t>the data frame </a:t>
            </a:r>
            <a:r>
              <a:rPr lang="en-US" dirty="0"/>
              <a:t>to create a </a:t>
            </a:r>
            <a:r>
              <a:rPr lang="en-US" dirty="0" smtClean="0"/>
              <a:t>new joined data frame,. This </a:t>
            </a:r>
            <a:r>
              <a:rPr lang="en-US" dirty="0"/>
              <a:t>new </a:t>
            </a:r>
            <a:r>
              <a:rPr lang="en-US" dirty="0" smtClean="0"/>
              <a:t>data frame </a:t>
            </a:r>
            <a:r>
              <a:rPr lang="en-US" dirty="0"/>
              <a:t>displays the G20 nations’ per person military expenditures in whole dollars</a:t>
            </a:r>
            <a:r>
              <a:rPr lang="en-US" dirty="0" smtClean="0"/>
              <a:t>.</a:t>
            </a:r>
            <a:r>
              <a:rPr lang="en-US" dirty="0"/>
              <a:t> </a:t>
            </a:r>
            <a:endParaRPr lang="en-US" dirty="0" smtClean="0"/>
          </a:p>
          <a:p>
            <a:pPr lvl="1"/>
            <a:r>
              <a:rPr lang="en-US" dirty="0" smtClean="0"/>
              <a:t>To </a:t>
            </a:r>
            <a:r>
              <a:rPr lang="en-US" dirty="0"/>
              <a:t>calculate and visualize the rate of growth in order to identify the top ten fastest growing G20 nations in terms of military expenditures, a new variable was needed for the </a:t>
            </a:r>
            <a:r>
              <a:rPr lang="en-US" dirty="0" smtClean="0"/>
              <a:t>data frame. </a:t>
            </a:r>
            <a:r>
              <a:rPr lang="en-US" dirty="0"/>
              <a:t>The new variable, </a:t>
            </a:r>
            <a:r>
              <a:rPr lang="en-US" i="1" dirty="0"/>
              <a:t>Growth, </a:t>
            </a:r>
            <a:r>
              <a:rPr lang="en-US" dirty="0"/>
              <a:t>was created by combining the </a:t>
            </a:r>
            <a:r>
              <a:rPr lang="en-US" b="1" dirty="0"/>
              <a:t>np.exp</a:t>
            </a:r>
            <a:r>
              <a:rPr lang="en-US" b="1" dirty="0"/>
              <a:t> , </a:t>
            </a:r>
            <a:r>
              <a:rPr lang="en-US" b="1" dirty="0"/>
              <a:t>np.diff</a:t>
            </a:r>
            <a:r>
              <a:rPr lang="en-US" b="1" dirty="0"/>
              <a:t>, and </a:t>
            </a:r>
            <a:r>
              <a:rPr lang="en-US" b="1" dirty="0"/>
              <a:t>np.log</a:t>
            </a:r>
            <a:r>
              <a:rPr lang="en-US" b="1" dirty="0"/>
              <a:t> </a:t>
            </a:r>
            <a:r>
              <a:rPr lang="en-US" dirty="0"/>
              <a:t>functions in a “</a:t>
            </a:r>
            <a:r>
              <a:rPr lang="en-US" u="sng" dirty="0">
                <a:hlinkClick r:id="rId3"/>
              </a:rPr>
              <a:t>growth</a:t>
            </a:r>
            <a:r>
              <a:rPr lang="en-US" dirty="0"/>
              <a:t>” formula  (</a:t>
            </a:r>
            <a:r>
              <a:rPr lang="en-US" b="1" dirty="0"/>
              <a:t>np.exp</a:t>
            </a:r>
            <a:r>
              <a:rPr lang="en-US" b="1" dirty="0"/>
              <a:t>(</a:t>
            </a:r>
            <a:r>
              <a:rPr lang="en-US" b="1" dirty="0"/>
              <a:t>np.diff</a:t>
            </a:r>
            <a:r>
              <a:rPr lang="en-US" b="1" dirty="0"/>
              <a:t>(</a:t>
            </a:r>
            <a:r>
              <a:rPr lang="en-US" b="1" dirty="0"/>
              <a:t>np.log</a:t>
            </a:r>
            <a:r>
              <a:rPr lang="en-US" b="1" dirty="0"/>
              <a:t>(results))) – 1)</a:t>
            </a:r>
            <a:endParaRPr lang="en-US" dirty="0"/>
          </a:p>
          <a:p>
            <a:endParaRPr lang="en-US" dirty="0"/>
          </a:p>
        </p:txBody>
      </p:sp>
    </p:spTree>
    <p:extLst>
      <p:ext uri="{BB962C8B-B14F-4D97-AF65-F5344CB8AC3E}">
        <p14:creationId xmlns:p14="http://schemas.microsoft.com/office/powerpoint/2010/main" val="1843192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Findings</a:t>
            </a:r>
            <a:endParaRPr lang="en-US" dirty="0"/>
          </a:p>
        </p:txBody>
      </p:sp>
    </p:spTree>
    <p:extLst>
      <p:ext uri="{BB962C8B-B14F-4D97-AF65-F5344CB8AC3E}">
        <p14:creationId xmlns:p14="http://schemas.microsoft.com/office/powerpoint/2010/main" val="1684464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Average GDP among G20 Nations </a:t>
            </a:r>
            <a:br>
              <a:rPr lang="en-US" sz="2800" dirty="0" smtClean="0"/>
            </a:br>
            <a:r>
              <a:rPr lang="en-US" sz="3200" dirty="0" smtClean="0"/>
              <a:t>2005-2015:</a:t>
            </a:r>
            <a:endParaRPr lang="en-US" sz="3200" dirty="0"/>
          </a:p>
        </p:txBody>
      </p:sp>
      <p:pic>
        <p:nvPicPr>
          <p:cNvPr id="6" name="Content Placeholder 5"/>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2284412" y="1828800"/>
            <a:ext cx="8001000" cy="4876800"/>
          </a:xfrm>
          <a:prstGeom prst="rect">
            <a:avLst/>
          </a:prstGeom>
        </p:spPr>
      </p:pic>
    </p:spTree>
    <p:extLst>
      <p:ext uri="{BB962C8B-B14F-4D97-AF65-F5344CB8AC3E}">
        <p14:creationId xmlns:p14="http://schemas.microsoft.com/office/powerpoint/2010/main" val="149359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76200"/>
            <a:ext cx="9753600" cy="1371600"/>
          </a:xfrm>
        </p:spPr>
        <p:txBody>
          <a:bodyPr>
            <a:normAutofit/>
          </a:bodyPr>
          <a:lstStyle/>
          <a:p>
            <a:r>
              <a:rPr lang="en-US" sz="2800" dirty="0" smtClean="0"/>
              <a:t>Average Percentage of GDP Military Expenditure  among G20 Nations: </a:t>
            </a:r>
            <a:r>
              <a:rPr lang="en-US" dirty="0" smtClean="0"/>
              <a:t/>
            </a:r>
            <a:br>
              <a:rPr lang="en-US" dirty="0" smtClean="0"/>
            </a:br>
            <a:r>
              <a:rPr lang="en-US" sz="2800" dirty="0" smtClean="0"/>
              <a:t>2005-2015</a:t>
            </a:r>
            <a:endParaRPr lang="en-US" sz="2800" dirty="0"/>
          </a:p>
        </p:txBody>
      </p:sp>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370012" y="1600200"/>
            <a:ext cx="9296400" cy="5105400"/>
          </a:xfrm>
          <a:prstGeom prst="rect">
            <a:avLst/>
          </a:prstGeom>
        </p:spPr>
      </p:pic>
    </p:spTree>
    <p:extLst>
      <p:ext uri="{BB962C8B-B14F-4D97-AF65-F5344CB8AC3E}">
        <p14:creationId xmlns:p14="http://schemas.microsoft.com/office/powerpoint/2010/main" val="176103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76200"/>
            <a:ext cx="9753600" cy="1371600"/>
          </a:xfrm>
        </p:spPr>
        <p:txBody>
          <a:bodyPr>
            <a:normAutofit/>
          </a:bodyPr>
          <a:lstStyle/>
          <a:p>
            <a:r>
              <a:rPr lang="en-US" sz="2800" dirty="0" smtClean="0"/>
              <a:t>Overall Growth in per Person Military Expenditure Among G20 Nations:</a:t>
            </a:r>
            <a:r>
              <a:rPr lang="en-US" dirty="0" smtClean="0"/>
              <a:t/>
            </a:r>
            <a:br>
              <a:rPr lang="en-US" dirty="0" smtClean="0"/>
            </a:br>
            <a:r>
              <a:rPr lang="en-US" sz="2800" dirty="0" smtClean="0"/>
              <a:t>2005-2015</a:t>
            </a:r>
            <a:endParaRPr lang="en-US" sz="2800" dirty="0"/>
          </a:p>
        </p:txBody>
      </p:sp>
      <p:pic>
        <p:nvPicPr>
          <p:cNvPr id="6" name="Content Placeholder 5"/>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217612" y="1828800"/>
            <a:ext cx="9296399" cy="4724400"/>
          </a:xfrm>
          <a:prstGeom prst="rect">
            <a:avLst/>
          </a:prstGeom>
        </p:spPr>
      </p:pic>
    </p:spTree>
    <p:extLst>
      <p:ext uri="{BB962C8B-B14F-4D97-AF65-F5344CB8AC3E}">
        <p14:creationId xmlns:p14="http://schemas.microsoft.com/office/powerpoint/2010/main" val="957105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 appropriate for students, teachers, or businesses -  features a title slide with a world map in a gray-on-gray color scheme. It's one of a related series of templates, each featuring a different continent.  This template is compatible with PowerPoint 2013 and later, and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TP102804890</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725209</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65B07B2D-A6E0-4731-BDAB-03884A34CA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07AB78-8AA3-48FB-9A6F-F33600BC4B62}">
  <ds:schemaRefs>
    <ds:schemaRef ds:uri="http://schemas.microsoft.com/sharepoint/v3/contenttype/forms"/>
  </ds:schemaRefs>
</ds:datastoreItem>
</file>

<file path=customXml/itemProps3.xml><?xml version="1.0" encoding="utf-8"?>
<ds:datastoreItem xmlns:ds="http://schemas.openxmlformats.org/officeDocument/2006/customXml" ds:itemID="{DFFD02E9-C7C1-40D2-954A-0C90F2A32826}">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1019</Words>
  <Application>Microsoft Macintosh PowerPoint</Application>
  <PresentationFormat>Custom</PresentationFormat>
  <Paragraphs>124</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Century Gothic</vt:lpstr>
      <vt:lpstr>Helvetica</vt:lpstr>
      <vt:lpstr>Arial</vt:lpstr>
      <vt:lpstr>Continental World 16x9</vt:lpstr>
      <vt:lpstr>G2O Military Spending</vt:lpstr>
      <vt:lpstr>Overview</vt:lpstr>
      <vt:lpstr>Data Sources &amp; Tools Used </vt:lpstr>
      <vt:lpstr>Exploratory Data Analysis </vt:lpstr>
      <vt:lpstr>Exploratory Data Analysis (Cont’d)</vt:lpstr>
      <vt:lpstr>Findings</vt:lpstr>
      <vt:lpstr>Average GDP among G20 Nations  2005-2015:</vt:lpstr>
      <vt:lpstr>Average Percentage of GDP Military Expenditure  among G20 Nations:  2005-2015</vt:lpstr>
      <vt:lpstr>Overall Growth in per Person Military Expenditure Among G20 Nations: 2005-2015</vt:lpstr>
      <vt:lpstr>Summary/Conclusions</vt:lpstr>
      <vt:lpstr>References</vt:lpstr>
      <vt:lpstr>Thank You! </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Nelson Foster</dc:creator>
  <cp:lastModifiedBy/>
  <cp:revision>1</cp:revision>
  <dcterms:created xsi:type="dcterms:W3CDTF">2017-03-21T03:19:00Z</dcterms:created>
  <dcterms:modified xsi:type="dcterms:W3CDTF">2017-03-21T06:30:40Z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