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9" r:id="rId3"/>
    <p:sldId id="258" r:id="rId4"/>
    <p:sldId id="260" r:id="rId5"/>
    <p:sldId id="261" r:id="rId6"/>
    <p:sldId id="262" r:id="rId7"/>
    <p:sldId id="268" r:id="rId8"/>
    <p:sldId id="264" r:id="rId9"/>
    <p:sldId id="265" r:id="rId10"/>
    <p:sldId id="266" r:id="rId11"/>
    <p:sldId id="267" r:id="rId12"/>
    <p:sldId id="269" r:id="rId13"/>
    <p:sldId id="270" r:id="rId14"/>
    <p:sldId id="271" r:id="rId15"/>
    <p:sldId id="272" r:id="rId16"/>
    <p:sldId id="273" r:id="rId17"/>
    <p:sldId id="274" r:id="rId18"/>
    <p:sldId id="275" r:id="rId19"/>
    <p:sldId id="278" r:id="rId20"/>
    <p:sldId id="276" r:id="rId21"/>
    <p:sldId id="257"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3122"/>
  </p:normalViewPr>
  <p:slideViewPr>
    <p:cSldViewPr snapToGrid="0" snapToObjects="1">
      <p:cViewPr varScale="1">
        <p:scale>
          <a:sx n="90" d="100"/>
          <a:sy n="90" d="100"/>
        </p:scale>
        <p:origin x="8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4BA381-0C5B-B145-88EE-943799F8BD08}" type="datetimeFigureOut">
              <a:rPr lang="en-US" smtClean="0"/>
              <a:t>4/24/17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197C87-8CC2-1049-B7C4-894AF0616601}" type="slidenum">
              <a:rPr lang="en-US" smtClean="0"/>
              <a:t>‹#›</a:t>
            </a:fld>
            <a:endParaRPr lang="en-US"/>
          </a:p>
        </p:txBody>
      </p:sp>
    </p:spTree>
    <p:extLst>
      <p:ext uri="{BB962C8B-B14F-4D97-AF65-F5344CB8AC3E}">
        <p14:creationId xmlns:p14="http://schemas.microsoft.com/office/powerpoint/2010/main" val="345273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t>WINDEVI: </a:t>
            </a:r>
            <a:r>
              <a:rPr lang="en-US" sz="1200" dirty="0" smtClean="0"/>
              <a:t>High Winds (Scaled)</a:t>
            </a:r>
            <a:r>
              <a:rPr lang="en-US" sz="1200" b="1" dirty="0" smtClean="0"/>
              <a:t>, </a:t>
            </a:r>
            <a:r>
              <a:rPr lang="en-US" sz="1200" dirty="0" smtClean="0"/>
              <a:t>Values are total knots of excess wind per year. </a:t>
            </a:r>
          </a:p>
          <a:p>
            <a:r>
              <a:rPr lang="en-US" sz="1200" b="1" dirty="0" smtClean="0"/>
              <a:t>DRYEVI: </a:t>
            </a:r>
            <a:r>
              <a:rPr lang="en-US" sz="1200" dirty="0" smtClean="0"/>
              <a:t>Dry periods (Scaled)</a:t>
            </a:r>
            <a:r>
              <a:rPr lang="en-US" sz="1200" b="1" dirty="0" smtClean="0"/>
              <a:t>, </a:t>
            </a:r>
            <a:r>
              <a:rPr lang="en-US" sz="1200" dirty="0" err="1" smtClean="0"/>
              <a:t>Millimetres</a:t>
            </a:r>
            <a:r>
              <a:rPr lang="en-US" sz="1200" dirty="0" smtClean="0"/>
              <a:t> of rainfall deficit (negative value). Total rainfall deficit in mm over the past 5 years, averaged over all stations and months for which there were data. Final values expressed as</a:t>
            </a:r>
            <a:br>
              <a:rPr lang="en-US" sz="1200" dirty="0" smtClean="0"/>
            </a:br>
            <a:r>
              <a:rPr lang="en-US" sz="1200" dirty="0" smtClean="0"/>
              <a:t>annual figures. </a:t>
            </a:r>
          </a:p>
          <a:p>
            <a:r>
              <a:rPr lang="en-US" sz="1200" b="1" dirty="0" smtClean="0"/>
              <a:t>WETEVI: </a:t>
            </a:r>
            <a:r>
              <a:rPr lang="en-US" sz="1200" dirty="0" smtClean="0"/>
              <a:t>Wet periods (scaled)</a:t>
            </a:r>
            <a:r>
              <a:rPr lang="en-US" sz="1200" b="1" dirty="0" smtClean="0"/>
              <a:t>, </a:t>
            </a:r>
            <a:r>
              <a:rPr lang="en-US" sz="1200" dirty="0" err="1" smtClean="0"/>
              <a:t>Millimetres</a:t>
            </a:r>
            <a:r>
              <a:rPr lang="en-US" sz="1200" dirty="0" smtClean="0"/>
              <a:t> of excess rainfall. Total excess rainfall in mm over the past 5 years, averaged over all stations and months for which there were data. In their final form results are expressed as annual excess. </a:t>
            </a:r>
          </a:p>
          <a:p>
            <a:r>
              <a:rPr lang="en-US" sz="1200" b="1" dirty="0" smtClean="0"/>
              <a:t>HOTEVI: </a:t>
            </a:r>
            <a:r>
              <a:rPr lang="en-US" sz="1200" dirty="0" smtClean="0"/>
              <a:t>Hot Periods (scaled)</a:t>
            </a:r>
            <a:r>
              <a:rPr lang="en-US" sz="1200" b="1" dirty="0" smtClean="0"/>
              <a:t>, </a:t>
            </a:r>
            <a:r>
              <a:rPr lang="en-US" sz="1200" dirty="0" smtClean="0"/>
              <a:t>Total degrees (</a:t>
            </a:r>
            <a:r>
              <a:rPr lang="en-US" sz="1200" dirty="0" err="1" smtClean="0"/>
              <a:t>Farenheit</a:t>
            </a:r>
            <a:r>
              <a:rPr lang="en-US" sz="1200" dirty="0" smtClean="0"/>
              <a:t>) of excess heat per year. Annual averages over the past 5 years of summed deviations of daily maximum temperatures that are more than 9F higher than the 30 year monthly mean maximum temperatures, calculated for each climate station in a country and then averaged over all climate stations. </a:t>
            </a:r>
          </a:p>
          <a:p>
            <a:r>
              <a:rPr lang="en-US" sz="1200" b="1" dirty="0" smtClean="0"/>
              <a:t>SSTEVI, </a:t>
            </a:r>
            <a:r>
              <a:rPr lang="en-US" sz="1200" dirty="0" smtClean="0"/>
              <a:t>Sea Temperatures (scaled), Absolute values of temperature anomalies in relation to the 30 year monthly (1961-1990) averages in degrees C</a:t>
            </a:r>
          </a:p>
          <a:p>
            <a:r>
              <a:rPr lang="en-US" sz="1200" b="1" dirty="0" smtClean="0"/>
              <a:t>LANDEVI, </a:t>
            </a:r>
            <a:r>
              <a:rPr lang="en-US" sz="1200" dirty="0" smtClean="0"/>
              <a:t>Land Area (scaled), Total land area (accumulated across islands, if present in square kilometers) </a:t>
            </a:r>
          </a:p>
          <a:p>
            <a:r>
              <a:rPr lang="en-US" sz="1200" b="1" dirty="0" smtClean="0"/>
              <a:t>DISPEVI, </a:t>
            </a:r>
            <a:r>
              <a:rPr lang="en-US" sz="1200" dirty="0" smtClean="0"/>
              <a:t>Country Dispersion (scaled): Total length of land and sea borders (km) / land area of country (accumulated across islands, if present) (1000 </a:t>
            </a:r>
            <a:r>
              <a:rPr lang="en-US" sz="1200" dirty="0" err="1" smtClean="0"/>
              <a:t>sq</a:t>
            </a:r>
            <a:r>
              <a:rPr lang="en-US" sz="1200" dirty="0" smtClean="0"/>
              <a:t> km). </a:t>
            </a:r>
          </a:p>
          <a:p>
            <a:r>
              <a:rPr lang="en-US" sz="1200" b="1" dirty="0" smtClean="0"/>
              <a:t>RELIEFEVI: </a:t>
            </a:r>
            <a:r>
              <a:rPr lang="en-US" sz="1200" dirty="0" smtClean="0"/>
              <a:t>Vertical Relief (scaled)</a:t>
            </a:r>
            <a:r>
              <a:rPr lang="en-US" sz="1200" b="1" dirty="0" smtClean="0"/>
              <a:t>, </a:t>
            </a:r>
            <a:r>
              <a:rPr lang="en-US" sz="1200" dirty="0" smtClean="0"/>
              <a:t>Altitude range (highest point subtracted from the lowest point in country) </a:t>
            </a:r>
          </a:p>
          <a:p>
            <a:r>
              <a:rPr lang="en-US" sz="1200" b="1" dirty="0" smtClean="0"/>
              <a:t>LOWEVI: </a:t>
            </a:r>
            <a:r>
              <a:rPr lang="en-US" sz="1200" dirty="0" smtClean="0"/>
              <a:t>Lowlands (scaled)</a:t>
            </a:r>
            <a:r>
              <a:rPr lang="en-US" sz="1200" b="1" dirty="0" smtClean="0"/>
              <a:t>, </a:t>
            </a:r>
            <a:r>
              <a:rPr lang="en-US" sz="1200" dirty="0" smtClean="0"/>
              <a:t>Percentage of total land area which is ≤50m above sea level anywhere in the country.</a:t>
            </a:r>
            <a:br>
              <a:rPr lang="en-US" sz="1200" dirty="0" smtClean="0"/>
            </a:br>
            <a:r>
              <a:rPr lang="en-US" sz="1200" b="1" dirty="0" smtClean="0"/>
              <a:t>VEGEVI: </a:t>
            </a:r>
            <a:r>
              <a:rPr lang="en-US" sz="1200" dirty="0" smtClean="0"/>
              <a:t>Loss of natural vegetation cover (Scaled)</a:t>
            </a:r>
            <a:r>
              <a:rPr lang="en-US" sz="1200" b="1" dirty="0" smtClean="0"/>
              <a:t>, </a:t>
            </a:r>
            <a:r>
              <a:rPr lang="en-US" sz="1200" dirty="0" smtClean="0"/>
              <a:t>Percent change in natural forest cover over last 5 years. </a:t>
            </a:r>
          </a:p>
          <a:p>
            <a:r>
              <a:rPr lang="en-US" sz="1200" b="1" dirty="0" smtClean="0"/>
              <a:t>WATEREVI: </a:t>
            </a:r>
            <a:r>
              <a:rPr lang="en-US" sz="1200" dirty="0" smtClean="0"/>
              <a:t>Renewable Water (scaled)</a:t>
            </a:r>
            <a:r>
              <a:rPr lang="en-US" sz="1200" b="1" dirty="0" smtClean="0"/>
              <a:t>, </a:t>
            </a:r>
            <a:r>
              <a:rPr lang="en-US" sz="1200" dirty="0" smtClean="0"/>
              <a:t>Water use as a percent of total renewable water (note this does not imply that any water used actually comes from renewable sources).” </a:t>
            </a:r>
          </a:p>
          <a:p>
            <a:r>
              <a:rPr lang="en-US" sz="1200" b="1" dirty="0" smtClean="0"/>
              <a:t>POPDNEVI: </a:t>
            </a:r>
            <a:r>
              <a:rPr lang="en-US" sz="1200" dirty="0" smtClean="0"/>
              <a:t>Population Density (Scaled)</a:t>
            </a:r>
            <a:r>
              <a:rPr lang="en-US" sz="1200" b="1" dirty="0" smtClean="0"/>
              <a:t>, </a:t>
            </a:r>
            <a:r>
              <a:rPr lang="en-US" sz="1200" dirty="0" smtClean="0"/>
              <a:t>Total human population/</a:t>
            </a:r>
            <a:r>
              <a:rPr lang="en-US" sz="1200" dirty="0" err="1" smtClean="0"/>
              <a:t>sq</a:t>
            </a:r>
            <a:r>
              <a:rPr lang="en-US" sz="1200" dirty="0" smtClean="0"/>
              <a:t> km.</a:t>
            </a:r>
            <a:br>
              <a:rPr lang="en-US" sz="1200" dirty="0" smtClean="0"/>
            </a:br>
            <a:r>
              <a:rPr lang="en-US" sz="1200" b="1" dirty="0" smtClean="0"/>
              <a:t>CSTPOPEVI: </a:t>
            </a:r>
            <a:r>
              <a:rPr lang="en-US" sz="1200" dirty="0" smtClean="0"/>
              <a:t>Human Populations (Scaled)</a:t>
            </a:r>
            <a:r>
              <a:rPr lang="en-US" sz="1200" b="1" dirty="0" smtClean="0"/>
              <a:t>, </a:t>
            </a:r>
            <a:r>
              <a:rPr lang="en-US" sz="1200" dirty="0" smtClean="0"/>
              <a:t>Population living with 100 km of a coast divided by the area of coastal lands (</a:t>
            </a:r>
            <a:r>
              <a:rPr lang="en-US" sz="1200" dirty="0" err="1" smtClean="0"/>
              <a:t>sq</a:t>
            </a:r>
            <a:r>
              <a:rPr lang="en-US" sz="1200" dirty="0" smtClean="0"/>
              <a:t> km)."</a:t>
            </a:r>
            <a:endParaRPr lang="en-US" dirty="0" smtClean="0"/>
          </a:p>
          <a:p>
            <a:endParaRPr lang="en-US" dirty="0"/>
          </a:p>
        </p:txBody>
      </p:sp>
      <p:sp>
        <p:nvSpPr>
          <p:cNvPr id="4" name="Slide Number Placeholder 3"/>
          <p:cNvSpPr>
            <a:spLocks noGrp="1"/>
          </p:cNvSpPr>
          <p:nvPr>
            <p:ph type="sldNum" sz="quarter" idx="10"/>
          </p:nvPr>
        </p:nvSpPr>
        <p:spPr/>
        <p:txBody>
          <a:bodyPr/>
          <a:lstStyle/>
          <a:p>
            <a:fld id="{50197C87-8CC2-1049-B7C4-894AF0616601}" type="slidenum">
              <a:rPr lang="en-US" smtClean="0"/>
              <a:t>5</a:t>
            </a:fld>
            <a:endParaRPr lang="en-US"/>
          </a:p>
        </p:txBody>
      </p:sp>
    </p:spTree>
    <p:extLst>
      <p:ext uri="{BB962C8B-B14F-4D97-AF65-F5344CB8AC3E}">
        <p14:creationId xmlns:p14="http://schemas.microsoft.com/office/powerpoint/2010/main" val="516043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SSTEVI: </a:t>
            </a:r>
            <a:r>
              <a:rPr lang="en-US" dirty="0" smtClean="0"/>
              <a:t>Sea Temperatures (scaled), Absolute values of temperature anomalies in relation to the 30 year monthly (1961-1990) averages in degrees C</a:t>
            </a:r>
            <a:br>
              <a:rPr lang="en-US" dirty="0" smtClean="0"/>
            </a:br>
            <a:r>
              <a:rPr lang="en-US" b="1" dirty="0" smtClean="0"/>
              <a:t>LANDEVI: </a:t>
            </a:r>
            <a:r>
              <a:rPr lang="en-US" dirty="0" smtClean="0"/>
              <a:t>Land Area (scaled), Total land area (accumulated across islands, if present in square kilometers) </a:t>
            </a:r>
          </a:p>
          <a:p>
            <a:r>
              <a:rPr lang="en-US" b="1" dirty="0" smtClean="0"/>
              <a:t>DISPEVI: </a:t>
            </a:r>
            <a:r>
              <a:rPr lang="en-US" dirty="0" smtClean="0"/>
              <a:t>Country Dispersion (scaled): Total length of land and sea borders (km) / land area of country (accumulated across islands, if present) (1000 </a:t>
            </a:r>
            <a:r>
              <a:rPr lang="en-US" dirty="0" err="1" smtClean="0"/>
              <a:t>sq</a:t>
            </a:r>
            <a:r>
              <a:rPr lang="en-US" dirty="0" smtClean="0"/>
              <a:t> km). </a:t>
            </a:r>
          </a:p>
          <a:p>
            <a:r>
              <a:rPr lang="en-US" b="1" dirty="0" smtClean="0"/>
              <a:t>ISOLEVI: </a:t>
            </a:r>
            <a:r>
              <a:rPr lang="en-US" dirty="0" smtClean="0"/>
              <a:t>Geographic Isolation (scaled)</a:t>
            </a:r>
            <a:r>
              <a:rPr lang="en-US" b="1" dirty="0" smtClean="0"/>
              <a:t>, </a:t>
            </a:r>
            <a:r>
              <a:rPr lang="en-US" dirty="0" smtClean="0"/>
              <a:t>Distance to nearest continent (in km)</a:t>
            </a:r>
            <a:br>
              <a:rPr lang="en-US" dirty="0" smtClean="0"/>
            </a:br>
            <a:r>
              <a:rPr lang="en-US" b="1" dirty="0" smtClean="0"/>
              <a:t>RELIEFEVI: </a:t>
            </a:r>
            <a:r>
              <a:rPr lang="en-US" dirty="0" smtClean="0"/>
              <a:t>Vertical Relief (scaled)</a:t>
            </a:r>
            <a:r>
              <a:rPr lang="en-US" b="1" dirty="0" smtClean="0"/>
              <a:t>, </a:t>
            </a:r>
            <a:r>
              <a:rPr lang="en-US" dirty="0" smtClean="0"/>
              <a:t>Altitude range (highest point subtracted from the lowest point in country) </a:t>
            </a:r>
          </a:p>
          <a:p>
            <a:r>
              <a:rPr lang="en-US" b="1" dirty="0" smtClean="0"/>
              <a:t>LOWEVI: </a:t>
            </a:r>
            <a:r>
              <a:rPr lang="en-US" dirty="0" smtClean="0"/>
              <a:t>Lowlands (scaled)</a:t>
            </a:r>
            <a:r>
              <a:rPr lang="en-US" b="1" dirty="0" smtClean="0"/>
              <a:t>, </a:t>
            </a:r>
            <a:r>
              <a:rPr lang="en-US" dirty="0" smtClean="0"/>
              <a:t>Percentage of total land area which is ≤50m above sea level anywhere in the country. </a:t>
            </a:r>
          </a:p>
          <a:p>
            <a:r>
              <a:rPr lang="en-US" b="1" dirty="0" smtClean="0"/>
              <a:t>BORDEVI, </a:t>
            </a:r>
            <a:r>
              <a:rPr lang="en-US" dirty="0" smtClean="0"/>
              <a:t>Shard Borders (scaled, Number of borders shared with other countries, regardless of whether they are on land or in the sea.</a:t>
            </a:r>
            <a:br>
              <a:rPr lang="en-US" dirty="0" smtClean="0"/>
            </a:br>
            <a:r>
              <a:rPr lang="en-US" b="1" dirty="0" smtClean="0"/>
              <a:t>IMBALEVI: </a:t>
            </a:r>
            <a:r>
              <a:rPr lang="en-US" dirty="0" smtClean="0"/>
              <a:t>Ecosystem Imbalance (scaled)</a:t>
            </a:r>
            <a:r>
              <a:rPr lang="en-US" b="1" dirty="0" smtClean="0"/>
              <a:t>, </a:t>
            </a:r>
            <a:r>
              <a:rPr lang="en-US" dirty="0" smtClean="0"/>
              <a:t>+ or - change in trophic level calculated by weighting each trophic level present in the national catch by the </a:t>
            </a:r>
            <a:r>
              <a:rPr lang="en-US" dirty="0" err="1" smtClean="0"/>
              <a:t>tonnes</a:t>
            </a:r>
            <a:r>
              <a:rPr lang="en-US" dirty="0" smtClean="0"/>
              <a:t> reported. </a:t>
            </a:r>
          </a:p>
          <a:p>
            <a:r>
              <a:rPr lang="en-US" b="1" dirty="0" smtClean="0"/>
              <a:t>OPENEVI </a:t>
            </a:r>
            <a:r>
              <a:rPr lang="en-US" dirty="0" smtClean="0"/>
              <a:t>Environmental Openness (scaled)</a:t>
            </a:r>
            <a:r>
              <a:rPr lang="en-US" b="1" dirty="0" smtClean="0"/>
              <a:t>, </a:t>
            </a:r>
            <a:r>
              <a:rPr lang="en-US" dirty="0" smtClean="0"/>
              <a:t>Freight density as X = thousands of dollars of freight moved into the country per </a:t>
            </a:r>
            <a:r>
              <a:rPr lang="en-US" dirty="0" err="1" smtClean="0"/>
              <a:t>sq</a:t>
            </a:r>
            <a:r>
              <a:rPr lang="en-US" dirty="0" smtClean="0"/>
              <a:t> km of land</a:t>
            </a:r>
            <a:br>
              <a:rPr lang="en-US" dirty="0" smtClean="0"/>
            </a:br>
            <a:r>
              <a:rPr lang="en-US" b="1" dirty="0" smtClean="0"/>
              <a:t>MIGEVI: </a:t>
            </a:r>
            <a:r>
              <a:rPr lang="en-US" dirty="0" smtClean="0"/>
              <a:t>Migratory Species (scaled)</a:t>
            </a:r>
            <a:r>
              <a:rPr lang="en-US" b="1" dirty="0" smtClean="0"/>
              <a:t>, </a:t>
            </a:r>
            <a:r>
              <a:rPr lang="en-US" dirty="0" smtClean="0"/>
              <a:t>Density of migratory species expressed as number of species per 1000 </a:t>
            </a:r>
            <a:r>
              <a:rPr lang="en-US" dirty="0" err="1" smtClean="0"/>
              <a:t>sq</a:t>
            </a:r>
            <a:r>
              <a:rPr lang="en-US" dirty="0" smtClean="0"/>
              <a:t> </a:t>
            </a:r>
          </a:p>
          <a:p>
            <a:r>
              <a:rPr lang="en-US" dirty="0" smtClean="0"/>
              <a:t>km land area under various categories of GROMS migrants. </a:t>
            </a:r>
          </a:p>
          <a:p>
            <a:r>
              <a:rPr lang="en-US" b="1" dirty="0" smtClean="0"/>
              <a:t>ENDEMEVI: </a:t>
            </a:r>
            <a:r>
              <a:rPr lang="en-US" dirty="0" smtClean="0"/>
              <a:t>Endemic Species (Scaled) Species per million km2</a:t>
            </a:r>
            <a:r>
              <a:rPr lang="en-US" b="1" dirty="0" smtClean="0"/>
              <a:t>, </a:t>
            </a:r>
            <a:r>
              <a:rPr lang="en-US" dirty="0" smtClean="0"/>
              <a:t>Number of known species that migrate outside the territorial area at any time during their life spans (include land and aquatic species) / area of land.</a:t>
            </a:r>
            <a:br>
              <a:rPr lang="en-US" dirty="0" smtClean="0"/>
            </a:br>
            <a:r>
              <a:rPr lang="en-US" b="1" dirty="0" smtClean="0"/>
              <a:t>INTROEVI: </a:t>
            </a:r>
            <a:r>
              <a:rPr lang="en-US" dirty="0" smtClean="0"/>
              <a:t>Introductions(scaled)</a:t>
            </a:r>
            <a:r>
              <a:rPr lang="en-US" b="1" dirty="0" smtClean="0"/>
              <a:t>, </a:t>
            </a:r>
            <a:r>
              <a:rPr lang="en-US" dirty="0" smtClean="0"/>
              <a:t>Number of species introduced per 1000 </a:t>
            </a:r>
            <a:r>
              <a:rPr lang="en-US" dirty="0" err="1" smtClean="0"/>
              <a:t>sq</a:t>
            </a:r>
            <a:r>
              <a:rPr lang="en-US" dirty="0" smtClean="0"/>
              <a:t> km of land area. </a:t>
            </a:r>
          </a:p>
          <a:p>
            <a:r>
              <a:rPr lang="en-US" b="1" dirty="0" smtClean="0"/>
              <a:t>ENDANGEVI: </a:t>
            </a:r>
            <a:r>
              <a:rPr lang="en-US" dirty="0" smtClean="0"/>
              <a:t>Endangered Species (Scaled)</a:t>
            </a:r>
            <a:r>
              <a:rPr lang="en-US" b="1" dirty="0" smtClean="0"/>
              <a:t>, </a:t>
            </a:r>
            <a:r>
              <a:rPr lang="en-US" dirty="0" smtClean="0"/>
              <a:t>Density of endangered species expressed as number of species per 1000 </a:t>
            </a:r>
            <a:r>
              <a:rPr lang="en-US" dirty="0" err="1" smtClean="0"/>
              <a:t>sq</a:t>
            </a:r>
            <a:r>
              <a:rPr lang="en-US" dirty="0" smtClean="0"/>
              <a:t> km land area </a:t>
            </a:r>
            <a:r>
              <a:rPr lang="en-US" dirty="0" err="1" smtClean="0"/>
              <a:t>categorised</a:t>
            </a:r>
            <a:r>
              <a:rPr lang="en-US" dirty="0" smtClean="0"/>
              <a:t> by IUCN as either critically endangered, endangered or vulnerable </a:t>
            </a:r>
          </a:p>
          <a:p>
            <a:r>
              <a:rPr lang="en-US" b="1" dirty="0" smtClean="0"/>
              <a:t>EXTINCTEVI: </a:t>
            </a:r>
            <a:r>
              <a:rPr lang="en-US" dirty="0" smtClean="0"/>
              <a:t>Extinctions(Scaled), number of known extinct species per 1000 </a:t>
            </a:r>
            <a:r>
              <a:rPr lang="en-US" dirty="0" err="1" smtClean="0"/>
              <a:t>sq</a:t>
            </a:r>
            <a:r>
              <a:rPr lang="en-US" dirty="0" smtClean="0"/>
              <a:t> km land area. </a:t>
            </a:r>
          </a:p>
          <a:p>
            <a:r>
              <a:rPr lang="en-US" b="1" dirty="0" smtClean="0"/>
              <a:t>VEGEVI: </a:t>
            </a:r>
            <a:r>
              <a:rPr lang="en-US" dirty="0" smtClean="0"/>
              <a:t>Natural Vegetation Cover Remaining (Scaled), Percentage of original (and regrowth) vegetation cover remaining. </a:t>
            </a:r>
          </a:p>
          <a:p>
            <a:r>
              <a:rPr lang="en-US" b="1" dirty="0" smtClean="0"/>
              <a:t>VEGLOEVI: </a:t>
            </a:r>
            <a:r>
              <a:rPr lang="en-US" dirty="0" smtClean="0"/>
              <a:t>Loss of natural vegetation cover (Scaled)</a:t>
            </a:r>
            <a:r>
              <a:rPr lang="en-US" b="1" dirty="0" smtClean="0"/>
              <a:t>, </a:t>
            </a:r>
            <a:r>
              <a:rPr lang="en-US" dirty="0" smtClean="0"/>
              <a:t>Percent change in natural forest cover over last 5 years. </a:t>
            </a:r>
          </a:p>
          <a:p>
            <a:r>
              <a:rPr lang="en-US" b="1" dirty="0" smtClean="0"/>
              <a:t>FRAGEVI: </a:t>
            </a:r>
            <a:r>
              <a:rPr lang="en-US" dirty="0" smtClean="0"/>
              <a:t>Fragmented Habitats (Scaled), 1. Total length of all roads in a country (km) / land area (</a:t>
            </a:r>
            <a:r>
              <a:rPr lang="en-US" dirty="0" err="1" smtClean="0"/>
              <a:t>sq</a:t>
            </a:r>
            <a:r>
              <a:rPr lang="en-US" dirty="0" smtClean="0"/>
              <a:t> km) 2. Cumulative area of all fragments of natural cover greater than 1,000 ha in the country as a percent of total land area. </a:t>
            </a:r>
          </a:p>
          <a:p>
            <a:r>
              <a:rPr lang="en-US" b="1" dirty="0" smtClean="0"/>
              <a:t>RESRVEVI: </a:t>
            </a:r>
            <a:r>
              <a:rPr lang="en-US" dirty="0" smtClean="0"/>
              <a:t>Terrestrial Reserves (Scaled), Percent of the total land area set aside as reserves.</a:t>
            </a:r>
            <a:br>
              <a:rPr lang="en-US" dirty="0" smtClean="0"/>
            </a:br>
            <a:r>
              <a:rPr lang="en-US" b="1" dirty="0" smtClean="0"/>
              <a:t>MPAEVI: </a:t>
            </a:r>
            <a:r>
              <a:rPr lang="en-US" dirty="0" smtClean="0"/>
              <a:t>Marine Reserves (Scaled), Percent of the shelf area set aside as marine reserves.” </a:t>
            </a:r>
          </a:p>
          <a:p>
            <a:endParaRPr lang="en-US" dirty="0"/>
          </a:p>
        </p:txBody>
      </p:sp>
      <p:sp>
        <p:nvSpPr>
          <p:cNvPr id="4" name="Slide Number Placeholder 3"/>
          <p:cNvSpPr>
            <a:spLocks noGrp="1"/>
          </p:cNvSpPr>
          <p:nvPr>
            <p:ph type="sldNum" sz="quarter" idx="10"/>
          </p:nvPr>
        </p:nvSpPr>
        <p:spPr/>
        <p:txBody>
          <a:bodyPr/>
          <a:lstStyle/>
          <a:p>
            <a:fld id="{50197C87-8CC2-1049-B7C4-894AF0616601}" type="slidenum">
              <a:rPr lang="en-US" smtClean="0"/>
              <a:t>6</a:t>
            </a:fld>
            <a:endParaRPr lang="en-US"/>
          </a:p>
        </p:txBody>
      </p:sp>
    </p:spTree>
    <p:extLst>
      <p:ext uri="{BB962C8B-B14F-4D97-AF65-F5344CB8AC3E}">
        <p14:creationId xmlns:p14="http://schemas.microsoft.com/office/powerpoint/2010/main" val="1890186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197C87-8CC2-1049-B7C4-894AF0616601}" type="slidenum">
              <a:rPr lang="en-US" smtClean="0"/>
              <a:t>11</a:t>
            </a:fld>
            <a:endParaRPr lang="en-US"/>
          </a:p>
        </p:txBody>
      </p:sp>
    </p:spTree>
    <p:extLst>
      <p:ext uri="{BB962C8B-B14F-4D97-AF65-F5344CB8AC3E}">
        <p14:creationId xmlns:p14="http://schemas.microsoft.com/office/powerpoint/2010/main" val="1727496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4/24/17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4/24/17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4/24/17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dac.ciesin.columbia.edu/data/set/cesic-environmental-vulnerability-index-2004/data-download" TargetMode="External"/><Relationship Id="rId4" Type="http://schemas.openxmlformats.org/officeDocument/2006/relationships/hyperlink" Target="http://data.footprintnetwork.org/compareCountries.html?yr=2004&amp;type=EFCpc&amp;cn=all" TargetMode="External"/><Relationship Id="rId1" Type="http://schemas.openxmlformats.org/officeDocument/2006/relationships/slideLayout" Target="../slideLayouts/slideLayout2.xml"/><Relationship Id="rId2" Type="http://schemas.openxmlformats.org/officeDocument/2006/relationships/hyperlink" Target="https://earthdata.nasa.gov/"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Climate Change</a:t>
            </a:r>
            <a:endParaRPr lang="en-US" dirty="0"/>
          </a:p>
        </p:txBody>
      </p:sp>
      <p:sp>
        <p:nvSpPr>
          <p:cNvPr id="3" name="Subtitle 2"/>
          <p:cNvSpPr>
            <a:spLocks noGrp="1"/>
          </p:cNvSpPr>
          <p:nvPr>
            <p:ph type="subTitle" idx="1"/>
          </p:nvPr>
        </p:nvSpPr>
        <p:spPr/>
        <p:txBody>
          <a:bodyPr/>
          <a:lstStyle/>
          <a:p>
            <a:r>
              <a:rPr lang="en-US" dirty="0"/>
              <a:t>Examining Ecological Health, Conflict, and the Overall Environmental Vulnerability Index (EVI) worldwide, to identify </a:t>
            </a:r>
            <a:r>
              <a:rPr lang="en-US" dirty="0" smtClean="0"/>
              <a:t>nations most vulnerable  to climate </a:t>
            </a:r>
            <a:r>
              <a:rPr lang="en-US" dirty="0"/>
              <a:t>change. </a:t>
            </a:r>
            <a:endParaRPr lang="en-US" dirty="0"/>
          </a:p>
          <a:p>
            <a:endParaRPr lang="en-US" dirty="0"/>
          </a:p>
        </p:txBody>
      </p:sp>
      <p:sp>
        <p:nvSpPr>
          <p:cNvPr id="4" name="TextBox 3"/>
          <p:cNvSpPr txBox="1"/>
          <p:nvPr/>
        </p:nvSpPr>
        <p:spPr>
          <a:xfrm>
            <a:off x="2411808" y="5512469"/>
            <a:ext cx="5957453" cy="369332"/>
          </a:xfrm>
          <a:prstGeom prst="rect">
            <a:avLst/>
          </a:prstGeom>
          <a:noFill/>
        </p:spPr>
        <p:txBody>
          <a:bodyPr wrap="square" rtlCol="0">
            <a:spAutoFit/>
          </a:bodyPr>
          <a:lstStyle/>
          <a:p>
            <a:r>
              <a:rPr lang="en-US"/>
              <a:t>DATS 6103 - Individual Project 2 - Nelson Foster </a:t>
            </a:r>
            <a:endParaRPr lang="en-US"/>
          </a:p>
        </p:txBody>
      </p:sp>
    </p:spTree>
    <p:extLst>
      <p:ext uri="{BB962C8B-B14F-4D97-AF65-F5344CB8AC3E}">
        <p14:creationId xmlns:p14="http://schemas.microsoft.com/office/powerpoint/2010/main" val="691723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EVI and EFC: Findings </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672530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Distributions</a:t>
            </a:r>
            <a:endParaRPr lang="en-US" dirty="0"/>
          </a:p>
        </p:txBody>
      </p:sp>
      <p:pic>
        <p:nvPicPr>
          <p:cNvPr id="6" name="Content Placehold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77863" y="2575674"/>
            <a:ext cx="4183062" cy="3051264"/>
          </a:xfrm>
        </p:spPr>
      </p:pic>
      <p:pic>
        <p:nvPicPr>
          <p:cNvPr id="7" name="Content Placeholder 6"/>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5089525" y="2572300"/>
            <a:ext cx="4184650" cy="3058013"/>
          </a:xfrm>
        </p:spPr>
      </p:pic>
      <p:sp>
        <p:nvSpPr>
          <p:cNvPr id="8" name="TextBox 7"/>
          <p:cNvSpPr txBox="1"/>
          <p:nvPr/>
        </p:nvSpPr>
        <p:spPr>
          <a:xfrm>
            <a:off x="677334" y="1882018"/>
            <a:ext cx="3954609" cy="369332"/>
          </a:xfrm>
          <a:prstGeom prst="rect">
            <a:avLst/>
          </a:prstGeom>
          <a:noFill/>
        </p:spPr>
        <p:txBody>
          <a:bodyPr wrap="none" rtlCol="0">
            <a:spAutoFit/>
          </a:bodyPr>
          <a:lstStyle/>
          <a:p>
            <a:r>
              <a:rPr lang="en-US" dirty="0" smtClean="0"/>
              <a:t>Overall EVI: Most Vulnerable Nations</a:t>
            </a:r>
            <a:endParaRPr lang="en-US" dirty="0"/>
          </a:p>
        </p:txBody>
      </p:sp>
      <p:sp>
        <p:nvSpPr>
          <p:cNvPr id="9" name="TextBox 8"/>
          <p:cNvSpPr txBox="1"/>
          <p:nvPr/>
        </p:nvSpPr>
        <p:spPr>
          <a:xfrm>
            <a:off x="5089525" y="1882018"/>
            <a:ext cx="4450257" cy="369332"/>
          </a:xfrm>
          <a:prstGeom prst="rect">
            <a:avLst/>
          </a:prstGeom>
          <a:noFill/>
        </p:spPr>
        <p:txBody>
          <a:bodyPr wrap="none" rtlCol="0">
            <a:spAutoFit/>
          </a:bodyPr>
          <a:lstStyle/>
          <a:p>
            <a:r>
              <a:rPr lang="en-US" dirty="0" smtClean="0"/>
              <a:t>Overall EFC: Nations w/Largest Footprint</a:t>
            </a:r>
            <a:endParaRPr lang="en-US" dirty="0"/>
          </a:p>
        </p:txBody>
      </p:sp>
    </p:spTree>
    <p:extLst>
      <p:ext uri="{BB962C8B-B14F-4D97-AF65-F5344CB8AC3E}">
        <p14:creationId xmlns:p14="http://schemas.microsoft.com/office/powerpoint/2010/main" val="20362404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Distributions (cont’d)</a:t>
            </a:r>
            <a:endParaRPr lang="en-US" dirty="0"/>
          </a:p>
        </p:txBody>
      </p:sp>
      <p:sp>
        <p:nvSpPr>
          <p:cNvPr id="3" name="Text Placeholder 2"/>
          <p:cNvSpPr>
            <a:spLocks noGrp="1"/>
          </p:cNvSpPr>
          <p:nvPr>
            <p:ph type="body" idx="1"/>
          </p:nvPr>
        </p:nvSpPr>
        <p:spPr/>
        <p:txBody>
          <a:bodyPr/>
          <a:lstStyle/>
          <a:p>
            <a:r>
              <a:rPr lang="en-US" dirty="0" smtClean="0"/>
              <a:t>Climate Change Sub-Index</a:t>
            </a:r>
            <a:endParaRPr lang="en-US" dirty="0"/>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6275" y="2831905"/>
            <a:ext cx="4184650" cy="3115065"/>
          </a:xfrm>
        </p:spPr>
      </p:pic>
      <p:sp>
        <p:nvSpPr>
          <p:cNvPr id="5" name="Text Placeholder 4"/>
          <p:cNvSpPr>
            <a:spLocks noGrp="1"/>
          </p:cNvSpPr>
          <p:nvPr>
            <p:ph type="body" sz="quarter" idx="3"/>
          </p:nvPr>
        </p:nvSpPr>
        <p:spPr/>
        <p:txBody>
          <a:bodyPr/>
          <a:lstStyle/>
          <a:p>
            <a:r>
              <a:rPr lang="en-US" dirty="0" smtClean="0"/>
              <a:t>Biodiversity Sub-Index</a:t>
            </a:r>
            <a:endParaRPr lang="en-US" dirty="0"/>
          </a:p>
        </p:txBody>
      </p:sp>
      <p:pic>
        <p:nvPicPr>
          <p:cNvPr id="12" name="Content Placeholder 11"/>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087938" y="2831314"/>
            <a:ext cx="4186237" cy="3116247"/>
          </a:xfrm>
        </p:spPr>
      </p:pic>
    </p:spTree>
    <p:extLst>
      <p:ext uri="{BB962C8B-B14F-4D97-AF65-F5344CB8AC3E}">
        <p14:creationId xmlns:p14="http://schemas.microsoft.com/office/powerpoint/2010/main" val="3799289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Distributions (Cont’d)</a:t>
            </a:r>
            <a:endParaRPr lang="en-US" dirty="0"/>
          </a:p>
        </p:txBody>
      </p:sp>
      <p:sp>
        <p:nvSpPr>
          <p:cNvPr id="3" name="Text Placeholder 2"/>
          <p:cNvSpPr>
            <a:spLocks noGrp="1"/>
          </p:cNvSpPr>
          <p:nvPr>
            <p:ph type="body" idx="1"/>
          </p:nvPr>
        </p:nvSpPr>
        <p:spPr/>
        <p:txBody>
          <a:bodyPr/>
          <a:lstStyle/>
          <a:p>
            <a:r>
              <a:rPr lang="en-US" dirty="0" smtClean="0"/>
              <a:t>Carbon EFC</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6275" y="2831905"/>
            <a:ext cx="4184650" cy="3115065"/>
          </a:xfrm>
        </p:spPr>
      </p:pic>
      <p:sp>
        <p:nvSpPr>
          <p:cNvPr id="5" name="Text Placeholder 4"/>
          <p:cNvSpPr>
            <a:spLocks noGrp="1"/>
          </p:cNvSpPr>
          <p:nvPr>
            <p:ph type="body" sz="quarter" idx="3"/>
          </p:nvPr>
        </p:nvSpPr>
        <p:spPr/>
        <p:txBody>
          <a:bodyPr/>
          <a:lstStyle/>
          <a:p>
            <a:r>
              <a:rPr lang="en-US" dirty="0" smtClean="0"/>
              <a:t>Conflict Years Sub-Index</a:t>
            </a:r>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087938" y="2848562"/>
            <a:ext cx="4186237" cy="3081750"/>
          </a:xfrm>
        </p:spPr>
      </p:pic>
    </p:spTree>
    <p:extLst>
      <p:ext uri="{BB962C8B-B14F-4D97-AF65-F5344CB8AC3E}">
        <p14:creationId xmlns:p14="http://schemas.microsoft.com/office/powerpoint/2010/main" val="2714546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EVI among Most Vulnerable Nations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4843" y="1930400"/>
            <a:ext cx="6521650" cy="4636847"/>
          </a:xfrm>
        </p:spPr>
      </p:pic>
    </p:spTree>
    <p:extLst>
      <p:ext uri="{BB962C8B-B14F-4D97-AF65-F5344CB8AC3E}">
        <p14:creationId xmlns:p14="http://schemas.microsoft.com/office/powerpoint/2010/main" val="9495344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Ecological Footprint (per capita)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4712" y="1452880"/>
            <a:ext cx="7441911" cy="4507865"/>
          </a:xfrm>
        </p:spPr>
      </p:pic>
    </p:spTree>
    <p:extLst>
      <p:ext uri="{BB962C8B-B14F-4D97-AF65-F5344CB8AC3E}">
        <p14:creationId xmlns:p14="http://schemas.microsoft.com/office/powerpoint/2010/main" val="11238511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Vulnerable Nations – Climate Change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2880" y="1940560"/>
            <a:ext cx="6252728" cy="4675833"/>
          </a:xfrm>
        </p:spPr>
      </p:pic>
    </p:spTree>
    <p:extLst>
      <p:ext uri="{BB962C8B-B14F-4D97-AF65-F5344CB8AC3E}">
        <p14:creationId xmlns:p14="http://schemas.microsoft.com/office/powerpoint/2010/main" val="7891789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Vulnerable Nations: Biodiversity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2401" y="1402080"/>
            <a:ext cx="7350036" cy="5225824"/>
          </a:xfrm>
        </p:spPr>
      </p:pic>
    </p:spTree>
    <p:extLst>
      <p:ext uri="{BB962C8B-B14F-4D97-AF65-F5344CB8AC3E}">
        <p14:creationId xmlns:p14="http://schemas.microsoft.com/office/powerpoint/2010/main" val="8271759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Largest Carbon Footprint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5040" y="1652588"/>
            <a:ext cx="7194378" cy="4357924"/>
          </a:xfrm>
        </p:spPr>
      </p:pic>
    </p:spTree>
    <p:extLst>
      <p:ext uri="{BB962C8B-B14F-4D97-AF65-F5344CB8AC3E}">
        <p14:creationId xmlns:p14="http://schemas.microsoft.com/office/powerpoint/2010/main" val="333154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6430" y="2160588"/>
            <a:ext cx="5459178" cy="3881437"/>
          </a:xfrm>
        </p:spPr>
      </p:pic>
    </p:spTree>
    <p:extLst>
      <p:ext uri="{BB962C8B-B14F-4D97-AF65-F5344CB8AC3E}">
        <p14:creationId xmlns:p14="http://schemas.microsoft.com/office/powerpoint/2010/main" val="1895297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the Research</a:t>
            </a:r>
            <a:endParaRPr lang="en-US" dirty="0"/>
          </a:p>
        </p:txBody>
      </p:sp>
      <p:sp>
        <p:nvSpPr>
          <p:cNvPr id="3" name="Text Placeholder 2"/>
          <p:cNvSpPr>
            <a:spLocks noGrp="1"/>
          </p:cNvSpPr>
          <p:nvPr>
            <p:ph type="body" idx="1"/>
          </p:nvPr>
        </p:nvSpPr>
        <p:spPr/>
        <p:txBody>
          <a:bodyPr/>
          <a:lstStyle/>
          <a:p>
            <a:r>
              <a:rPr lang="en-US" dirty="0" smtClean="0"/>
              <a:t>Environmental Vulnerability Index</a:t>
            </a:r>
          </a:p>
          <a:p>
            <a:r>
              <a:rPr lang="en-US" dirty="0" smtClean="0"/>
              <a:t>Ecological Footprint of Countries’ Consumption, per capita </a:t>
            </a:r>
          </a:p>
          <a:p>
            <a:endParaRPr lang="en-US" dirty="0"/>
          </a:p>
        </p:txBody>
      </p:sp>
    </p:spTree>
    <p:extLst>
      <p:ext uri="{BB962C8B-B14F-4D97-AF65-F5344CB8AC3E}">
        <p14:creationId xmlns:p14="http://schemas.microsoft.com/office/powerpoint/2010/main" val="6293676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Low-Lying nations, nations with large populations in coastal zones, and island nations are more susceptible to climate-change and biodiversity-related ecological risk </a:t>
            </a:r>
          </a:p>
          <a:p>
            <a:r>
              <a:rPr lang="en-US" dirty="0" smtClean="0"/>
              <a:t>Conflict serves to both result from and exacerbate the risk</a:t>
            </a:r>
          </a:p>
          <a:p>
            <a:r>
              <a:rPr lang="en-US" dirty="0" smtClean="0"/>
              <a:t>Nations with the largest per-capita ecological footprint have the most negative effect on the overall global ecology and serve to increase the risk to most vulnerable nations. </a:t>
            </a:r>
            <a:endParaRPr lang="en-US" dirty="0"/>
          </a:p>
        </p:txBody>
      </p:sp>
    </p:spTree>
    <p:extLst>
      <p:ext uri="{BB962C8B-B14F-4D97-AF65-F5344CB8AC3E}">
        <p14:creationId xmlns:p14="http://schemas.microsoft.com/office/powerpoint/2010/main" val="10112337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20000"/>
          </a:bodyPr>
          <a:lstStyle/>
          <a:p>
            <a:pPr marL="0" indent="0" defTabSz="914400">
              <a:spcBef>
                <a:spcPts val="0"/>
              </a:spcBef>
              <a:buClrTx/>
              <a:buSzTx/>
              <a:buNone/>
            </a:pPr>
            <a:r>
              <a:rPr lang="en-US" dirty="0"/>
              <a:t>Environmental Vulnerability Index (EVI), 2004 Release (1973 – 2003), Compendium of Environmental Sustainability Indicators, Socioeconomic Data &amp; Applications Center, Earth Observing System Data and Information System (</a:t>
            </a:r>
            <a:r>
              <a:rPr lang="en-US" u="sng" dirty="0">
                <a:hlinkClick r:id="rId2"/>
              </a:rPr>
              <a:t>EOSDIS</a:t>
            </a:r>
            <a:r>
              <a:rPr lang="en-US" dirty="0"/>
              <a:t>), National Aeronautical &amp; Space Administration (NASA), hosted by Columbia University.  Retrieved from </a:t>
            </a:r>
            <a:r>
              <a:rPr lang="en-US" u="sng" dirty="0">
                <a:hlinkClick r:id="rId3"/>
              </a:rPr>
              <a:t>http://</a:t>
            </a:r>
            <a:r>
              <a:rPr lang="en-US" u="sng" dirty="0" smtClean="0">
                <a:hlinkClick r:id="rId3"/>
              </a:rPr>
              <a:t>sedac.ciesin.columbia.edu/data/set/cesic-environmental-vulnerability-index-2004/data-download</a:t>
            </a:r>
            <a:endParaRPr lang="en-US" dirty="0"/>
          </a:p>
          <a:p>
            <a:pPr marL="0" indent="0" defTabSz="914400">
              <a:spcBef>
                <a:spcPts val="0"/>
              </a:spcBef>
              <a:buClrTx/>
              <a:buSzTx/>
              <a:buNone/>
            </a:pPr>
            <a:endParaRPr lang="en-US" b="1" dirty="0"/>
          </a:p>
          <a:p>
            <a:pPr marL="0" lvl="0" indent="0" defTabSz="914400">
              <a:spcBef>
                <a:spcPts val="0"/>
              </a:spcBef>
              <a:buClrTx/>
              <a:buSzTx/>
              <a:buNone/>
            </a:pPr>
            <a:r>
              <a:rPr lang="en-US" dirty="0"/>
              <a:t>Socioeconomic Data and Applications Center (</a:t>
            </a:r>
            <a:r>
              <a:rPr lang="en-US" dirty="0" smtClean="0"/>
              <a:t>SEDAC), 2007. </a:t>
            </a:r>
            <a:r>
              <a:rPr lang="en-US" b="1" dirty="0" smtClean="0"/>
              <a:t>Compendium </a:t>
            </a:r>
            <a:r>
              <a:rPr lang="en-US" b="1" dirty="0"/>
              <a:t>of </a:t>
            </a:r>
            <a:r>
              <a:rPr lang="en-US" b="1" dirty="0" smtClean="0"/>
              <a:t>Environmental </a:t>
            </a:r>
            <a:r>
              <a:rPr lang="en-US" b="1" dirty="0"/>
              <a:t>Sustainability Indicator Collections </a:t>
            </a:r>
            <a:r>
              <a:rPr lang="en-US" b="1" dirty="0" smtClean="0"/>
              <a:t>Version </a:t>
            </a:r>
            <a:r>
              <a:rPr lang="en-US" b="1" dirty="0"/>
              <a:t>1.1 – Data </a:t>
            </a:r>
            <a:r>
              <a:rPr lang="en-US" b="1" dirty="0" smtClean="0"/>
              <a:t>Dictionary</a:t>
            </a:r>
            <a:r>
              <a:rPr lang="en-US" dirty="0"/>
              <a:t> </a:t>
            </a:r>
            <a:r>
              <a:rPr lang="en-US" dirty="0" smtClean="0"/>
              <a:t>Center </a:t>
            </a:r>
            <a:r>
              <a:rPr lang="en-US" dirty="0"/>
              <a:t>for International Earth Science Information Network (CIESIN</a:t>
            </a:r>
            <a:r>
              <a:rPr lang="en-US" dirty="0" smtClean="0"/>
              <a:t>).Columbia University. Retrieved from </a:t>
            </a:r>
            <a:r>
              <a:rPr lang="en-US" u="sng" dirty="0">
                <a:hlinkClick r:id="rId3"/>
              </a:rPr>
              <a:t>http://sedac.ciesin.columbia.edu/data/set/cesic-environmental-vulnerability-index-2004/data-download</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lvl="0" indent="0" defTabSz="914400">
              <a:spcBef>
                <a:spcPts val="0"/>
              </a:spcBef>
              <a:buClrTx/>
              <a:buSzTx/>
              <a:buNone/>
            </a:pPr>
            <a:r>
              <a:rPr lang="en-US" dirty="0" smtClean="0"/>
              <a:t>Ecological Footprint of Countries (EFC), 2004, Ecological Footprint Explorer, Global Footprint </a:t>
            </a:r>
            <a:r>
              <a:rPr lang="en-US" dirty="0"/>
              <a:t>Network. </a:t>
            </a:r>
            <a:r>
              <a:rPr lang="en-US" dirty="0" smtClean="0"/>
              <a:t>Retrieved From </a:t>
            </a:r>
            <a:r>
              <a:rPr lang="en-US" dirty="0" smtClean="0">
                <a:hlinkClick r:id="rId4"/>
              </a:rPr>
              <a:t>http</a:t>
            </a:r>
            <a:r>
              <a:rPr lang="en-US" dirty="0">
                <a:hlinkClick r:id="rId4"/>
              </a:rPr>
              <a:t>://</a:t>
            </a:r>
            <a:r>
              <a:rPr lang="en-US" dirty="0" smtClean="0">
                <a:hlinkClick r:id="rId4"/>
              </a:rPr>
              <a:t>data.footprintnetwork.org/compareCountries.html?yr=2004&amp;type=EFCpc&amp;cn=all</a:t>
            </a:r>
            <a:endParaRPr lang="en-US" dirty="0" smtClean="0"/>
          </a:p>
          <a:p>
            <a:pPr marL="0" lvl="0" indent="0" defTabSz="914400">
              <a:spcBef>
                <a:spcPts val="0"/>
              </a:spcBef>
              <a:buClrTx/>
              <a:buSzTx/>
              <a:buNone/>
            </a:pPr>
            <a:endParaRPr lang="en-US" dirty="0"/>
          </a:p>
        </p:txBody>
      </p:sp>
    </p:spTree>
    <p:extLst>
      <p:ext uri="{BB962C8B-B14F-4D97-AF65-F5344CB8AC3E}">
        <p14:creationId xmlns:p14="http://schemas.microsoft.com/office/powerpoint/2010/main" val="15503048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for a great semester! </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901571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Environmental Vulnerability Index (EVI)</a:t>
            </a:r>
            <a:endParaRPr lang="en-US" dirty="0"/>
          </a:p>
        </p:txBody>
      </p:sp>
      <p:sp>
        <p:nvSpPr>
          <p:cNvPr id="3" name="Content Placeholder 2"/>
          <p:cNvSpPr>
            <a:spLocks noGrp="1"/>
          </p:cNvSpPr>
          <p:nvPr>
            <p:ph idx="1"/>
          </p:nvPr>
        </p:nvSpPr>
        <p:spPr/>
        <p:txBody>
          <a:bodyPr>
            <a:normAutofit/>
          </a:bodyPr>
          <a:lstStyle/>
          <a:p>
            <a:r>
              <a:rPr lang="en-US" dirty="0" smtClean="0"/>
              <a:t>Formulated by the National Aeronautic &amp; Space Administration’s (NASA) Socioeconomic Data &amp; Applications Center (SEDAC), Columbia University, 2004</a:t>
            </a:r>
          </a:p>
          <a:p>
            <a:r>
              <a:rPr lang="en-US" dirty="0" smtClean="0"/>
              <a:t>Per SEDAC, the EVI is “An aggregation of 50 indicators and </a:t>
            </a:r>
            <a:r>
              <a:rPr lang="en-US" dirty="0" err="1" smtClean="0"/>
              <a:t>subindexes</a:t>
            </a:r>
            <a:r>
              <a:rPr lang="en-US" dirty="0" smtClean="0"/>
              <a:t> which attempt to estimate nation’s relative </a:t>
            </a:r>
            <a:r>
              <a:rPr lang="en-US" dirty="0" err="1" smtClean="0"/>
              <a:t>vulnerabilty</a:t>
            </a:r>
            <a:r>
              <a:rPr lang="en-US" dirty="0" smtClean="0"/>
              <a:t> to future ecological or environmental shocks”</a:t>
            </a:r>
          </a:p>
          <a:p>
            <a:r>
              <a:rPr lang="en-US" dirty="0" smtClean="0"/>
              <a:t>Overall EVI Scale is as follows: </a:t>
            </a:r>
          </a:p>
          <a:p>
            <a:pPr lvl="1"/>
            <a:r>
              <a:rPr lang="en-US" b="1" dirty="0" smtClean="0">
                <a:latin typeface="Arial" charset="0"/>
              </a:rPr>
              <a:t>Extremely vulnerable: </a:t>
            </a:r>
            <a:r>
              <a:rPr lang="en-US" b="1" dirty="0">
                <a:latin typeface="Arial" charset="0"/>
              </a:rPr>
              <a:t>365+ </a:t>
            </a:r>
            <a:endParaRPr lang="en-US" b="1" dirty="0" smtClean="0">
              <a:latin typeface="Arial" charset="0"/>
            </a:endParaRPr>
          </a:p>
          <a:p>
            <a:pPr lvl="1"/>
            <a:r>
              <a:rPr lang="en-US" b="1" dirty="0" smtClean="0">
                <a:latin typeface="Arial" charset="0"/>
              </a:rPr>
              <a:t>Highly vulnerable: 315-364 </a:t>
            </a:r>
          </a:p>
          <a:p>
            <a:pPr lvl="1"/>
            <a:r>
              <a:rPr lang="en-US" b="1" dirty="0" smtClean="0">
                <a:latin typeface="Arial" charset="0"/>
              </a:rPr>
              <a:t>Vulnerable: </a:t>
            </a:r>
            <a:r>
              <a:rPr lang="en-US" b="1" dirty="0">
                <a:latin typeface="Arial" charset="0"/>
              </a:rPr>
              <a:t>265-314</a:t>
            </a:r>
            <a:endParaRPr lang="en-US" b="1" dirty="0" smtClean="0">
              <a:latin typeface="Arial" charset="0"/>
            </a:endParaRPr>
          </a:p>
          <a:p>
            <a:pPr lvl="1"/>
            <a:r>
              <a:rPr lang="en-US" b="1" dirty="0" smtClean="0">
                <a:latin typeface="Arial" charset="0"/>
              </a:rPr>
              <a:t>At risk: </a:t>
            </a:r>
            <a:r>
              <a:rPr lang="en-US" b="1" dirty="0">
                <a:latin typeface="Arial" charset="0"/>
              </a:rPr>
              <a:t>215-264</a:t>
            </a:r>
            <a:r>
              <a:rPr lang="en-US" b="1" dirty="0" smtClean="0">
                <a:latin typeface="Arial" charset="0"/>
              </a:rPr>
              <a:t> </a:t>
            </a:r>
            <a:endParaRPr lang="en-US" dirty="0"/>
          </a:p>
          <a:p>
            <a:pPr lvl="1"/>
            <a:r>
              <a:rPr lang="en-US" b="1" dirty="0">
                <a:latin typeface="Arial" charset="0"/>
              </a:rPr>
              <a:t>Resilient </a:t>
            </a:r>
            <a:r>
              <a:rPr lang="en-US" b="1" dirty="0" smtClean="0">
                <a:latin typeface="Arial" charset="0"/>
              </a:rPr>
              <a:t>:</a:t>
            </a:r>
            <a:r>
              <a:rPr lang="en-US" b="1" dirty="0">
                <a:latin typeface="Arial" charset="0"/>
              </a:rPr>
              <a:t>&lt;264 </a:t>
            </a:r>
            <a:endParaRPr lang="en-US" dirty="0"/>
          </a:p>
        </p:txBody>
      </p:sp>
    </p:spTree>
    <p:extLst>
      <p:ext uri="{BB962C8B-B14F-4D97-AF65-F5344CB8AC3E}">
        <p14:creationId xmlns:p14="http://schemas.microsoft.com/office/powerpoint/2010/main" val="1871426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EVI (Cont’d)</a:t>
            </a:r>
            <a:endParaRPr lang="en-US"/>
          </a:p>
        </p:txBody>
      </p:sp>
      <p:sp>
        <p:nvSpPr>
          <p:cNvPr id="3" name="Content Placeholder 2"/>
          <p:cNvSpPr>
            <a:spLocks noGrp="1"/>
          </p:cNvSpPr>
          <p:nvPr>
            <p:ph idx="1"/>
          </p:nvPr>
        </p:nvSpPr>
        <p:spPr/>
        <p:txBody>
          <a:bodyPr/>
          <a:lstStyle/>
          <a:p>
            <a:r>
              <a:rPr lang="en-US" dirty="0" smtClean="0"/>
              <a:t>Dataset included raw numbers, such as Population Density, Coastal Population Density, High Winds, High Sea Temperatures, etc., and corresponding sub-indexes, normalized on a 1-7 scale, with 1 being good; 7 being bad. </a:t>
            </a:r>
          </a:p>
          <a:p>
            <a:endParaRPr lang="en-US" dirty="0"/>
          </a:p>
          <a:p>
            <a:r>
              <a:rPr lang="en-US" dirty="0" smtClean="0"/>
              <a:t>In addition to the individual sub indexes and overall EVI aggregate, there were two sub-indexes which were smaller aggregations of key individual indicators:</a:t>
            </a:r>
          </a:p>
          <a:p>
            <a:pPr lvl="1"/>
            <a:r>
              <a:rPr lang="en-US" dirty="0" smtClean="0"/>
              <a:t>Climate Change Sub-Index</a:t>
            </a:r>
          </a:p>
          <a:p>
            <a:pPr lvl="1"/>
            <a:r>
              <a:rPr lang="en-US" dirty="0" smtClean="0"/>
              <a:t>Biodiversity Sub –Index</a:t>
            </a:r>
          </a:p>
        </p:txBody>
      </p:sp>
    </p:spTree>
    <p:extLst>
      <p:ext uri="{BB962C8B-B14F-4D97-AF65-F5344CB8AC3E}">
        <p14:creationId xmlns:p14="http://schemas.microsoft.com/office/powerpoint/2010/main" val="67807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74072"/>
            <a:ext cx="8596668" cy="817418"/>
          </a:xfrm>
        </p:spPr>
        <p:txBody>
          <a:bodyPr>
            <a:normAutofit/>
          </a:bodyPr>
          <a:lstStyle/>
          <a:p>
            <a:r>
              <a:rPr lang="en-US" smtClean="0"/>
              <a:t>EVI (cont’d): Climate </a:t>
            </a:r>
            <a:r>
              <a:rPr lang="en-US" dirty="0" smtClean="0"/>
              <a:t>Change Sub-Index</a:t>
            </a:r>
            <a:endParaRPr lang="en-US" dirty="0"/>
          </a:p>
        </p:txBody>
      </p:sp>
      <p:sp>
        <p:nvSpPr>
          <p:cNvPr id="3" name="Content Placeholder 2"/>
          <p:cNvSpPr>
            <a:spLocks noGrp="1"/>
          </p:cNvSpPr>
          <p:nvPr>
            <p:ph idx="1"/>
          </p:nvPr>
        </p:nvSpPr>
        <p:spPr>
          <a:xfrm>
            <a:off x="677333" y="1191490"/>
            <a:ext cx="9048557" cy="5666509"/>
          </a:xfrm>
        </p:spPr>
        <p:txBody>
          <a:bodyPr>
            <a:normAutofit lnSpcReduction="10000"/>
          </a:bodyPr>
          <a:lstStyle/>
          <a:p>
            <a:r>
              <a:rPr lang="en-US" sz="2200" dirty="0" smtClean="0"/>
              <a:t>Per the SEDAC EVI Data Dictionary, “The </a:t>
            </a:r>
            <a:r>
              <a:rPr lang="en-US" sz="2200" dirty="0"/>
              <a:t>Climate Change Sub-Index of the EVI represents an unweighted average of the scores for the following variables</a:t>
            </a:r>
            <a:r>
              <a:rPr lang="en-US" sz="2200" dirty="0" smtClean="0"/>
              <a:t>:”</a:t>
            </a:r>
          </a:p>
          <a:p>
            <a:pPr lvl="1"/>
            <a:r>
              <a:rPr lang="en-US" sz="1700" b="1" dirty="0" smtClean="0"/>
              <a:t>WINDEVI</a:t>
            </a:r>
            <a:r>
              <a:rPr lang="en-US" sz="1700" b="1" dirty="0"/>
              <a:t>: </a:t>
            </a:r>
            <a:r>
              <a:rPr lang="en-US" sz="1700" dirty="0"/>
              <a:t>High Winds </a:t>
            </a:r>
            <a:endParaRPr lang="en-US" sz="1700" b="1" dirty="0" smtClean="0"/>
          </a:p>
          <a:p>
            <a:pPr lvl="1"/>
            <a:r>
              <a:rPr lang="en-US" sz="1700" b="1" dirty="0" smtClean="0"/>
              <a:t>DRYEVI: </a:t>
            </a:r>
            <a:r>
              <a:rPr lang="en-US" sz="1700" dirty="0" smtClean="0"/>
              <a:t>Dry periods </a:t>
            </a:r>
            <a:endParaRPr lang="en-US" sz="1700" b="1" dirty="0" smtClean="0"/>
          </a:p>
          <a:p>
            <a:pPr lvl="1"/>
            <a:r>
              <a:rPr lang="en-US" sz="1700" b="1" dirty="0" smtClean="0"/>
              <a:t>WETEVI</a:t>
            </a:r>
            <a:r>
              <a:rPr lang="en-US" sz="1700" b="1" dirty="0"/>
              <a:t>: </a:t>
            </a:r>
            <a:r>
              <a:rPr lang="en-US" sz="1700" dirty="0"/>
              <a:t>Wet periods </a:t>
            </a:r>
            <a:endParaRPr lang="en-US" sz="1700" b="1" dirty="0" smtClean="0"/>
          </a:p>
          <a:p>
            <a:pPr lvl="1"/>
            <a:r>
              <a:rPr lang="en-US" sz="1700" b="1" dirty="0" smtClean="0"/>
              <a:t>HOTEVI</a:t>
            </a:r>
            <a:r>
              <a:rPr lang="en-US" sz="1700" b="1" dirty="0"/>
              <a:t>: </a:t>
            </a:r>
            <a:r>
              <a:rPr lang="en-US" sz="1700" dirty="0"/>
              <a:t>Hot Periods </a:t>
            </a:r>
            <a:endParaRPr lang="en-US" sz="1700" b="1" dirty="0"/>
          </a:p>
          <a:p>
            <a:pPr lvl="1"/>
            <a:r>
              <a:rPr lang="en-US" sz="1700" b="1" dirty="0" smtClean="0"/>
              <a:t>SSTEVI</a:t>
            </a:r>
            <a:r>
              <a:rPr lang="en-US" sz="1700" b="1" dirty="0"/>
              <a:t>, </a:t>
            </a:r>
            <a:r>
              <a:rPr lang="en-US" sz="1700" dirty="0"/>
              <a:t>Sea Temperatures </a:t>
            </a:r>
            <a:endParaRPr lang="en-US" sz="1700" dirty="0" smtClean="0"/>
          </a:p>
          <a:p>
            <a:pPr lvl="1"/>
            <a:r>
              <a:rPr lang="en-US" sz="1700" b="1" dirty="0" smtClean="0"/>
              <a:t>LANDEVI</a:t>
            </a:r>
            <a:r>
              <a:rPr lang="en-US" sz="1700" b="1" dirty="0"/>
              <a:t>, </a:t>
            </a:r>
            <a:r>
              <a:rPr lang="en-US" sz="1700" dirty="0"/>
              <a:t>Land Area </a:t>
            </a:r>
            <a:endParaRPr lang="en-US" sz="1700" dirty="0" smtClean="0"/>
          </a:p>
          <a:p>
            <a:pPr lvl="1"/>
            <a:r>
              <a:rPr lang="en-US" sz="1700" b="1" dirty="0" smtClean="0"/>
              <a:t>RELIEFEVI</a:t>
            </a:r>
            <a:r>
              <a:rPr lang="en-US" sz="1700" b="1" dirty="0"/>
              <a:t>: </a:t>
            </a:r>
            <a:r>
              <a:rPr lang="en-US" sz="1700" dirty="0"/>
              <a:t>Vertical Relief </a:t>
            </a:r>
            <a:endParaRPr lang="en-US" sz="1700" dirty="0" smtClean="0"/>
          </a:p>
          <a:p>
            <a:pPr lvl="1"/>
            <a:r>
              <a:rPr lang="en-US" sz="1700" b="1" dirty="0" smtClean="0"/>
              <a:t>LOWEVI</a:t>
            </a:r>
            <a:r>
              <a:rPr lang="en-US" sz="1700" b="1" dirty="0"/>
              <a:t>: </a:t>
            </a:r>
            <a:r>
              <a:rPr lang="en-US" sz="1700" dirty="0"/>
              <a:t>Lowlands </a:t>
            </a:r>
            <a:r>
              <a:rPr lang="en-US" sz="1700" b="1" dirty="0" smtClean="0"/>
              <a:t> </a:t>
            </a:r>
            <a:endParaRPr lang="en-US" sz="1700" dirty="0"/>
          </a:p>
          <a:p>
            <a:pPr lvl="1"/>
            <a:r>
              <a:rPr lang="en-US" sz="1700" b="1" dirty="0" smtClean="0"/>
              <a:t>VEGEVI</a:t>
            </a:r>
            <a:r>
              <a:rPr lang="en-US" sz="1700" b="1" dirty="0"/>
              <a:t>: </a:t>
            </a:r>
            <a:r>
              <a:rPr lang="en-US" sz="1700" dirty="0"/>
              <a:t>Loss of </a:t>
            </a:r>
            <a:r>
              <a:rPr lang="en-US" sz="1700" dirty="0"/>
              <a:t>N</a:t>
            </a:r>
            <a:r>
              <a:rPr lang="en-US" sz="1700" dirty="0" smtClean="0"/>
              <a:t>atural Vegetation </a:t>
            </a:r>
            <a:r>
              <a:rPr lang="en-US" sz="1700" dirty="0"/>
              <a:t>C</a:t>
            </a:r>
            <a:r>
              <a:rPr lang="en-US" sz="1700" dirty="0" smtClean="0"/>
              <a:t>over </a:t>
            </a:r>
          </a:p>
          <a:p>
            <a:pPr lvl="1"/>
            <a:r>
              <a:rPr lang="en-US" sz="1700" b="1" dirty="0" smtClean="0"/>
              <a:t>WATEREVI</a:t>
            </a:r>
            <a:r>
              <a:rPr lang="en-US" sz="1700" b="1" dirty="0"/>
              <a:t>: </a:t>
            </a:r>
            <a:r>
              <a:rPr lang="en-US" sz="1700" dirty="0"/>
              <a:t>Renewable Water </a:t>
            </a:r>
            <a:endParaRPr lang="en-US" sz="1700" b="1" dirty="0"/>
          </a:p>
          <a:p>
            <a:pPr lvl="1"/>
            <a:r>
              <a:rPr lang="en-US" sz="1700" b="1" dirty="0" smtClean="0"/>
              <a:t>POPDNEVI</a:t>
            </a:r>
            <a:r>
              <a:rPr lang="en-US" sz="1700" b="1" dirty="0"/>
              <a:t>: </a:t>
            </a:r>
            <a:r>
              <a:rPr lang="en-US" sz="1700" dirty="0"/>
              <a:t>Population Density </a:t>
            </a:r>
            <a:endParaRPr lang="en-US" sz="1700" dirty="0"/>
          </a:p>
          <a:p>
            <a:pPr lvl="1"/>
            <a:r>
              <a:rPr lang="en-US" sz="1700" b="1" dirty="0" smtClean="0"/>
              <a:t>CSTPOPEVI</a:t>
            </a:r>
            <a:r>
              <a:rPr lang="en-US" sz="1700" b="1" dirty="0"/>
              <a:t>: </a:t>
            </a:r>
            <a:r>
              <a:rPr lang="en-US" sz="1700" dirty="0"/>
              <a:t>Human </a:t>
            </a:r>
            <a:r>
              <a:rPr lang="en-US" sz="1700" dirty="0" smtClean="0"/>
              <a:t>Populations (in coastal lands) </a:t>
            </a:r>
            <a:endParaRPr lang="en-US" dirty="0"/>
          </a:p>
          <a:p>
            <a:endParaRPr lang="en-US" dirty="0"/>
          </a:p>
        </p:txBody>
      </p:sp>
    </p:spTree>
    <p:extLst>
      <p:ext uri="{BB962C8B-B14F-4D97-AF65-F5344CB8AC3E}">
        <p14:creationId xmlns:p14="http://schemas.microsoft.com/office/powerpoint/2010/main" val="13987886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EVI (cont’d):Biodiversity Sub-Index</a:t>
            </a:r>
            <a:endParaRPr lang="en-US" dirty="0"/>
          </a:p>
        </p:txBody>
      </p:sp>
      <p:sp>
        <p:nvSpPr>
          <p:cNvPr id="3" name="Content Placeholder 2"/>
          <p:cNvSpPr>
            <a:spLocks noGrp="1"/>
          </p:cNvSpPr>
          <p:nvPr>
            <p:ph idx="1"/>
          </p:nvPr>
        </p:nvSpPr>
        <p:spPr>
          <a:xfrm>
            <a:off x="677334" y="1270000"/>
            <a:ext cx="8757611" cy="5527964"/>
          </a:xfrm>
        </p:spPr>
        <p:txBody>
          <a:bodyPr>
            <a:normAutofit fontScale="62500" lnSpcReduction="20000"/>
          </a:bodyPr>
          <a:lstStyle/>
          <a:p>
            <a:r>
              <a:rPr lang="en-US" sz="2200" dirty="0"/>
              <a:t>Per the SEDAC EVI Data </a:t>
            </a:r>
            <a:r>
              <a:rPr lang="en-US" sz="2200" dirty="0" smtClean="0"/>
              <a:t>Dictionary, “Biodiversity </a:t>
            </a:r>
            <a:r>
              <a:rPr lang="en-US" sz="2200" dirty="0"/>
              <a:t>Sub-Index of the EVI represents an unweighted average of the scores for the following variables</a:t>
            </a:r>
            <a:r>
              <a:rPr lang="en-US" sz="2200" dirty="0" smtClean="0"/>
              <a:t>:”</a:t>
            </a:r>
            <a:endParaRPr lang="en-US" dirty="0"/>
          </a:p>
          <a:p>
            <a:r>
              <a:rPr lang="en-US" sz="1900" b="1" dirty="0"/>
              <a:t>SSTEVI: </a:t>
            </a:r>
            <a:r>
              <a:rPr lang="en-US" sz="1900" dirty="0"/>
              <a:t>Sea Temperatures </a:t>
            </a:r>
            <a:endParaRPr lang="en-US" sz="1900" dirty="0" smtClean="0"/>
          </a:p>
          <a:p>
            <a:r>
              <a:rPr lang="en-US" sz="1900" b="1" dirty="0" smtClean="0"/>
              <a:t>LANDEVI</a:t>
            </a:r>
            <a:r>
              <a:rPr lang="en-US" sz="1900" b="1" dirty="0"/>
              <a:t>: </a:t>
            </a:r>
            <a:r>
              <a:rPr lang="en-US" sz="1900" dirty="0"/>
              <a:t>Land Area </a:t>
            </a:r>
            <a:endParaRPr lang="en-US" sz="1900" dirty="0" smtClean="0"/>
          </a:p>
          <a:p>
            <a:r>
              <a:rPr lang="en-US" sz="1900" b="1" dirty="0" smtClean="0"/>
              <a:t>DISPEVI</a:t>
            </a:r>
            <a:r>
              <a:rPr lang="en-US" sz="1900" b="1" dirty="0"/>
              <a:t>: </a:t>
            </a:r>
            <a:r>
              <a:rPr lang="en-US" sz="1900" dirty="0"/>
              <a:t>Country Dispersion </a:t>
            </a:r>
            <a:endParaRPr lang="en-US" sz="1900" dirty="0" smtClean="0"/>
          </a:p>
          <a:p>
            <a:r>
              <a:rPr lang="en-US" sz="1900" b="1" dirty="0" smtClean="0"/>
              <a:t>ISOLEVI</a:t>
            </a:r>
            <a:r>
              <a:rPr lang="en-US" sz="1900" b="1" dirty="0"/>
              <a:t>: </a:t>
            </a:r>
            <a:r>
              <a:rPr lang="en-US" sz="1900" dirty="0"/>
              <a:t>Geographic Isolation </a:t>
            </a:r>
            <a:endParaRPr lang="en-US" sz="1900" dirty="0" smtClean="0"/>
          </a:p>
          <a:p>
            <a:r>
              <a:rPr lang="en-US" sz="1900" b="1" dirty="0" smtClean="0"/>
              <a:t>RELIEFEVI</a:t>
            </a:r>
            <a:r>
              <a:rPr lang="en-US" sz="1900" b="1" dirty="0"/>
              <a:t>: </a:t>
            </a:r>
            <a:r>
              <a:rPr lang="en-US" sz="1900" dirty="0"/>
              <a:t>Vertical Relief </a:t>
            </a:r>
            <a:endParaRPr lang="en-US" sz="1900" dirty="0" smtClean="0"/>
          </a:p>
          <a:p>
            <a:r>
              <a:rPr lang="en-US" sz="1900" b="1" dirty="0" smtClean="0"/>
              <a:t>LOWEVI</a:t>
            </a:r>
            <a:r>
              <a:rPr lang="en-US" sz="1900" b="1" dirty="0"/>
              <a:t>: </a:t>
            </a:r>
            <a:r>
              <a:rPr lang="en-US" sz="1900" dirty="0"/>
              <a:t>Lowlands </a:t>
            </a:r>
            <a:endParaRPr lang="en-US" sz="1900" dirty="0" smtClean="0"/>
          </a:p>
          <a:p>
            <a:r>
              <a:rPr lang="en-US" sz="1900" b="1" dirty="0" smtClean="0"/>
              <a:t>BORDEVI</a:t>
            </a:r>
            <a:r>
              <a:rPr lang="en-US" sz="1900" b="1" dirty="0"/>
              <a:t>, </a:t>
            </a:r>
            <a:r>
              <a:rPr lang="en-US" sz="1900" dirty="0"/>
              <a:t>Shard Borders </a:t>
            </a:r>
            <a:endParaRPr lang="en-US" sz="1900" dirty="0" smtClean="0"/>
          </a:p>
          <a:p>
            <a:r>
              <a:rPr lang="en-US" sz="1900" b="1" dirty="0" smtClean="0"/>
              <a:t>IMBALEVI</a:t>
            </a:r>
            <a:r>
              <a:rPr lang="en-US" sz="1900" b="1" dirty="0"/>
              <a:t>: </a:t>
            </a:r>
            <a:r>
              <a:rPr lang="en-US" sz="1900" dirty="0"/>
              <a:t>Ecosystem Imbalance </a:t>
            </a:r>
            <a:endParaRPr lang="en-US" sz="1900" dirty="0"/>
          </a:p>
          <a:p>
            <a:r>
              <a:rPr lang="en-US" sz="1900" b="1" dirty="0" smtClean="0"/>
              <a:t>OPENEVI </a:t>
            </a:r>
            <a:r>
              <a:rPr lang="en-US" sz="1900" dirty="0"/>
              <a:t>Environmental Openness </a:t>
            </a:r>
            <a:endParaRPr lang="en-US" sz="1900" dirty="0" smtClean="0"/>
          </a:p>
          <a:p>
            <a:r>
              <a:rPr lang="en-US" sz="1900" b="1" dirty="0" smtClean="0"/>
              <a:t>MIGEVI</a:t>
            </a:r>
            <a:r>
              <a:rPr lang="en-US" sz="1900" b="1" dirty="0"/>
              <a:t>: </a:t>
            </a:r>
            <a:r>
              <a:rPr lang="en-US" sz="1900" dirty="0"/>
              <a:t>Migratory </a:t>
            </a:r>
            <a:r>
              <a:rPr lang="en-US" sz="1900" dirty="0" smtClean="0"/>
              <a:t>Species</a:t>
            </a:r>
            <a:endParaRPr lang="en-US" sz="1900" dirty="0"/>
          </a:p>
          <a:p>
            <a:r>
              <a:rPr lang="en-US" sz="1900" b="1" dirty="0" smtClean="0"/>
              <a:t>ENDEMEVI</a:t>
            </a:r>
            <a:r>
              <a:rPr lang="en-US" sz="1900" b="1" dirty="0"/>
              <a:t>: </a:t>
            </a:r>
            <a:r>
              <a:rPr lang="en-US" sz="1900" dirty="0"/>
              <a:t>Endemic Species </a:t>
            </a:r>
            <a:endParaRPr lang="en-US" sz="1900" dirty="0" smtClean="0"/>
          </a:p>
          <a:p>
            <a:r>
              <a:rPr lang="en-US" sz="1900" b="1" dirty="0" smtClean="0"/>
              <a:t>ENDANGEVI</a:t>
            </a:r>
            <a:r>
              <a:rPr lang="en-US" sz="1900" b="1" dirty="0"/>
              <a:t>: </a:t>
            </a:r>
            <a:r>
              <a:rPr lang="en-US" sz="1900" dirty="0" smtClean="0"/>
              <a:t>Endangered Species </a:t>
            </a:r>
          </a:p>
          <a:p>
            <a:r>
              <a:rPr lang="en-US" sz="1900" b="1" dirty="0" smtClean="0"/>
              <a:t>EXTINCTEVI</a:t>
            </a:r>
            <a:r>
              <a:rPr lang="en-US" sz="1900" b="1" dirty="0"/>
              <a:t>: </a:t>
            </a:r>
            <a:r>
              <a:rPr lang="en-US" sz="1900" dirty="0" smtClean="0"/>
              <a:t>Extinctions</a:t>
            </a:r>
          </a:p>
          <a:p>
            <a:r>
              <a:rPr lang="en-US" sz="1900" b="1" dirty="0" smtClean="0"/>
              <a:t>VEGEVI</a:t>
            </a:r>
            <a:r>
              <a:rPr lang="en-US" sz="1900" b="1" dirty="0"/>
              <a:t>: </a:t>
            </a:r>
            <a:r>
              <a:rPr lang="en-US" sz="1900" dirty="0"/>
              <a:t>Natural Vegetation Cover Remaining </a:t>
            </a:r>
            <a:endParaRPr lang="en-US" sz="1900" dirty="0" smtClean="0"/>
          </a:p>
          <a:p>
            <a:r>
              <a:rPr lang="en-US" sz="1900" b="1" dirty="0" smtClean="0"/>
              <a:t>VEGLOEVI</a:t>
            </a:r>
            <a:r>
              <a:rPr lang="en-US" sz="1900" b="1" dirty="0"/>
              <a:t>: </a:t>
            </a:r>
            <a:r>
              <a:rPr lang="en-US" sz="1900" dirty="0"/>
              <a:t>Loss of natural vegetation cover </a:t>
            </a:r>
            <a:endParaRPr lang="en-US" sz="1900" dirty="0" smtClean="0"/>
          </a:p>
          <a:p>
            <a:r>
              <a:rPr lang="en-US" sz="1900" b="1" dirty="0" smtClean="0"/>
              <a:t>FRAGEVI</a:t>
            </a:r>
            <a:r>
              <a:rPr lang="en-US" sz="1900" b="1" dirty="0"/>
              <a:t>: </a:t>
            </a:r>
            <a:r>
              <a:rPr lang="en-US" sz="1900" dirty="0"/>
              <a:t>Fragmented Habitats </a:t>
            </a:r>
            <a:endParaRPr lang="en-US" sz="1900" dirty="0" smtClean="0"/>
          </a:p>
          <a:p>
            <a:r>
              <a:rPr lang="en-US" sz="1900" b="1" dirty="0" smtClean="0"/>
              <a:t>RESRVEVI</a:t>
            </a:r>
            <a:r>
              <a:rPr lang="en-US" sz="1900" b="1" dirty="0"/>
              <a:t>: </a:t>
            </a:r>
            <a:r>
              <a:rPr lang="en-US" sz="1900" dirty="0"/>
              <a:t>Terrestrial Reserves </a:t>
            </a:r>
            <a:endParaRPr lang="en-US" sz="1900" dirty="0" smtClean="0"/>
          </a:p>
          <a:p>
            <a:r>
              <a:rPr lang="en-US" sz="1900" b="1" dirty="0" smtClean="0"/>
              <a:t>MPAEVI</a:t>
            </a:r>
            <a:r>
              <a:rPr lang="en-US" sz="1900" b="1" dirty="0"/>
              <a:t>: </a:t>
            </a:r>
            <a:r>
              <a:rPr lang="en-US" sz="1900" dirty="0"/>
              <a:t>Marine </a:t>
            </a:r>
            <a:r>
              <a:rPr lang="en-US" sz="1900" dirty="0" smtClean="0"/>
              <a:t>Reserves</a:t>
            </a:r>
            <a:endParaRPr lang="en-US" sz="1900" dirty="0"/>
          </a:p>
        </p:txBody>
      </p:sp>
    </p:spTree>
    <p:extLst>
      <p:ext uri="{BB962C8B-B14F-4D97-AF65-F5344CB8AC3E}">
        <p14:creationId xmlns:p14="http://schemas.microsoft.com/office/powerpoint/2010/main" val="6685871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 &amp; Conflict EVI</a:t>
            </a:r>
            <a:endParaRPr lang="en-US" dirty="0"/>
          </a:p>
        </p:txBody>
      </p:sp>
      <p:sp>
        <p:nvSpPr>
          <p:cNvPr id="3" name="Content Placeholder 2"/>
          <p:cNvSpPr>
            <a:spLocks noGrp="1"/>
          </p:cNvSpPr>
          <p:nvPr>
            <p:ph idx="1"/>
          </p:nvPr>
        </p:nvSpPr>
        <p:spPr/>
        <p:txBody>
          <a:bodyPr/>
          <a:lstStyle/>
          <a:p>
            <a:r>
              <a:rPr lang="en-US" b="1" dirty="0"/>
              <a:t>Human conflict: measured in human conflict years </a:t>
            </a:r>
            <a:endParaRPr lang="en-US" b="1" dirty="0" smtClean="0"/>
          </a:p>
          <a:p>
            <a:r>
              <a:rPr lang="en-US" b="1" dirty="0" smtClean="0"/>
              <a:t>As ecological issues and resource scarcity tend to increase the tendency for human conflict, Conflict EVI was evaluated alongside the other variables. </a:t>
            </a:r>
            <a:endParaRPr lang="en-US" dirty="0"/>
          </a:p>
          <a:p>
            <a:endParaRPr lang="en-US" dirty="0"/>
          </a:p>
        </p:txBody>
      </p:sp>
    </p:spTree>
    <p:extLst>
      <p:ext uri="{BB962C8B-B14F-4D97-AF65-F5344CB8AC3E}">
        <p14:creationId xmlns:p14="http://schemas.microsoft.com/office/powerpoint/2010/main" val="2524713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791786" cy="1005840"/>
          </a:xfrm>
        </p:spPr>
        <p:txBody>
          <a:bodyPr>
            <a:normAutofit fontScale="90000"/>
          </a:bodyPr>
          <a:lstStyle/>
          <a:p>
            <a:r>
              <a:rPr lang="en-US" b="1" dirty="0"/>
              <a:t>Ecological Footprint </a:t>
            </a:r>
            <a:r>
              <a:rPr lang="en-US" b="1"/>
              <a:t>of </a:t>
            </a:r>
            <a:r>
              <a:rPr lang="en-US" b="1" smtClean="0"/>
              <a:t>Countries (EFC), 2004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Developed by the Global Footprint Network</a:t>
            </a:r>
          </a:p>
          <a:p>
            <a:r>
              <a:rPr lang="en-US" dirty="0" smtClean="0"/>
              <a:t>Per the Global Footprint Network, the Ecological Footprint is “A </a:t>
            </a:r>
            <a:r>
              <a:rPr lang="en-US" dirty="0"/>
              <a:t>measure of how much area of biologically productive land and water an individual, population or activity requires to produce all the resources it consumes and to absorb the waste it generates, using prevailing technology and resource management </a:t>
            </a:r>
            <a:r>
              <a:rPr lang="en-US" dirty="0" smtClean="0"/>
              <a:t>practices” </a:t>
            </a:r>
          </a:p>
          <a:p>
            <a:r>
              <a:rPr lang="en-US" dirty="0" smtClean="0"/>
              <a:t>Data is scaled to per-capita footprint</a:t>
            </a:r>
          </a:p>
          <a:p>
            <a:r>
              <a:rPr lang="en-US" dirty="0" smtClean="0"/>
              <a:t>To normalize against the EVI Data, dataset limited to 2004 observations</a:t>
            </a:r>
          </a:p>
          <a:p>
            <a:endParaRPr lang="en-US" dirty="0"/>
          </a:p>
        </p:txBody>
      </p:sp>
    </p:spTree>
    <p:extLst>
      <p:ext uri="{BB962C8B-B14F-4D97-AF65-F5344CB8AC3E}">
        <p14:creationId xmlns:p14="http://schemas.microsoft.com/office/powerpoint/2010/main" val="7200102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EFC (Cont’d)</a:t>
            </a:r>
            <a:endParaRPr lang="en-US" dirty="0"/>
          </a:p>
        </p:txBody>
      </p:sp>
      <p:sp>
        <p:nvSpPr>
          <p:cNvPr id="3" name="Content Placeholder 2"/>
          <p:cNvSpPr>
            <a:spLocks noGrp="1"/>
          </p:cNvSpPr>
          <p:nvPr>
            <p:ph idx="1"/>
          </p:nvPr>
        </p:nvSpPr>
        <p:spPr/>
        <p:txBody>
          <a:bodyPr/>
          <a:lstStyle/>
          <a:p>
            <a:r>
              <a:rPr lang="en-US" dirty="0" smtClean="0"/>
              <a:t>EFC is evaluated by the following variables: </a:t>
            </a:r>
          </a:p>
          <a:p>
            <a:pPr lvl="1"/>
            <a:r>
              <a:rPr lang="en-US" dirty="0"/>
              <a:t>Carbon: Carbon Dioxide Emissions</a:t>
            </a:r>
            <a:br>
              <a:rPr lang="en-US" dirty="0"/>
            </a:br>
            <a:r>
              <a:rPr lang="en-US" dirty="0"/>
              <a:t>Fishing Grounds: Fisheries for human </a:t>
            </a:r>
            <a:r>
              <a:rPr lang="en-US" dirty="0" smtClean="0"/>
              <a:t>consumption</a:t>
            </a:r>
          </a:p>
          <a:p>
            <a:pPr lvl="1"/>
            <a:r>
              <a:rPr lang="en-US" dirty="0" smtClean="0"/>
              <a:t>Cropland</a:t>
            </a:r>
            <a:r>
              <a:rPr lang="en-US" dirty="0"/>
              <a:t>: Land used for agricultural purposes </a:t>
            </a:r>
            <a:endParaRPr lang="en-US" dirty="0"/>
          </a:p>
          <a:p>
            <a:pPr lvl="1"/>
            <a:r>
              <a:rPr lang="en-US" dirty="0"/>
              <a:t>Built -Up Land: Urban areas</a:t>
            </a:r>
            <a:br>
              <a:rPr lang="en-US" dirty="0"/>
            </a:br>
            <a:r>
              <a:rPr lang="en-US" dirty="0"/>
              <a:t>Forest Products: Forest land used for industry </a:t>
            </a:r>
            <a:endParaRPr lang="en-US" dirty="0" smtClean="0"/>
          </a:p>
          <a:p>
            <a:pPr lvl="1"/>
            <a:r>
              <a:rPr lang="en-US" dirty="0" smtClean="0"/>
              <a:t>Grazing </a:t>
            </a:r>
            <a:r>
              <a:rPr lang="en-US" dirty="0"/>
              <a:t>Land: Amount of grazing </a:t>
            </a:r>
            <a:r>
              <a:rPr lang="en-US" dirty="0" smtClean="0"/>
              <a:t>land</a:t>
            </a:r>
          </a:p>
          <a:p>
            <a:pPr lvl="1"/>
            <a:r>
              <a:rPr lang="en-US" b="1" dirty="0" smtClean="0"/>
              <a:t>Total</a:t>
            </a:r>
            <a:r>
              <a:rPr lang="en-US" b="1" dirty="0"/>
              <a:t>: Total Ecological Footprint </a:t>
            </a:r>
            <a:endParaRPr lang="en-US" b="1" dirty="0" smtClean="0"/>
          </a:p>
          <a:p>
            <a:r>
              <a:rPr lang="en-US" dirty="0" smtClean="0"/>
              <a:t>Total EFC and Carbon are the focus of this analysis, compared against EVI</a:t>
            </a:r>
            <a:endParaRPr lang="en-US" dirty="0"/>
          </a:p>
          <a:p>
            <a:endParaRPr lang="en-US" dirty="0"/>
          </a:p>
        </p:txBody>
      </p:sp>
    </p:spTree>
    <p:extLst>
      <p:ext uri="{BB962C8B-B14F-4D97-AF65-F5344CB8AC3E}">
        <p14:creationId xmlns:p14="http://schemas.microsoft.com/office/powerpoint/2010/main" val="88005943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606</TotalTime>
  <Words>770</Words>
  <Application>Microsoft Macintosh PowerPoint</Application>
  <PresentationFormat>Widescreen</PresentationFormat>
  <Paragraphs>126</Paragraphs>
  <Slides>22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vt:lpstr>
      <vt:lpstr>Trebuchet MS</vt:lpstr>
      <vt:lpstr>Wingdings 3</vt:lpstr>
      <vt:lpstr>Arial</vt:lpstr>
      <vt:lpstr>Facet</vt:lpstr>
      <vt:lpstr>Climate Change</vt:lpstr>
      <vt:lpstr>Introduction to the Research</vt:lpstr>
      <vt:lpstr>Environmental Vulnerability Index (EVI)</vt:lpstr>
      <vt:lpstr>EVI (Cont’d)</vt:lpstr>
      <vt:lpstr>EVI (cont’d): Climate Change Sub-Index</vt:lpstr>
      <vt:lpstr>EVI (cont’d):Biodiversity Sub-Index</vt:lpstr>
      <vt:lpstr>Conflict &amp; Conflict EVI</vt:lpstr>
      <vt:lpstr>Ecological Footprint of Countries (EFC), 2004  </vt:lpstr>
      <vt:lpstr>EFC (Cont’d)</vt:lpstr>
      <vt:lpstr>EVI and EFC: Findings </vt:lpstr>
      <vt:lpstr>Distributions</vt:lpstr>
      <vt:lpstr>Distributions (cont’d)</vt:lpstr>
      <vt:lpstr>Distributions (Cont’d)</vt:lpstr>
      <vt:lpstr>EVI among Most Vulnerable Nations</vt:lpstr>
      <vt:lpstr>Overall Ecological Footprint (per capita)</vt:lpstr>
      <vt:lpstr>Most Vulnerable Nations – Climate Change</vt:lpstr>
      <vt:lpstr>Most Vulnerable Nations: Biodiversity</vt:lpstr>
      <vt:lpstr>Largest Carbon Footprint</vt:lpstr>
      <vt:lpstr>Conflict </vt:lpstr>
      <vt:lpstr>Conclusions</vt:lpstr>
      <vt:lpstr>References</vt:lpstr>
      <vt:lpstr>Thank you for a great semester! </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Nelson Foster</dc:creator>
  <cp:lastModifiedBy>Nelson Foster</cp:lastModifiedBy>
  <cp:revision>19</cp:revision>
  <dcterms:created xsi:type="dcterms:W3CDTF">2017-04-21T15:39:05Z</dcterms:created>
  <dcterms:modified xsi:type="dcterms:W3CDTF">2017-04-24T18:50:17Z</dcterms:modified>
</cp:coreProperties>
</file>