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3" r:id="rId5"/>
    <p:sldId id="264" r:id="rId6"/>
    <p:sldId id="265" r:id="rId7"/>
    <p:sldId id="266" r:id="rId8"/>
    <p:sldId id="267" r:id="rId9"/>
    <p:sldId id="259"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28"/>
  </p:normalViewPr>
  <p:slideViewPr>
    <p:cSldViewPr snapToGrid="0" snapToObjects="1">
      <p:cViewPr varScale="1">
        <p:scale>
          <a:sx n="100" d="100"/>
          <a:sy n="100" d="100"/>
        </p:scale>
        <p:origin x="4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D859E-B377-434A-A94D-076BFBA2769F}"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n-US"/>
        </a:p>
      </dgm:t>
    </dgm:pt>
    <dgm:pt modelId="{D6F1BB4C-AAAC-6543-9DD3-D15844092795}">
      <dgm:prSet phldrT="[Text]"/>
      <dgm:spPr/>
      <dgm:t>
        <a:bodyPr/>
        <a:lstStyle/>
        <a:p>
          <a:r>
            <a:rPr lang="en-US" dirty="0"/>
            <a:t>Load data in Amazon S3 Bucket (using either </a:t>
          </a:r>
          <a:r>
            <a:rPr lang="en-US" dirty="0" err="1"/>
            <a:t>flatfile</a:t>
          </a:r>
          <a:r>
            <a:rPr lang="en-US" dirty="0"/>
            <a:t> or API call)</a:t>
          </a:r>
        </a:p>
      </dgm:t>
    </dgm:pt>
    <dgm:pt modelId="{D895DF4B-6CBF-B947-AA37-3198D65CFB97}" type="parTrans" cxnId="{B992BA0A-E522-1548-8BF7-A752BE276522}">
      <dgm:prSet/>
      <dgm:spPr/>
      <dgm:t>
        <a:bodyPr/>
        <a:lstStyle/>
        <a:p>
          <a:endParaRPr lang="en-US"/>
        </a:p>
      </dgm:t>
    </dgm:pt>
    <dgm:pt modelId="{3516A11D-0A83-434A-9057-5D319ABE10AC}" type="sibTrans" cxnId="{B992BA0A-E522-1548-8BF7-A752BE276522}">
      <dgm:prSet/>
      <dgm:spPr/>
      <dgm:t>
        <a:bodyPr/>
        <a:lstStyle/>
        <a:p>
          <a:endParaRPr lang="en-US"/>
        </a:p>
      </dgm:t>
    </dgm:pt>
    <dgm:pt modelId="{F82B542C-42F9-BB44-AE58-FDB2369C28FC}">
      <dgm:prSet phldrT="[Text]"/>
      <dgm:spPr/>
      <dgm:t>
        <a:bodyPr/>
        <a:lstStyle/>
        <a:p>
          <a:r>
            <a:rPr lang="en-US" dirty="0"/>
            <a:t>Parse and aggregate data using Amazon Athena/DynamoDB</a:t>
          </a:r>
        </a:p>
      </dgm:t>
    </dgm:pt>
    <dgm:pt modelId="{54CEDB2B-E7BC-8043-B511-D490FF28586A}" type="parTrans" cxnId="{AA6F33B1-7A2D-8146-9D3B-5FA838ACEA88}">
      <dgm:prSet/>
      <dgm:spPr/>
      <dgm:t>
        <a:bodyPr/>
        <a:lstStyle/>
        <a:p>
          <a:endParaRPr lang="en-US"/>
        </a:p>
      </dgm:t>
    </dgm:pt>
    <dgm:pt modelId="{B0DCA3E5-70F5-964A-B3F2-3AE175CE806B}" type="sibTrans" cxnId="{AA6F33B1-7A2D-8146-9D3B-5FA838ACEA88}">
      <dgm:prSet/>
      <dgm:spPr/>
      <dgm:t>
        <a:bodyPr/>
        <a:lstStyle/>
        <a:p>
          <a:endParaRPr lang="en-US"/>
        </a:p>
      </dgm:t>
    </dgm:pt>
    <dgm:pt modelId="{F14CF929-9168-5242-B9D5-A6EEFB721676}">
      <dgm:prSet phldrT="[Text]"/>
      <dgm:spPr/>
      <dgm:t>
        <a:bodyPr/>
        <a:lstStyle/>
        <a:p>
          <a:r>
            <a:rPr lang="en-US" dirty="0"/>
            <a:t>Develop Spatial Analyses using Amazon EC2 Instance</a:t>
          </a:r>
        </a:p>
      </dgm:t>
    </dgm:pt>
    <dgm:pt modelId="{3E84035D-3822-C24E-AD8B-0E4B1A8A8DB1}" type="parTrans" cxnId="{CA634D38-11B0-B843-A2BB-56094A27CA7C}">
      <dgm:prSet/>
      <dgm:spPr/>
      <dgm:t>
        <a:bodyPr/>
        <a:lstStyle/>
        <a:p>
          <a:endParaRPr lang="en-US"/>
        </a:p>
      </dgm:t>
    </dgm:pt>
    <dgm:pt modelId="{7074001B-0651-544F-BEFC-6AA67C74C27A}" type="sibTrans" cxnId="{CA634D38-11B0-B843-A2BB-56094A27CA7C}">
      <dgm:prSet/>
      <dgm:spPr/>
      <dgm:t>
        <a:bodyPr/>
        <a:lstStyle/>
        <a:p>
          <a:endParaRPr lang="en-US"/>
        </a:p>
      </dgm:t>
    </dgm:pt>
    <dgm:pt modelId="{32544A79-82E8-CC4F-AE7F-63450302DCF1}">
      <dgm:prSet phldrT="[Text]"/>
      <dgm:spPr/>
      <dgm:t>
        <a:bodyPr/>
        <a:lstStyle/>
        <a:p>
          <a:r>
            <a:rPr lang="en-US" dirty="0"/>
            <a:t>Design SPA in another EC2 Bucket</a:t>
          </a:r>
        </a:p>
      </dgm:t>
    </dgm:pt>
    <dgm:pt modelId="{0CC1956B-AAF1-BB44-92AC-4E6E1B14E9C2}" type="parTrans" cxnId="{691639E7-9A55-094D-ACF6-7E6A4CDC5EC3}">
      <dgm:prSet/>
      <dgm:spPr/>
      <dgm:t>
        <a:bodyPr/>
        <a:lstStyle/>
        <a:p>
          <a:endParaRPr lang="en-US"/>
        </a:p>
      </dgm:t>
    </dgm:pt>
    <dgm:pt modelId="{C8024AC4-8447-3741-96B9-7961BE1718BB}" type="sibTrans" cxnId="{691639E7-9A55-094D-ACF6-7E6A4CDC5EC3}">
      <dgm:prSet/>
      <dgm:spPr/>
      <dgm:t>
        <a:bodyPr/>
        <a:lstStyle/>
        <a:p>
          <a:endParaRPr lang="en-US"/>
        </a:p>
      </dgm:t>
    </dgm:pt>
    <dgm:pt modelId="{8E9D4F4A-1ED3-5741-A294-7EE12982F252}">
      <dgm:prSet phldrT="[Text]"/>
      <dgm:spPr/>
      <dgm:t>
        <a:bodyPr/>
        <a:lstStyle/>
        <a:p>
          <a:r>
            <a:rPr lang="en-US" dirty="0"/>
            <a:t>Publish SPA</a:t>
          </a:r>
        </a:p>
      </dgm:t>
    </dgm:pt>
    <dgm:pt modelId="{3215A4D9-7E61-F34C-A36D-92FC26BD7D74}" type="parTrans" cxnId="{3A033070-9208-4E45-8966-0D233D217BE0}">
      <dgm:prSet/>
      <dgm:spPr/>
      <dgm:t>
        <a:bodyPr/>
        <a:lstStyle/>
        <a:p>
          <a:endParaRPr lang="en-US"/>
        </a:p>
      </dgm:t>
    </dgm:pt>
    <dgm:pt modelId="{93716BAF-9C99-5C45-BD53-4993CD080024}" type="sibTrans" cxnId="{3A033070-9208-4E45-8966-0D233D217BE0}">
      <dgm:prSet/>
      <dgm:spPr/>
      <dgm:t>
        <a:bodyPr/>
        <a:lstStyle/>
        <a:p>
          <a:endParaRPr lang="en-US"/>
        </a:p>
      </dgm:t>
    </dgm:pt>
    <dgm:pt modelId="{E918F8DF-90E5-884F-82C7-5CFB0CBE1E83}" type="pres">
      <dgm:prSet presAssocID="{DCFD859E-B377-434A-A94D-076BFBA2769F}" presName="Name0" presStyleCnt="0">
        <dgm:presLayoutVars>
          <dgm:dir/>
          <dgm:resizeHandles val="exact"/>
        </dgm:presLayoutVars>
      </dgm:prSet>
      <dgm:spPr/>
    </dgm:pt>
    <dgm:pt modelId="{88E1B3C3-44B5-AC4D-B26A-88F8CE9F8096}" type="pres">
      <dgm:prSet presAssocID="{D6F1BB4C-AAAC-6543-9DD3-D15844092795}" presName="node" presStyleLbl="node1" presStyleIdx="0" presStyleCnt="5">
        <dgm:presLayoutVars>
          <dgm:bulletEnabled val="1"/>
        </dgm:presLayoutVars>
      </dgm:prSet>
      <dgm:spPr/>
    </dgm:pt>
    <dgm:pt modelId="{AFA311FB-FC4B-E341-87C4-A08510047537}" type="pres">
      <dgm:prSet presAssocID="{3516A11D-0A83-434A-9057-5D319ABE10AC}" presName="sibTrans" presStyleLbl="sibTrans1D1" presStyleIdx="0" presStyleCnt="4"/>
      <dgm:spPr/>
    </dgm:pt>
    <dgm:pt modelId="{B1545034-786C-964D-895E-B1D9CF8AC730}" type="pres">
      <dgm:prSet presAssocID="{3516A11D-0A83-434A-9057-5D319ABE10AC}" presName="connectorText" presStyleLbl="sibTrans1D1" presStyleIdx="0" presStyleCnt="4"/>
      <dgm:spPr/>
    </dgm:pt>
    <dgm:pt modelId="{3BD604CD-F8C0-2A4A-B179-4098A702BC82}" type="pres">
      <dgm:prSet presAssocID="{F82B542C-42F9-BB44-AE58-FDB2369C28FC}" presName="node" presStyleLbl="node1" presStyleIdx="1" presStyleCnt="5">
        <dgm:presLayoutVars>
          <dgm:bulletEnabled val="1"/>
        </dgm:presLayoutVars>
      </dgm:prSet>
      <dgm:spPr/>
    </dgm:pt>
    <dgm:pt modelId="{43CA368D-1B62-A749-81D2-6B056B248E47}" type="pres">
      <dgm:prSet presAssocID="{B0DCA3E5-70F5-964A-B3F2-3AE175CE806B}" presName="sibTrans" presStyleLbl="sibTrans1D1" presStyleIdx="1" presStyleCnt="4"/>
      <dgm:spPr/>
    </dgm:pt>
    <dgm:pt modelId="{B1AB7748-5400-834E-94F9-03F0E3BD32E9}" type="pres">
      <dgm:prSet presAssocID="{B0DCA3E5-70F5-964A-B3F2-3AE175CE806B}" presName="connectorText" presStyleLbl="sibTrans1D1" presStyleIdx="1" presStyleCnt="4"/>
      <dgm:spPr/>
    </dgm:pt>
    <dgm:pt modelId="{5849679F-3A7F-9841-A8CF-586780AE1B87}" type="pres">
      <dgm:prSet presAssocID="{F14CF929-9168-5242-B9D5-A6EEFB721676}" presName="node" presStyleLbl="node1" presStyleIdx="2" presStyleCnt="5">
        <dgm:presLayoutVars>
          <dgm:bulletEnabled val="1"/>
        </dgm:presLayoutVars>
      </dgm:prSet>
      <dgm:spPr/>
    </dgm:pt>
    <dgm:pt modelId="{82E4C3C3-3D38-DF42-85A1-32D621B58B58}" type="pres">
      <dgm:prSet presAssocID="{7074001B-0651-544F-BEFC-6AA67C74C27A}" presName="sibTrans" presStyleLbl="sibTrans1D1" presStyleIdx="2" presStyleCnt="4"/>
      <dgm:spPr/>
    </dgm:pt>
    <dgm:pt modelId="{ABC7B8D8-D486-3346-B53F-E4BC25BD00F1}" type="pres">
      <dgm:prSet presAssocID="{7074001B-0651-544F-BEFC-6AA67C74C27A}" presName="connectorText" presStyleLbl="sibTrans1D1" presStyleIdx="2" presStyleCnt="4"/>
      <dgm:spPr/>
    </dgm:pt>
    <dgm:pt modelId="{2B4B8C54-180B-5843-9413-1476117EC3AB}" type="pres">
      <dgm:prSet presAssocID="{32544A79-82E8-CC4F-AE7F-63450302DCF1}" presName="node" presStyleLbl="node1" presStyleIdx="3" presStyleCnt="5">
        <dgm:presLayoutVars>
          <dgm:bulletEnabled val="1"/>
        </dgm:presLayoutVars>
      </dgm:prSet>
      <dgm:spPr/>
    </dgm:pt>
    <dgm:pt modelId="{29D3301D-2082-AE4D-88FD-F67C6BCCBA65}" type="pres">
      <dgm:prSet presAssocID="{C8024AC4-8447-3741-96B9-7961BE1718BB}" presName="sibTrans" presStyleLbl="sibTrans1D1" presStyleIdx="3" presStyleCnt="4"/>
      <dgm:spPr/>
    </dgm:pt>
    <dgm:pt modelId="{DF735ED3-A102-524B-9F6A-6065E64A5D3B}" type="pres">
      <dgm:prSet presAssocID="{C8024AC4-8447-3741-96B9-7961BE1718BB}" presName="connectorText" presStyleLbl="sibTrans1D1" presStyleIdx="3" presStyleCnt="4"/>
      <dgm:spPr/>
    </dgm:pt>
    <dgm:pt modelId="{0174BBD8-7853-7341-803E-EF66126AD601}" type="pres">
      <dgm:prSet presAssocID="{8E9D4F4A-1ED3-5741-A294-7EE12982F252}" presName="node" presStyleLbl="node1" presStyleIdx="4" presStyleCnt="5">
        <dgm:presLayoutVars>
          <dgm:bulletEnabled val="1"/>
        </dgm:presLayoutVars>
      </dgm:prSet>
      <dgm:spPr/>
    </dgm:pt>
  </dgm:ptLst>
  <dgm:cxnLst>
    <dgm:cxn modelId="{776DFA00-D907-8840-AA41-2203D66543BA}" type="presOf" srcId="{B0DCA3E5-70F5-964A-B3F2-3AE175CE806B}" destId="{43CA368D-1B62-A749-81D2-6B056B248E47}" srcOrd="0" destOrd="0" presId="urn:microsoft.com/office/officeart/2005/8/layout/bProcess3"/>
    <dgm:cxn modelId="{B992BA0A-E522-1548-8BF7-A752BE276522}" srcId="{DCFD859E-B377-434A-A94D-076BFBA2769F}" destId="{D6F1BB4C-AAAC-6543-9DD3-D15844092795}" srcOrd="0" destOrd="0" parTransId="{D895DF4B-6CBF-B947-AA37-3198D65CFB97}" sibTransId="{3516A11D-0A83-434A-9057-5D319ABE10AC}"/>
    <dgm:cxn modelId="{8A4C5915-92C7-414B-A473-E9713CD3D070}" type="presOf" srcId="{C8024AC4-8447-3741-96B9-7961BE1718BB}" destId="{DF735ED3-A102-524B-9F6A-6065E64A5D3B}" srcOrd="1" destOrd="0" presId="urn:microsoft.com/office/officeart/2005/8/layout/bProcess3"/>
    <dgm:cxn modelId="{25335C19-A216-2B4A-84E1-80665FBA98AC}" type="presOf" srcId="{F82B542C-42F9-BB44-AE58-FDB2369C28FC}" destId="{3BD604CD-F8C0-2A4A-B179-4098A702BC82}" srcOrd="0" destOrd="0" presId="urn:microsoft.com/office/officeart/2005/8/layout/bProcess3"/>
    <dgm:cxn modelId="{652F082D-5F76-5B48-9F79-0027B7A16F34}" type="presOf" srcId="{32544A79-82E8-CC4F-AE7F-63450302DCF1}" destId="{2B4B8C54-180B-5843-9413-1476117EC3AB}" srcOrd="0" destOrd="0" presId="urn:microsoft.com/office/officeart/2005/8/layout/bProcess3"/>
    <dgm:cxn modelId="{CA634D38-11B0-B843-A2BB-56094A27CA7C}" srcId="{DCFD859E-B377-434A-A94D-076BFBA2769F}" destId="{F14CF929-9168-5242-B9D5-A6EEFB721676}" srcOrd="2" destOrd="0" parTransId="{3E84035D-3822-C24E-AD8B-0E4B1A8A8DB1}" sibTransId="{7074001B-0651-544F-BEFC-6AA67C74C27A}"/>
    <dgm:cxn modelId="{93328739-B8B4-AB4D-9094-40633C293D32}" type="presOf" srcId="{3516A11D-0A83-434A-9057-5D319ABE10AC}" destId="{B1545034-786C-964D-895E-B1D9CF8AC730}" srcOrd="1" destOrd="0" presId="urn:microsoft.com/office/officeart/2005/8/layout/bProcess3"/>
    <dgm:cxn modelId="{BED67642-48A1-6641-A97A-DC1BAC7090EB}" type="presOf" srcId="{B0DCA3E5-70F5-964A-B3F2-3AE175CE806B}" destId="{B1AB7748-5400-834E-94F9-03F0E3BD32E9}" srcOrd="1" destOrd="0" presId="urn:microsoft.com/office/officeart/2005/8/layout/bProcess3"/>
    <dgm:cxn modelId="{B136FD58-1B96-8340-BDD1-C116BA06A3D5}" type="presOf" srcId="{7074001B-0651-544F-BEFC-6AA67C74C27A}" destId="{82E4C3C3-3D38-DF42-85A1-32D621B58B58}" srcOrd="0" destOrd="0" presId="urn:microsoft.com/office/officeart/2005/8/layout/bProcess3"/>
    <dgm:cxn modelId="{3A033070-9208-4E45-8966-0D233D217BE0}" srcId="{DCFD859E-B377-434A-A94D-076BFBA2769F}" destId="{8E9D4F4A-1ED3-5741-A294-7EE12982F252}" srcOrd="4" destOrd="0" parTransId="{3215A4D9-7E61-F34C-A36D-92FC26BD7D74}" sibTransId="{93716BAF-9C99-5C45-BD53-4993CD080024}"/>
    <dgm:cxn modelId="{D1626875-38B0-B744-8F6C-009DA027A86F}" type="presOf" srcId="{DCFD859E-B377-434A-A94D-076BFBA2769F}" destId="{E918F8DF-90E5-884F-82C7-5CFB0CBE1E83}" srcOrd="0" destOrd="0" presId="urn:microsoft.com/office/officeart/2005/8/layout/bProcess3"/>
    <dgm:cxn modelId="{B58A6D8C-43CF-E441-B88B-3E7053ADA089}" type="presOf" srcId="{7074001B-0651-544F-BEFC-6AA67C74C27A}" destId="{ABC7B8D8-D486-3346-B53F-E4BC25BD00F1}" srcOrd="1" destOrd="0" presId="urn:microsoft.com/office/officeart/2005/8/layout/bProcess3"/>
    <dgm:cxn modelId="{EF624FA0-FD8D-1E40-8985-B71FA7C249F9}" type="presOf" srcId="{8E9D4F4A-1ED3-5741-A294-7EE12982F252}" destId="{0174BBD8-7853-7341-803E-EF66126AD601}" srcOrd="0" destOrd="0" presId="urn:microsoft.com/office/officeart/2005/8/layout/bProcess3"/>
    <dgm:cxn modelId="{CBD6B2A2-BF70-9143-B11C-C1CD80FDCF1D}" type="presOf" srcId="{F14CF929-9168-5242-B9D5-A6EEFB721676}" destId="{5849679F-3A7F-9841-A8CF-586780AE1B87}" srcOrd="0" destOrd="0" presId="urn:microsoft.com/office/officeart/2005/8/layout/bProcess3"/>
    <dgm:cxn modelId="{AA6F33B1-7A2D-8146-9D3B-5FA838ACEA88}" srcId="{DCFD859E-B377-434A-A94D-076BFBA2769F}" destId="{F82B542C-42F9-BB44-AE58-FDB2369C28FC}" srcOrd="1" destOrd="0" parTransId="{54CEDB2B-E7BC-8043-B511-D490FF28586A}" sibTransId="{B0DCA3E5-70F5-964A-B3F2-3AE175CE806B}"/>
    <dgm:cxn modelId="{995F78BE-0F4C-174C-BECF-39233D0D0F03}" type="presOf" srcId="{C8024AC4-8447-3741-96B9-7961BE1718BB}" destId="{29D3301D-2082-AE4D-88FD-F67C6BCCBA65}" srcOrd="0" destOrd="0" presId="urn:microsoft.com/office/officeart/2005/8/layout/bProcess3"/>
    <dgm:cxn modelId="{B62DA5D9-7EB5-2348-B3B2-CB7E20F97CD4}" type="presOf" srcId="{D6F1BB4C-AAAC-6543-9DD3-D15844092795}" destId="{88E1B3C3-44B5-AC4D-B26A-88F8CE9F8096}" srcOrd="0" destOrd="0" presId="urn:microsoft.com/office/officeart/2005/8/layout/bProcess3"/>
    <dgm:cxn modelId="{691639E7-9A55-094D-ACF6-7E6A4CDC5EC3}" srcId="{DCFD859E-B377-434A-A94D-076BFBA2769F}" destId="{32544A79-82E8-CC4F-AE7F-63450302DCF1}" srcOrd="3" destOrd="0" parTransId="{0CC1956B-AAF1-BB44-92AC-4E6E1B14E9C2}" sibTransId="{C8024AC4-8447-3741-96B9-7961BE1718BB}"/>
    <dgm:cxn modelId="{F67BF0F1-6BC4-014D-A241-62635AA46212}" type="presOf" srcId="{3516A11D-0A83-434A-9057-5D319ABE10AC}" destId="{AFA311FB-FC4B-E341-87C4-A08510047537}" srcOrd="0" destOrd="0" presId="urn:microsoft.com/office/officeart/2005/8/layout/bProcess3"/>
    <dgm:cxn modelId="{84D036E3-50DA-044E-A32F-55B4409EB827}" type="presParOf" srcId="{E918F8DF-90E5-884F-82C7-5CFB0CBE1E83}" destId="{88E1B3C3-44B5-AC4D-B26A-88F8CE9F8096}" srcOrd="0" destOrd="0" presId="urn:microsoft.com/office/officeart/2005/8/layout/bProcess3"/>
    <dgm:cxn modelId="{107E17C6-5BA1-2B43-AF77-E57D7B2538B5}" type="presParOf" srcId="{E918F8DF-90E5-884F-82C7-5CFB0CBE1E83}" destId="{AFA311FB-FC4B-E341-87C4-A08510047537}" srcOrd="1" destOrd="0" presId="urn:microsoft.com/office/officeart/2005/8/layout/bProcess3"/>
    <dgm:cxn modelId="{320C5B4F-2F9A-EA43-97CA-9A89B148F124}" type="presParOf" srcId="{AFA311FB-FC4B-E341-87C4-A08510047537}" destId="{B1545034-786C-964D-895E-B1D9CF8AC730}" srcOrd="0" destOrd="0" presId="urn:microsoft.com/office/officeart/2005/8/layout/bProcess3"/>
    <dgm:cxn modelId="{AE9492E7-08D4-834E-8F43-B8C407800E4D}" type="presParOf" srcId="{E918F8DF-90E5-884F-82C7-5CFB0CBE1E83}" destId="{3BD604CD-F8C0-2A4A-B179-4098A702BC82}" srcOrd="2" destOrd="0" presId="urn:microsoft.com/office/officeart/2005/8/layout/bProcess3"/>
    <dgm:cxn modelId="{BEDC0A2D-0162-854F-93EE-6F243145434D}" type="presParOf" srcId="{E918F8DF-90E5-884F-82C7-5CFB0CBE1E83}" destId="{43CA368D-1B62-A749-81D2-6B056B248E47}" srcOrd="3" destOrd="0" presId="urn:microsoft.com/office/officeart/2005/8/layout/bProcess3"/>
    <dgm:cxn modelId="{41C5AC2A-80BD-AA4B-9A69-65893D9CCD9F}" type="presParOf" srcId="{43CA368D-1B62-A749-81D2-6B056B248E47}" destId="{B1AB7748-5400-834E-94F9-03F0E3BD32E9}" srcOrd="0" destOrd="0" presId="urn:microsoft.com/office/officeart/2005/8/layout/bProcess3"/>
    <dgm:cxn modelId="{B31D18FD-DDED-2B4B-A512-96DCAEF57F10}" type="presParOf" srcId="{E918F8DF-90E5-884F-82C7-5CFB0CBE1E83}" destId="{5849679F-3A7F-9841-A8CF-586780AE1B87}" srcOrd="4" destOrd="0" presId="urn:microsoft.com/office/officeart/2005/8/layout/bProcess3"/>
    <dgm:cxn modelId="{C641C382-27F5-6947-AFF8-8A48719117A8}" type="presParOf" srcId="{E918F8DF-90E5-884F-82C7-5CFB0CBE1E83}" destId="{82E4C3C3-3D38-DF42-85A1-32D621B58B58}" srcOrd="5" destOrd="0" presId="urn:microsoft.com/office/officeart/2005/8/layout/bProcess3"/>
    <dgm:cxn modelId="{C5CA0649-8D05-F946-9B06-D3516A71356A}" type="presParOf" srcId="{82E4C3C3-3D38-DF42-85A1-32D621B58B58}" destId="{ABC7B8D8-D486-3346-B53F-E4BC25BD00F1}" srcOrd="0" destOrd="0" presId="urn:microsoft.com/office/officeart/2005/8/layout/bProcess3"/>
    <dgm:cxn modelId="{AE251DE2-FF6B-FC41-8F33-213EB8DFC486}" type="presParOf" srcId="{E918F8DF-90E5-884F-82C7-5CFB0CBE1E83}" destId="{2B4B8C54-180B-5843-9413-1476117EC3AB}" srcOrd="6" destOrd="0" presId="urn:microsoft.com/office/officeart/2005/8/layout/bProcess3"/>
    <dgm:cxn modelId="{FE04448D-4AC6-FF43-8445-492B6296DB0B}" type="presParOf" srcId="{E918F8DF-90E5-884F-82C7-5CFB0CBE1E83}" destId="{29D3301D-2082-AE4D-88FD-F67C6BCCBA65}" srcOrd="7" destOrd="0" presId="urn:microsoft.com/office/officeart/2005/8/layout/bProcess3"/>
    <dgm:cxn modelId="{A1C98BFB-CC97-9E4F-981F-14943C6A914B}" type="presParOf" srcId="{29D3301D-2082-AE4D-88FD-F67C6BCCBA65}" destId="{DF735ED3-A102-524B-9F6A-6065E64A5D3B}" srcOrd="0" destOrd="0" presId="urn:microsoft.com/office/officeart/2005/8/layout/bProcess3"/>
    <dgm:cxn modelId="{462DC11A-9A4E-1E47-ABCD-BE5F35E0F180}" type="presParOf" srcId="{E918F8DF-90E5-884F-82C7-5CFB0CBE1E83}" destId="{0174BBD8-7853-7341-803E-EF66126AD60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311FB-FC4B-E341-87C4-A08510047537}">
      <dsp:nvSpPr>
        <dsp:cNvPr id="0" name=""/>
        <dsp:cNvSpPr/>
      </dsp:nvSpPr>
      <dsp:spPr>
        <a:xfrm>
          <a:off x="248546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908386"/>
        <a:ext cx="28527" cy="5705"/>
      </dsp:txXfrm>
    </dsp:sp>
    <dsp:sp modelId="{88E1B3C3-44B5-AC4D-B26A-88F8CE9F8096}">
      <dsp:nvSpPr>
        <dsp:cNvPr id="0" name=""/>
        <dsp:cNvSpPr/>
      </dsp:nvSpPr>
      <dsp:spPr>
        <a:xfrm>
          <a:off x="6589"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Load data in Amazon S3 Bucket (using either </a:t>
          </a:r>
          <a:r>
            <a:rPr lang="en-US" sz="2000" kern="1200" dirty="0" err="1"/>
            <a:t>flatfile</a:t>
          </a:r>
          <a:r>
            <a:rPr lang="en-US" sz="2000" kern="1200" dirty="0"/>
            <a:t> or API call)</a:t>
          </a:r>
        </a:p>
      </dsp:txBody>
      <dsp:txXfrm>
        <a:off x="6589" y="167036"/>
        <a:ext cx="2480674" cy="1488404"/>
      </dsp:txXfrm>
    </dsp:sp>
    <dsp:sp modelId="{43CA368D-1B62-A749-81D2-6B056B248E47}">
      <dsp:nvSpPr>
        <dsp:cNvPr id="0" name=""/>
        <dsp:cNvSpPr/>
      </dsp:nvSpPr>
      <dsp:spPr>
        <a:xfrm>
          <a:off x="553669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92406" y="908386"/>
        <a:ext cx="28527" cy="5705"/>
      </dsp:txXfrm>
    </dsp:sp>
    <dsp:sp modelId="{3BD604CD-F8C0-2A4A-B179-4098A702BC82}">
      <dsp:nvSpPr>
        <dsp:cNvPr id="0" name=""/>
        <dsp:cNvSpPr/>
      </dsp:nvSpPr>
      <dsp:spPr>
        <a:xfrm>
          <a:off x="305781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Parse and aggregate data using Amazon Athena/DynamoDB</a:t>
          </a:r>
        </a:p>
      </dsp:txBody>
      <dsp:txXfrm>
        <a:off x="3057818" y="167036"/>
        <a:ext cx="2480674" cy="1488404"/>
      </dsp:txXfrm>
    </dsp:sp>
    <dsp:sp modelId="{82E4C3C3-3D38-DF42-85A1-32D621B58B58}">
      <dsp:nvSpPr>
        <dsp:cNvPr id="0" name=""/>
        <dsp:cNvSpPr/>
      </dsp:nvSpPr>
      <dsp:spPr>
        <a:xfrm>
          <a:off x="1246926" y="1653640"/>
          <a:ext cx="6102458" cy="539955"/>
        </a:xfrm>
        <a:custGeom>
          <a:avLst/>
          <a:gdLst/>
          <a:ahLst/>
          <a:cxnLst/>
          <a:rect l="0" t="0" r="0" b="0"/>
          <a:pathLst>
            <a:path>
              <a:moveTo>
                <a:pt x="6102458" y="0"/>
              </a:moveTo>
              <a:lnTo>
                <a:pt x="6102458" y="287077"/>
              </a:lnTo>
              <a:lnTo>
                <a:pt x="0" y="287077"/>
              </a:lnTo>
              <a:lnTo>
                <a:pt x="0" y="53995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4929" y="1920765"/>
        <a:ext cx="306453" cy="5705"/>
      </dsp:txXfrm>
    </dsp:sp>
    <dsp:sp modelId="{5849679F-3A7F-9841-A8CF-586780AE1B87}">
      <dsp:nvSpPr>
        <dsp:cNvPr id="0" name=""/>
        <dsp:cNvSpPr/>
      </dsp:nvSpPr>
      <dsp:spPr>
        <a:xfrm>
          <a:off x="610904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Develop Spatial Analyses using Amazon EC2 Instance</a:t>
          </a:r>
        </a:p>
      </dsp:txBody>
      <dsp:txXfrm>
        <a:off x="6109048" y="167036"/>
        <a:ext cx="2480674" cy="1488404"/>
      </dsp:txXfrm>
    </dsp:sp>
    <dsp:sp modelId="{29D3301D-2082-AE4D-88FD-F67C6BCCBA65}">
      <dsp:nvSpPr>
        <dsp:cNvPr id="0" name=""/>
        <dsp:cNvSpPr/>
      </dsp:nvSpPr>
      <dsp:spPr>
        <a:xfrm>
          <a:off x="2485463" y="292447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2967345"/>
        <a:ext cx="28527" cy="5705"/>
      </dsp:txXfrm>
    </dsp:sp>
    <dsp:sp modelId="{2B4B8C54-180B-5843-9413-1476117EC3AB}">
      <dsp:nvSpPr>
        <dsp:cNvPr id="0" name=""/>
        <dsp:cNvSpPr/>
      </dsp:nvSpPr>
      <dsp:spPr>
        <a:xfrm>
          <a:off x="6589" y="222599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Design SPA in another EC2 Bucket</a:t>
          </a:r>
        </a:p>
      </dsp:txBody>
      <dsp:txXfrm>
        <a:off x="6589" y="2225996"/>
        <a:ext cx="2480674" cy="1488404"/>
      </dsp:txXfrm>
    </dsp:sp>
    <dsp:sp modelId="{0174BBD8-7853-7341-803E-EF66126AD601}">
      <dsp:nvSpPr>
        <dsp:cNvPr id="0" name=""/>
        <dsp:cNvSpPr/>
      </dsp:nvSpPr>
      <dsp:spPr>
        <a:xfrm>
          <a:off x="3057818" y="222599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Publish SPA</a:t>
          </a:r>
        </a:p>
      </dsp:txBody>
      <dsp:txXfrm>
        <a:off x="3057818" y="2225996"/>
        <a:ext cx="2480674" cy="14884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bi.gov/file-repository/2018-ncic-missing-person-and-unidentified-person-statistics.pdf/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amus.gov/Dashboard" TargetMode="External"/><Relationship Id="rId2" Type="http://schemas.openxmlformats.org/officeDocument/2006/relationships/hyperlink" Target="https://public.opendatasoft.com/explore/dataset/namus-missings/information/?disjunctive.raceethnicity&amp;sort=modifieddatetime&amp;location=3,49.11921,-118.33592&amp;basemap=jawg.stre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97E-FA98-2F43-ABA3-9FC83AA3E093}"/>
              </a:ext>
            </a:extLst>
          </p:cNvPr>
          <p:cNvSpPr>
            <a:spLocks noGrp="1"/>
          </p:cNvSpPr>
          <p:nvPr>
            <p:ph type="ctrTitle"/>
          </p:nvPr>
        </p:nvSpPr>
        <p:spPr/>
        <p:txBody>
          <a:bodyPr/>
          <a:lstStyle/>
          <a:p>
            <a:r>
              <a:rPr lang="en-US" dirty="0"/>
              <a:t>Mapping the Missing</a:t>
            </a:r>
            <a:br>
              <a:rPr lang="en-US" dirty="0"/>
            </a:br>
            <a:r>
              <a:rPr lang="en-US" dirty="0"/>
              <a:t>Midterm Presentation</a:t>
            </a:r>
          </a:p>
        </p:txBody>
      </p:sp>
      <p:sp>
        <p:nvSpPr>
          <p:cNvPr id="3" name="Subtitle 2">
            <a:extLst>
              <a:ext uri="{FF2B5EF4-FFF2-40B4-BE49-F238E27FC236}">
                <a16:creationId xmlns:a16="http://schemas.microsoft.com/office/drawing/2014/main" id="{07008590-1328-5443-A3C1-8BE551CA01DC}"/>
              </a:ext>
            </a:extLst>
          </p:cNvPr>
          <p:cNvSpPr>
            <a:spLocks noGrp="1"/>
          </p:cNvSpPr>
          <p:nvPr>
            <p:ph type="subTitle" idx="1"/>
          </p:nvPr>
        </p:nvSpPr>
        <p:spPr/>
        <p:txBody>
          <a:bodyPr>
            <a:normAutofit lnSpcReduction="10000"/>
          </a:bodyPr>
          <a:lstStyle/>
          <a:p>
            <a:r>
              <a:rPr lang="en-US" dirty="0"/>
              <a:t>Nelson Foster</a:t>
            </a:r>
          </a:p>
          <a:p>
            <a:r>
              <a:rPr lang="en-US" dirty="0"/>
              <a:t>DATS 6501-10 | Data Science Capstone</a:t>
            </a:r>
          </a:p>
          <a:p>
            <a:r>
              <a:rPr lang="en-US" dirty="0"/>
              <a:t>18 July 2019</a:t>
            </a:r>
          </a:p>
        </p:txBody>
      </p:sp>
    </p:spTree>
    <p:extLst>
      <p:ext uri="{BB962C8B-B14F-4D97-AF65-F5344CB8AC3E}">
        <p14:creationId xmlns:p14="http://schemas.microsoft.com/office/powerpoint/2010/main" val="156501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9E6A-F411-124F-825B-3FE328D63CF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1589AC1-BAF2-5740-ADA7-3933E048F234}"/>
              </a:ext>
            </a:extLst>
          </p:cNvPr>
          <p:cNvSpPr>
            <a:spLocks noGrp="1"/>
          </p:cNvSpPr>
          <p:nvPr>
            <p:ph idx="1"/>
          </p:nvPr>
        </p:nvSpPr>
        <p:spPr>
          <a:xfrm>
            <a:off x="677334" y="1589089"/>
            <a:ext cx="8596668" cy="5129211"/>
          </a:xfrm>
        </p:spPr>
        <p:txBody>
          <a:bodyPr/>
          <a:lstStyle/>
          <a:p>
            <a:r>
              <a:rPr lang="en-US" dirty="0"/>
              <a:t>Design/build research environment in AWS</a:t>
            </a:r>
          </a:p>
          <a:p>
            <a:pPr lvl="1"/>
            <a:r>
              <a:rPr lang="en-US" dirty="0"/>
              <a:t>Compute (EC2)</a:t>
            </a:r>
          </a:p>
          <a:p>
            <a:pPr lvl="1"/>
            <a:r>
              <a:rPr lang="en-US" dirty="0"/>
              <a:t>Storage </a:t>
            </a:r>
          </a:p>
          <a:p>
            <a:pPr lvl="2"/>
            <a:r>
              <a:rPr lang="en-US" dirty="0"/>
              <a:t>Documents/files (S3 buckets)</a:t>
            </a:r>
          </a:p>
          <a:p>
            <a:pPr lvl="2"/>
            <a:r>
              <a:rPr lang="en-US" dirty="0"/>
              <a:t>Database (Amazon RDS) </a:t>
            </a:r>
          </a:p>
          <a:p>
            <a:r>
              <a:rPr lang="en-US" dirty="0"/>
              <a:t>Code data pipelines/APIs to acquire data and store in cloud RDS </a:t>
            </a:r>
          </a:p>
          <a:p>
            <a:r>
              <a:rPr lang="en-US" dirty="0"/>
              <a:t>Reconvene with Geospatial Statistics and Cloud Computing Professors</a:t>
            </a:r>
          </a:p>
          <a:p>
            <a:r>
              <a:rPr lang="en-US" dirty="0"/>
              <a:t>Develop spatial analyses, hypothesis tests, maps, etc. </a:t>
            </a:r>
          </a:p>
          <a:p>
            <a:r>
              <a:rPr lang="en-US" dirty="0"/>
              <a:t>Develop data product/deliverable</a:t>
            </a:r>
          </a:p>
          <a:p>
            <a:pPr lvl="1"/>
            <a:r>
              <a:rPr lang="en-US" dirty="0"/>
              <a:t>Single-page web application </a:t>
            </a:r>
          </a:p>
          <a:p>
            <a:r>
              <a:rPr lang="en-US" dirty="0"/>
              <a:t>Refine data product/deliverable and prepare presentations </a:t>
            </a:r>
          </a:p>
          <a:p>
            <a:endParaRPr lang="en-US" dirty="0"/>
          </a:p>
        </p:txBody>
      </p:sp>
    </p:spTree>
    <p:extLst>
      <p:ext uri="{BB962C8B-B14F-4D97-AF65-F5344CB8AC3E}">
        <p14:creationId xmlns:p14="http://schemas.microsoft.com/office/powerpoint/2010/main" val="1498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074-AD58-C54F-B215-E0D43F7EA2FE}"/>
              </a:ext>
            </a:extLst>
          </p:cNvPr>
          <p:cNvSpPr>
            <a:spLocks noGrp="1"/>
          </p:cNvSpPr>
          <p:nvPr>
            <p:ph type="title"/>
          </p:nvPr>
        </p:nvSpPr>
        <p:spPr>
          <a:xfrm>
            <a:off x="1274234" y="2768600"/>
            <a:ext cx="8596668" cy="1320800"/>
          </a:xfrm>
        </p:spPr>
        <p:txBody>
          <a:bodyPr/>
          <a:lstStyle/>
          <a:p>
            <a:r>
              <a:rPr lang="en-US" dirty="0"/>
              <a:t>Questions/Suggestions?</a:t>
            </a:r>
          </a:p>
        </p:txBody>
      </p:sp>
    </p:spTree>
    <p:extLst>
      <p:ext uri="{BB962C8B-B14F-4D97-AF65-F5344CB8AC3E}">
        <p14:creationId xmlns:p14="http://schemas.microsoft.com/office/powerpoint/2010/main" val="373972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A46-2EE6-FB41-ACAF-09415B951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B4FB08-EDC7-2042-BAAA-0DB6C533486B}"/>
              </a:ext>
            </a:extLst>
          </p:cNvPr>
          <p:cNvSpPr>
            <a:spLocks noGrp="1"/>
          </p:cNvSpPr>
          <p:nvPr>
            <p:ph idx="1"/>
          </p:nvPr>
        </p:nvSpPr>
        <p:spPr/>
        <p:txBody>
          <a:bodyPr/>
          <a:lstStyle/>
          <a:p>
            <a:r>
              <a:rPr lang="en-US" dirty="0"/>
              <a:t>Problem Statement</a:t>
            </a:r>
          </a:p>
          <a:p>
            <a:r>
              <a:rPr lang="en-US" dirty="0"/>
              <a:t>Summary of Literature Review</a:t>
            </a:r>
          </a:p>
          <a:p>
            <a:r>
              <a:rPr lang="en-US" dirty="0"/>
              <a:t>Summary of Data Survey</a:t>
            </a:r>
          </a:p>
          <a:p>
            <a:r>
              <a:rPr lang="en-US" dirty="0"/>
              <a:t>Proposed Solution</a:t>
            </a:r>
          </a:p>
          <a:p>
            <a:r>
              <a:rPr lang="en-US" dirty="0"/>
              <a:t>High level Design</a:t>
            </a:r>
          </a:p>
          <a:p>
            <a:r>
              <a:rPr lang="en-US" dirty="0"/>
              <a:t>Current Progress</a:t>
            </a:r>
          </a:p>
          <a:p>
            <a:r>
              <a:rPr lang="en-US" dirty="0"/>
              <a:t>Next Steps</a:t>
            </a:r>
          </a:p>
        </p:txBody>
      </p:sp>
    </p:spTree>
    <p:extLst>
      <p:ext uri="{BB962C8B-B14F-4D97-AF65-F5344CB8AC3E}">
        <p14:creationId xmlns:p14="http://schemas.microsoft.com/office/powerpoint/2010/main" val="201849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CBD-4B65-824C-BDBB-ADED7D847E6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956A979-361B-894E-8F3B-73C1B63DBFBF}"/>
              </a:ext>
            </a:extLst>
          </p:cNvPr>
          <p:cNvSpPr>
            <a:spLocks noGrp="1"/>
          </p:cNvSpPr>
          <p:nvPr>
            <p:ph idx="1"/>
          </p:nvPr>
        </p:nvSpPr>
        <p:spPr/>
        <p:txBody>
          <a:bodyPr/>
          <a:lstStyle/>
          <a:p>
            <a:r>
              <a:rPr lang="en-US" dirty="0"/>
              <a:t>A consolidated, consistent and current database of spatiotemporal and demographic data on missing persons can help law enforcement and advocacy groups identify trends in missing persons data, including but not limited to human trafficking or serial crime. </a:t>
            </a:r>
          </a:p>
          <a:p>
            <a:r>
              <a:rPr lang="en-US" dirty="0"/>
              <a:t> Local law enforcement and government agencies lack consistency in the data capture methods and availability of structured missing persons data, making spatial analysis difficult to conduct. </a:t>
            </a:r>
          </a:p>
        </p:txBody>
      </p:sp>
    </p:spTree>
    <p:extLst>
      <p:ext uri="{BB962C8B-B14F-4D97-AF65-F5344CB8AC3E}">
        <p14:creationId xmlns:p14="http://schemas.microsoft.com/office/powerpoint/2010/main" val="3628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6C7B-FB63-6441-987B-3BA54A5D82B6}"/>
              </a:ext>
            </a:extLst>
          </p:cNvPr>
          <p:cNvSpPr>
            <a:spLocks noGrp="1"/>
          </p:cNvSpPr>
          <p:nvPr>
            <p:ph type="title"/>
          </p:nvPr>
        </p:nvSpPr>
        <p:spPr/>
        <p:txBody>
          <a:bodyPr/>
          <a:lstStyle/>
          <a:p>
            <a:r>
              <a:rPr lang="en-US" dirty="0"/>
              <a:t>Summary of Literature Review</a:t>
            </a:r>
          </a:p>
        </p:txBody>
      </p:sp>
      <p:sp>
        <p:nvSpPr>
          <p:cNvPr id="3" name="Content Placeholder 2">
            <a:extLst>
              <a:ext uri="{FF2B5EF4-FFF2-40B4-BE49-F238E27FC236}">
                <a16:creationId xmlns:a16="http://schemas.microsoft.com/office/drawing/2014/main" id="{0EAACEC1-3914-6F42-96B6-A07D465C72F3}"/>
              </a:ext>
            </a:extLst>
          </p:cNvPr>
          <p:cNvSpPr>
            <a:spLocks noGrp="1"/>
          </p:cNvSpPr>
          <p:nvPr>
            <p:ph idx="1"/>
          </p:nvPr>
        </p:nvSpPr>
        <p:spPr/>
        <p:txBody>
          <a:bodyPr>
            <a:normAutofit lnSpcReduction="10000"/>
          </a:bodyPr>
          <a:lstStyle/>
          <a:p>
            <a:r>
              <a:rPr lang="en-US" dirty="0"/>
              <a:t>The National Missing and Unidentified Persons System (</a:t>
            </a:r>
            <a:r>
              <a:rPr lang="en-US" dirty="0" err="1"/>
              <a:t>NamUs</a:t>
            </a:r>
            <a:r>
              <a:rPr lang="en-US" dirty="0"/>
              <a:t>) is the Department of Justice’s “national information clearinghouse and resource center for missing, unidentified, and unclaimed person cases across the United States”</a:t>
            </a:r>
          </a:p>
          <a:p>
            <a:r>
              <a:rPr lang="en-US" dirty="0"/>
              <a:t>According to a senior official at </a:t>
            </a:r>
            <a:r>
              <a:rPr lang="en-US" dirty="0" err="1"/>
              <a:t>NamUs</a:t>
            </a:r>
            <a:r>
              <a:rPr lang="en-US" dirty="0"/>
              <a:t>, “[o]n average, 90,000 people are missing in the USA at any given time”</a:t>
            </a:r>
          </a:p>
          <a:p>
            <a:r>
              <a:rPr lang="en-US" dirty="0"/>
              <a:t>As of December 31, 2018, the FBI’s National Crime Information Center (NCIC) </a:t>
            </a:r>
            <a:r>
              <a:rPr lang="en-US" dirty="0">
                <a:hlinkClick r:id="rId2"/>
              </a:rPr>
              <a:t>Missing Persons File </a:t>
            </a:r>
            <a:r>
              <a:rPr lang="en-US" dirty="0"/>
              <a:t>contained 85,459 active missing persons cases, of which 38,561 (45.1%) were juveniles* </a:t>
            </a:r>
          </a:p>
          <a:p>
            <a:r>
              <a:rPr lang="en-US" dirty="0"/>
              <a:t>Currently, there are only 16,276 open cases in </a:t>
            </a:r>
            <a:r>
              <a:rPr lang="en-US" dirty="0" err="1"/>
              <a:t>NamUs</a:t>
            </a:r>
            <a:endParaRPr lang="en-US" dirty="0"/>
          </a:p>
          <a:p>
            <a:endParaRPr lang="en-US" dirty="0"/>
          </a:p>
          <a:p>
            <a:pPr marL="0" indent="0">
              <a:buNone/>
            </a:pPr>
            <a:r>
              <a:rPr lang="en-US" sz="1000" dirty="0"/>
              <a:t>*</a:t>
            </a:r>
            <a:r>
              <a:rPr lang="en-US" sz="1000" i="1" dirty="0"/>
              <a:t>Juveniles are defined as under the age of 21. When using the criteria of under the age of 18, this figure is 29,758 (34.8%).</a:t>
            </a:r>
            <a:endParaRPr lang="en-US" sz="1000" dirty="0"/>
          </a:p>
        </p:txBody>
      </p:sp>
    </p:spTree>
    <p:extLst>
      <p:ext uri="{BB962C8B-B14F-4D97-AF65-F5344CB8AC3E}">
        <p14:creationId xmlns:p14="http://schemas.microsoft.com/office/powerpoint/2010/main" val="260953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5CD2-C6BC-864F-9A36-A33F2DD173EA}"/>
              </a:ext>
            </a:extLst>
          </p:cNvPr>
          <p:cNvSpPr>
            <a:spLocks noGrp="1"/>
          </p:cNvSpPr>
          <p:nvPr>
            <p:ph type="title"/>
          </p:nvPr>
        </p:nvSpPr>
        <p:spPr/>
        <p:txBody>
          <a:bodyPr/>
          <a:lstStyle/>
          <a:p>
            <a:r>
              <a:rPr lang="en-US" dirty="0"/>
              <a:t>Summary of Data Survey</a:t>
            </a:r>
          </a:p>
        </p:txBody>
      </p:sp>
      <p:sp>
        <p:nvSpPr>
          <p:cNvPr id="3" name="Content Placeholder 2">
            <a:extLst>
              <a:ext uri="{FF2B5EF4-FFF2-40B4-BE49-F238E27FC236}">
                <a16:creationId xmlns:a16="http://schemas.microsoft.com/office/drawing/2014/main" id="{38CAAF1D-AA57-5A44-9C4A-5A24A4EB4856}"/>
              </a:ext>
            </a:extLst>
          </p:cNvPr>
          <p:cNvSpPr>
            <a:spLocks noGrp="1"/>
          </p:cNvSpPr>
          <p:nvPr>
            <p:ph idx="1"/>
          </p:nvPr>
        </p:nvSpPr>
        <p:spPr/>
        <p:txBody>
          <a:bodyPr/>
          <a:lstStyle/>
          <a:p>
            <a:r>
              <a:rPr lang="en-US" dirty="0"/>
              <a:t>In researching available data in nine major cities, there were drastic inconsistencies in the availability of data. </a:t>
            </a:r>
          </a:p>
          <a:p>
            <a:pPr lvl="2"/>
            <a:r>
              <a:rPr lang="en-US" dirty="0"/>
              <a:t>Lack of standard data structure or governance method</a:t>
            </a:r>
          </a:p>
          <a:p>
            <a:pPr lvl="2"/>
            <a:r>
              <a:rPr lang="en-US" dirty="0"/>
              <a:t>Incomplete or redacted/amended records</a:t>
            </a:r>
          </a:p>
          <a:p>
            <a:pPr lvl="2"/>
            <a:r>
              <a:rPr lang="en-US" dirty="0"/>
              <a:t>Not updated timely</a:t>
            </a:r>
          </a:p>
          <a:p>
            <a:pPr lvl="2"/>
            <a:r>
              <a:rPr lang="en-US" dirty="0"/>
              <a:t>Inconsistency in encoding and capture methods across jurisdictions</a:t>
            </a:r>
          </a:p>
          <a:p>
            <a:r>
              <a:rPr lang="en-US" dirty="0"/>
              <a:t>Most websites had some sort of search engine, however the data was often unstructured, with each requiring a custom web scraping API to extract the data.</a:t>
            </a:r>
          </a:p>
          <a:p>
            <a:r>
              <a:rPr lang="en-US" dirty="0"/>
              <a:t>As each jurisdiction captures different data attributes, normalizing the data from multiple jurisdictions would be a laborious task. </a:t>
            </a:r>
          </a:p>
          <a:p>
            <a:endParaRPr lang="en-US" dirty="0"/>
          </a:p>
        </p:txBody>
      </p:sp>
    </p:spTree>
    <p:extLst>
      <p:ext uri="{BB962C8B-B14F-4D97-AF65-F5344CB8AC3E}">
        <p14:creationId xmlns:p14="http://schemas.microsoft.com/office/powerpoint/2010/main" val="280763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1A41-899E-5742-AE29-4FEF93DB925F}"/>
              </a:ext>
            </a:extLst>
          </p:cNvPr>
          <p:cNvSpPr>
            <a:spLocks noGrp="1"/>
          </p:cNvSpPr>
          <p:nvPr>
            <p:ph type="title"/>
          </p:nvPr>
        </p:nvSpPr>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65F6A5EE-F9B8-3044-B32A-E41E45F376A4}"/>
              </a:ext>
            </a:extLst>
          </p:cNvPr>
          <p:cNvSpPr>
            <a:spLocks noGrp="1"/>
          </p:cNvSpPr>
          <p:nvPr>
            <p:ph idx="1"/>
          </p:nvPr>
        </p:nvSpPr>
        <p:spPr>
          <a:xfrm>
            <a:off x="677334" y="2160589"/>
            <a:ext cx="8596668" cy="3880773"/>
          </a:xfrm>
        </p:spPr>
        <p:txBody>
          <a:bodyPr/>
          <a:lstStyle/>
          <a:p>
            <a:r>
              <a:rPr lang="en-US" dirty="0"/>
              <a:t>Develop a Searchable, GIS-enabled application based on </a:t>
            </a:r>
            <a:r>
              <a:rPr lang="en-US" dirty="0" err="1"/>
              <a:t>NamUS</a:t>
            </a:r>
            <a:r>
              <a:rPr lang="en-US" dirty="0"/>
              <a:t> data as a Proof of Concept for setting national Data Governance Practices for Missing Persons data</a:t>
            </a:r>
          </a:p>
          <a:p>
            <a:pPr lvl="1"/>
            <a:r>
              <a:rPr lang="en-US" dirty="0"/>
              <a:t>While NCIC data is only publicly available in aggregate, </a:t>
            </a:r>
            <a:r>
              <a:rPr lang="en-US" dirty="0" err="1"/>
              <a:t>NamUs</a:t>
            </a:r>
            <a:r>
              <a:rPr lang="en-US" dirty="0"/>
              <a:t> is publicly available, highly structured and finely granular</a:t>
            </a:r>
          </a:p>
          <a:p>
            <a:pPr lvl="1"/>
            <a:r>
              <a:rPr lang="en-US" dirty="0"/>
              <a:t>Consists of twenty features to include:</a:t>
            </a:r>
          </a:p>
          <a:p>
            <a:pPr lvl="2"/>
            <a:r>
              <a:rPr lang="en-US" dirty="0"/>
              <a:t>Identifying information</a:t>
            </a:r>
          </a:p>
          <a:p>
            <a:pPr lvl="2"/>
            <a:r>
              <a:rPr lang="en-US" dirty="0"/>
              <a:t>Demographic data</a:t>
            </a:r>
          </a:p>
          <a:p>
            <a:pPr lvl="2"/>
            <a:r>
              <a:rPr lang="en-US" dirty="0"/>
              <a:t>Granular spatial data (of last contact)</a:t>
            </a:r>
          </a:p>
          <a:p>
            <a:pPr lvl="2"/>
            <a:r>
              <a:rPr lang="en-US" dirty="0"/>
              <a:t>Date</a:t>
            </a:r>
          </a:p>
          <a:p>
            <a:endParaRPr lang="en-US" dirty="0"/>
          </a:p>
        </p:txBody>
      </p:sp>
    </p:spTree>
    <p:extLst>
      <p:ext uri="{BB962C8B-B14F-4D97-AF65-F5344CB8AC3E}">
        <p14:creationId xmlns:p14="http://schemas.microsoft.com/office/powerpoint/2010/main" val="203869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E585-F5A3-FF44-B26B-E882B4D007FF}"/>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7D4B4A7E-B679-5248-838A-19BB56B732EF}"/>
              </a:ext>
            </a:extLst>
          </p:cNvPr>
          <p:cNvSpPr>
            <a:spLocks noGrp="1"/>
          </p:cNvSpPr>
          <p:nvPr>
            <p:ph idx="1"/>
          </p:nvPr>
        </p:nvSpPr>
        <p:spPr>
          <a:xfrm>
            <a:off x="677334" y="1333501"/>
            <a:ext cx="8596668" cy="5151440"/>
          </a:xfrm>
        </p:spPr>
        <p:txBody>
          <a:bodyPr/>
          <a:lstStyle/>
          <a:p>
            <a:r>
              <a:rPr lang="en-US" dirty="0"/>
              <a:t>While </a:t>
            </a:r>
            <a:r>
              <a:rPr lang="en-US" dirty="0" err="1"/>
              <a:t>NamUs</a:t>
            </a:r>
            <a:r>
              <a:rPr lang="en-US" dirty="0"/>
              <a:t> does not have an API with all endpoints completely exposed, </a:t>
            </a:r>
            <a:r>
              <a:rPr lang="en-US" dirty="0" err="1">
                <a:hlinkClick r:id="rId2"/>
              </a:rPr>
              <a:t>OpenDataSoft</a:t>
            </a:r>
            <a:r>
              <a:rPr lang="en-US" dirty="0"/>
              <a:t> developed an API which scrapes a snapshot from the </a:t>
            </a:r>
            <a:r>
              <a:rPr lang="en-US" dirty="0" err="1">
                <a:hlinkClick r:id="rId3"/>
              </a:rPr>
              <a:t>NamUs</a:t>
            </a:r>
            <a:r>
              <a:rPr lang="en-US" dirty="0">
                <a:hlinkClick r:id="rId3"/>
              </a:rPr>
              <a:t> Dashboard</a:t>
            </a:r>
            <a:endParaRPr lang="en-US" dirty="0"/>
          </a:p>
          <a:p>
            <a:r>
              <a:rPr lang="en-US" dirty="0"/>
              <a:t>  10,000 records with 20 features, </a:t>
            </a:r>
          </a:p>
        </p:txBody>
      </p:sp>
      <p:graphicFrame>
        <p:nvGraphicFramePr>
          <p:cNvPr id="4" name="Table 3">
            <a:extLst>
              <a:ext uri="{FF2B5EF4-FFF2-40B4-BE49-F238E27FC236}">
                <a16:creationId xmlns:a16="http://schemas.microsoft.com/office/drawing/2014/main" id="{7628133E-172E-4847-AB9E-F47CCF6C564B}"/>
              </a:ext>
            </a:extLst>
          </p:cNvPr>
          <p:cNvGraphicFramePr>
            <a:graphicFrameLocks noGrp="1"/>
          </p:cNvGraphicFramePr>
          <p:nvPr>
            <p:extLst>
              <p:ext uri="{D42A27DB-BD31-4B8C-83A1-F6EECF244321}">
                <p14:modId xmlns:p14="http://schemas.microsoft.com/office/powerpoint/2010/main" val="1655227716"/>
              </p:ext>
            </p:extLst>
          </p:nvPr>
        </p:nvGraphicFramePr>
        <p:xfrm>
          <a:off x="1686855" y="2950200"/>
          <a:ext cx="2462286" cy="3534740"/>
        </p:xfrm>
        <a:graphic>
          <a:graphicData uri="http://schemas.openxmlformats.org/drawingml/2006/table">
            <a:tbl>
              <a:tblPr>
                <a:tableStyleId>{5C22544A-7EE6-4342-B048-85BDC9FD1C3A}</a:tableStyleId>
              </a:tblPr>
              <a:tblGrid>
                <a:gridCol w="2462286">
                  <a:extLst>
                    <a:ext uri="{9D8B030D-6E8A-4147-A177-3AD203B41FA5}">
                      <a16:colId xmlns:a16="http://schemas.microsoft.com/office/drawing/2014/main" val="1299929824"/>
                    </a:ext>
                  </a:extLst>
                </a:gridCol>
              </a:tblGrid>
              <a:tr h="161687">
                <a:tc>
                  <a:txBody>
                    <a:bodyPr/>
                    <a:lstStyle/>
                    <a:p>
                      <a:pPr algn="l" fontAlgn="b"/>
                      <a:r>
                        <a:rPr lang="en-US" sz="1100" u="none" strike="noStrike">
                          <a:effectLst/>
                        </a:rPr>
                        <a:t>City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041220787"/>
                  </a:ext>
                </a:extLst>
              </a:tr>
              <a:tr h="161687">
                <a:tc>
                  <a:txBody>
                    <a:bodyPr/>
                    <a:lstStyle/>
                    <a:p>
                      <a:pPr algn="l" fontAlgn="b"/>
                      <a:r>
                        <a:rPr lang="en-US" sz="1100" u="none" strike="noStrike">
                          <a:effectLst/>
                        </a:rPr>
                        <a:t>Computed Missing Max 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222759126"/>
                  </a:ext>
                </a:extLst>
              </a:tr>
              <a:tr h="161687">
                <a:tc>
                  <a:txBody>
                    <a:bodyPr/>
                    <a:lstStyle/>
                    <a:p>
                      <a:pPr algn="l" fontAlgn="b"/>
                      <a:r>
                        <a:rPr lang="en-US" sz="1100" u="none" strike="noStrike">
                          <a:effectLst/>
                        </a:rPr>
                        <a:t>Computed Missing Min 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53590809"/>
                  </a:ext>
                </a:extLst>
              </a:tr>
              <a:tr h="161687">
                <a:tc>
                  <a:txBody>
                    <a:bodyPr/>
                    <a:lstStyle/>
                    <a:p>
                      <a:pPr algn="l" fontAlgn="b"/>
                      <a:r>
                        <a:rPr lang="en-US" sz="1100" u="none" strike="noStrike">
                          <a:effectLst/>
                        </a:rPr>
                        <a:t>County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797422851"/>
                  </a:ext>
                </a:extLst>
              </a:tr>
              <a:tr h="161687">
                <a:tc>
                  <a:txBody>
                    <a:bodyPr/>
                    <a:lstStyle/>
                    <a:p>
                      <a:pPr algn="l" fontAlgn="b"/>
                      <a:r>
                        <a:rPr lang="en-US" sz="1100" u="none" strike="noStrike">
                          <a:effectLst/>
                        </a:rPr>
                        <a:t>Current Age From</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476400153"/>
                  </a:ext>
                </a:extLst>
              </a:tr>
              <a:tr h="161687">
                <a:tc>
                  <a:txBody>
                    <a:bodyPr/>
                    <a:lstStyle/>
                    <a:p>
                      <a:pPr algn="l" fontAlgn="b"/>
                      <a:r>
                        <a:rPr lang="en-US" sz="1100" u="none" strike="noStrike">
                          <a:effectLst/>
                        </a:rPr>
                        <a:t>Current Age To</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308495439"/>
                  </a:ext>
                </a:extLst>
              </a:tr>
              <a:tr h="161687">
                <a:tc>
                  <a:txBody>
                    <a:bodyPr/>
                    <a:lstStyle/>
                    <a:p>
                      <a:pPr algn="l" fontAlgn="b"/>
                      <a:r>
                        <a:rPr lang="en-US" sz="1100" u="none" strike="noStrike">
                          <a:effectLst/>
                        </a:rPr>
                        <a:t>Date Of Last Contact</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568769320"/>
                  </a:ext>
                </a:extLst>
              </a:tr>
              <a:tr h="161687">
                <a:tc>
                  <a:txBody>
                    <a:bodyPr/>
                    <a:lstStyle/>
                    <a:p>
                      <a:pPr algn="l" fontAlgn="b"/>
                      <a:r>
                        <a:rPr lang="en-US" sz="1100" u="none" strike="noStrike" dirty="0">
                          <a:effectLst/>
                        </a:rPr>
                        <a:t>First Name</a:t>
                      </a:r>
                      <a:endParaRPr lang="en-US" sz="1100" b="1" i="0" u="none" strike="noStrike" dirty="0">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43306369"/>
                  </a:ext>
                </a:extLst>
              </a:tr>
              <a:tr h="161687">
                <a:tc>
                  <a:txBody>
                    <a:bodyPr/>
                    <a:lstStyle/>
                    <a:p>
                      <a:pPr algn="l" fontAlgn="b"/>
                      <a:r>
                        <a:rPr lang="en-US" sz="1100" u="none" strike="noStrike">
                          <a:effectLst/>
                        </a:rPr>
                        <a:t>Gender</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298674022"/>
                  </a:ext>
                </a:extLst>
              </a:tr>
              <a:tr h="161687">
                <a:tc>
                  <a:txBody>
                    <a:bodyPr/>
                    <a:lstStyle/>
                    <a:p>
                      <a:pPr algn="l" fontAlgn="b"/>
                      <a:r>
                        <a:rPr lang="en-US" sz="1100" u="none" strike="noStrike">
                          <a:effectLst/>
                        </a:rPr>
                        <a:t>Geo Shape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1317443650"/>
                  </a:ext>
                </a:extLst>
              </a:tr>
              <a:tr h="161687">
                <a:tc>
                  <a:txBody>
                    <a:bodyPr/>
                    <a:lstStyle/>
                    <a:p>
                      <a:pPr algn="l" fontAlgn="b"/>
                      <a:r>
                        <a:rPr lang="en-US" sz="1100" u="none" strike="noStrike">
                          <a:effectLst/>
                        </a:rPr>
                        <a:t>geo_point_2d</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545900671"/>
                  </a:ext>
                </a:extLst>
              </a:tr>
              <a:tr h="161687">
                <a:tc>
                  <a:txBody>
                    <a:bodyPr/>
                    <a:lstStyle/>
                    <a:p>
                      <a:pPr algn="l" fontAlgn="b"/>
                      <a:r>
                        <a:rPr lang="en-US" sz="1100" u="none" strike="noStrike">
                          <a:effectLst/>
                        </a:rPr>
                        <a:t>id Formatted</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781533566"/>
                  </a:ext>
                </a:extLst>
              </a:tr>
              <a:tr h="161687">
                <a:tc>
                  <a:txBody>
                    <a:bodyPr/>
                    <a:lstStyle/>
                    <a:p>
                      <a:pPr algn="l" fontAlgn="b"/>
                      <a:r>
                        <a:rPr lang="en-US" sz="1100" u="none" strike="noStrike">
                          <a:effectLst/>
                        </a:rPr>
                        <a:t>image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11036468"/>
                  </a:ext>
                </a:extLst>
              </a:tr>
              <a:tr h="161687">
                <a:tc>
                  <a:txBody>
                    <a:bodyPr/>
                    <a:lstStyle/>
                    <a:p>
                      <a:pPr algn="l" fontAlgn="b"/>
                      <a:r>
                        <a:rPr lang="en-US" sz="1100" u="none" strike="noStrike">
                          <a:effectLst/>
                        </a:rPr>
                        <a:t>Last Name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4057723224"/>
                  </a:ext>
                </a:extLst>
              </a:tr>
              <a:tr h="161687">
                <a:tc>
                  <a:txBody>
                    <a:bodyPr/>
                    <a:lstStyle/>
                    <a:p>
                      <a:pPr algn="l" fontAlgn="b"/>
                      <a:r>
                        <a:rPr lang="en-US" sz="1100" u="none" strike="noStrike">
                          <a:effectLst/>
                        </a:rPr>
                        <a:t>link</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620843376"/>
                  </a:ext>
                </a:extLst>
              </a:tr>
              <a:tr h="161687">
                <a:tc>
                  <a:txBody>
                    <a:bodyPr/>
                    <a:lstStyle/>
                    <a:p>
                      <a:pPr algn="l" fontAlgn="b"/>
                      <a:r>
                        <a:rPr lang="en-US" sz="1100" u="none" strike="noStrike">
                          <a:effectLst/>
                        </a:rPr>
                        <a:t>Middle Name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899729453"/>
                  </a:ext>
                </a:extLst>
              </a:tr>
              <a:tr h="161687">
                <a:tc>
                  <a:txBody>
                    <a:bodyPr/>
                    <a:lstStyle/>
                    <a:p>
                      <a:pPr algn="l" fontAlgn="b"/>
                      <a:r>
                        <a:rPr lang="en-US" sz="1100" u="none" strike="noStrike">
                          <a:effectLst/>
                        </a:rPr>
                        <a:t>Modified Date Time</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730308734"/>
                  </a:ext>
                </a:extLst>
              </a:tr>
              <a:tr h="161687">
                <a:tc>
                  <a:txBody>
                    <a:bodyPr/>
                    <a:lstStyle/>
                    <a:p>
                      <a:pPr algn="l" fontAlgn="b"/>
                      <a:r>
                        <a:rPr lang="en-US" sz="1100" u="none" strike="noStrike">
                          <a:effectLst/>
                        </a:rPr>
                        <a:t>namus2Number (Unique Idenifier)</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297261691"/>
                  </a:ext>
                </a:extLst>
              </a:tr>
              <a:tr h="161687">
                <a:tc>
                  <a:txBody>
                    <a:bodyPr/>
                    <a:lstStyle/>
                    <a:p>
                      <a:pPr algn="l" fontAlgn="b"/>
                      <a:r>
                        <a:rPr lang="en-US" sz="1100" u="none" strike="noStrike">
                          <a:effectLst/>
                        </a:rPr>
                        <a:t>Race / Ethnicity</a:t>
                      </a:r>
                      <a:endParaRPr lang="en-US" sz="1100" b="1" i="0" u="none" strike="noStrike">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018090752"/>
                  </a:ext>
                </a:extLst>
              </a:tr>
              <a:tr h="161687">
                <a:tc>
                  <a:txBody>
                    <a:bodyPr/>
                    <a:lstStyle/>
                    <a:p>
                      <a:pPr algn="l" fontAlgn="b"/>
                      <a:r>
                        <a:rPr lang="en-US" sz="1100" u="none" strike="noStrike" dirty="0">
                          <a:effectLst/>
                        </a:rPr>
                        <a:t>State Of Last Contact</a:t>
                      </a:r>
                      <a:endParaRPr lang="en-US" sz="1100" b="1" i="0" u="none" strike="noStrike" dirty="0">
                        <a:solidFill>
                          <a:srgbClr val="000000"/>
                        </a:solidFill>
                        <a:effectLst/>
                        <a:latin typeface="Arial" panose="020B0604020202020204" pitchFamily="34" charset="0"/>
                      </a:endParaRPr>
                    </a:p>
                  </a:txBody>
                  <a:tcPr marL="9097" marR="9097" marT="9097" marB="0" anchor="b"/>
                </a:tc>
                <a:extLst>
                  <a:ext uri="{0D108BD9-81ED-4DB2-BD59-A6C34878D82A}">
                    <a16:rowId xmlns:a16="http://schemas.microsoft.com/office/drawing/2014/main" val="3335883285"/>
                  </a:ext>
                </a:extLst>
              </a:tr>
            </a:tbl>
          </a:graphicData>
        </a:graphic>
      </p:graphicFrame>
    </p:spTree>
    <p:extLst>
      <p:ext uri="{BB962C8B-B14F-4D97-AF65-F5344CB8AC3E}">
        <p14:creationId xmlns:p14="http://schemas.microsoft.com/office/powerpoint/2010/main" val="17338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8311-D1F5-9D47-B200-86982329E692}"/>
              </a:ext>
            </a:extLst>
          </p:cNvPr>
          <p:cNvSpPr>
            <a:spLocks noGrp="1"/>
          </p:cNvSpPr>
          <p:nvPr>
            <p:ph type="title"/>
          </p:nvPr>
        </p:nvSpPr>
        <p:spPr/>
        <p:txBody>
          <a:bodyPr/>
          <a:lstStyle/>
          <a:p>
            <a:r>
              <a:rPr lang="en-US" dirty="0"/>
              <a:t>High-Level Deliverable Design</a:t>
            </a:r>
          </a:p>
        </p:txBody>
      </p:sp>
      <p:graphicFrame>
        <p:nvGraphicFramePr>
          <p:cNvPr id="4" name="Content Placeholder 3">
            <a:extLst>
              <a:ext uri="{FF2B5EF4-FFF2-40B4-BE49-F238E27FC236}">
                <a16:creationId xmlns:a16="http://schemas.microsoft.com/office/drawing/2014/main" id="{D6406317-91CF-6446-BD09-26F7E76E80D9}"/>
              </a:ext>
            </a:extLst>
          </p:cNvPr>
          <p:cNvGraphicFramePr>
            <a:graphicFrameLocks noGrp="1"/>
          </p:cNvGraphicFramePr>
          <p:nvPr>
            <p:ph idx="1"/>
            <p:extLst>
              <p:ext uri="{D42A27DB-BD31-4B8C-83A1-F6EECF244321}">
                <p14:modId xmlns:p14="http://schemas.microsoft.com/office/powerpoint/2010/main" val="22074647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D1E5-8CD2-7D46-BE66-952EFCE74899}"/>
              </a:ext>
            </a:extLst>
          </p:cNvPr>
          <p:cNvSpPr>
            <a:spLocks noGrp="1"/>
          </p:cNvSpPr>
          <p:nvPr>
            <p:ph type="title"/>
          </p:nvPr>
        </p:nvSpPr>
        <p:spPr/>
        <p:txBody>
          <a:bodyPr/>
          <a:lstStyle/>
          <a:p>
            <a:r>
              <a:rPr lang="en-US" dirty="0"/>
              <a:t>Current Progress</a:t>
            </a:r>
          </a:p>
        </p:txBody>
      </p:sp>
      <p:pic>
        <p:nvPicPr>
          <p:cNvPr id="5" name="Content Placeholder 4">
            <a:extLst>
              <a:ext uri="{FF2B5EF4-FFF2-40B4-BE49-F238E27FC236}">
                <a16:creationId xmlns:a16="http://schemas.microsoft.com/office/drawing/2014/main" id="{5BA8BB6B-CE91-C44F-B9A3-F09246AD169B}"/>
              </a:ext>
            </a:extLst>
          </p:cNvPr>
          <p:cNvPicPr>
            <a:picLocks noGrp="1" noChangeAspect="1"/>
          </p:cNvPicPr>
          <p:nvPr>
            <p:ph idx="1"/>
          </p:nvPr>
        </p:nvPicPr>
        <p:blipFill>
          <a:blip r:embed="rId2"/>
          <a:stretch>
            <a:fillRect/>
          </a:stretch>
        </p:blipFill>
        <p:spPr>
          <a:xfrm>
            <a:off x="677863" y="1490940"/>
            <a:ext cx="9088437" cy="4917519"/>
          </a:xfrm>
        </p:spPr>
      </p:pic>
    </p:spTree>
    <p:extLst>
      <p:ext uri="{BB962C8B-B14F-4D97-AF65-F5344CB8AC3E}">
        <p14:creationId xmlns:p14="http://schemas.microsoft.com/office/powerpoint/2010/main" val="1267808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8475</TotalTime>
  <Words>623</Words>
  <Application>Microsoft Macintosh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Mapping the Missing Midterm Presentation</vt:lpstr>
      <vt:lpstr>Agenda</vt:lpstr>
      <vt:lpstr>Problem Statement</vt:lpstr>
      <vt:lpstr>Summary of Literature Review</vt:lpstr>
      <vt:lpstr>Summary of Data Survey</vt:lpstr>
      <vt:lpstr>Proposed Solution</vt:lpstr>
      <vt:lpstr>Data Overview</vt:lpstr>
      <vt:lpstr>High-Level Deliverable Design</vt:lpstr>
      <vt:lpstr>Current Progress</vt:lpstr>
      <vt:lpstr>Next Steps</vt:lpstr>
      <vt:lpstr>Questions/Suggestions?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20</cp:revision>
  <dcterms:created xsi:type="dcterms:W3CDTF">2019-07-02T01:10:32Z</dcterms:created>
  <dcterms:modified xsi:type="dcterms:W3CDTF">2019-07-17T04:46:57Z</dcterms:modified>
</cp:coreProperties>
</file>