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8" r:id="rId3"/>
    <p:sldId id="257" r:id="rId4"/>
    <p:sldId id="263" r:id="rId5"/>
    <p:sldId id="264" r:id="rId6"/>
    <p:sldId id="265" r:id="rId7"/>
    <p:sldId id="266" r:id="rId8"/>
    <p:sldId id="267" r:id="rId9"/>
    <p:sldId id="262" r:id="rId10"/>
    <p:sldId id="269"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83"/>
  </p:normalViewPr>
  <p:slideViewPr>
    <p:cSldViewPr snapToGrid="0" snapToObjects="1">
      <p:cViewPr varScale="1">
        <p:scale>
          <a:sx n="94" d="100"/>
          <a:sy n="94" d="100"/>
        </p:scale>
        <p:origin x="736" y="20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FD859E-B377-434A-A94D-076BFBA2769F}" type="doc">
      <dgm:prSet loTypeId="urn:microsoft.com/office/officeart/2005/8/layout/bProcess3" loCatId="" qsTypeId="urn:microsoft.com/office/officeart/2005/8/quickstyle/simple1" qsCatId="simple" csTypeId="urn:microsoft.com/office/officeart/2005/8/colors/accent1_2" csCatId="accent1" phldr="1"/>
      <dgm:spPr/>
      <dgm:t>
        <a:bodyPr/>
        <a:lstStyle/>
        <a:p>
          <a:endParaRPr lang="en-US"/>
        </a:p>
      </dgm:t>
    </dgm:pt>
    <dgm:pt modelId="{D6F1BB4C-AAAC-6543-9DD3-D15844092795}">
      <dgm:prSet phldrT="[Text]"/>
      <dgm:spPr/>
      <dgm:t>
        <a:bodyPr/>
        <a:lstStyle/>
        <a:p>
          <a:r>
            <a:rPr lang="en-US" dirty="0"/>
            <a:t>Gather &amp; Clean the data </a:t>
          </a:r>
        </a:p>
      </dgm:t>
    </dgm:pt>
    <dgm:pt modelId="{D895DF4B-6CBF-B947-AA37-3198D65CFB97}" type="parTrans" cxnId="{B992BA0A-E522-1548-8BF7-A752BE276522}">
      <dgm:prSet/>
      <dgm:spPr/>
      <dgm:t>
        <a:bodyPr/>
        <a:lstStyle/>
        <a:p>
          <a:endParaRPr lang="en-US"/>
        </a:p>
      </dgm:t>
    </dgm:pt>
    <dgm:pt modelId="{3516A11D-0A83-434A-9057-5D319ABE10AC}" type="sibTrans" cxnId="{B992BA0A-E522-1548-8BF7-A752BE276522}">
      <dgm:prSet/>
      <dgm:spPr/>
      <dgm:t>
        <a:bodyPr/>
        <a:lstStyle/>
        <a:p>
          <a:endParaRPr lang="en-US"/>
        </a:p>
      </dgm:t>
    </dgm:pt>
    <dgm:pt modelId="{F82B542C-42F9-BB44-AE58-FDB2369C28FC}">
      <dgm:prSet phldrT="[Text]"/>
      <dgm:spPr/>
      <dgm:t>
        <a:bodyPr/>
        <a:lstStyle/>
        <a:p>
          <a:r>
            <a:rPr lang="en-US" dirty="0"/>
            <a:t>Create Spatial Joins in R</a:t>
          </a:r>
        </a:p>
      </dgm:t>
    </dgm:pt>
    <dgm:pt modelId="{54CEDB2B-E7BC-8043-B511-D490FF28586A}" type="parTrans" cxnId="{AA6F33B1-7A2D-8146-9D3B-5FA838ACEA88}">
      <dgm:prSet/>
      <dgm:spPr/>
      <dgm:t>
        <a:bodyPr/>
        <a:lstStyle/>
        <a:p>
          <a:endParaRPr lang="en-US"/>
        </a:p>
      </dgm:t>
    </dgm:pt>
    <dgm:pt modelId="{B0DCA3E5-70F5-964A-B3F2-3AE175CE806B}" type="sibTrans" cxnId="{AA6F33B1-7A2D-8146-9D3B-5FA838ACEA88}">
      <dgm:prSet/>
      <dgm:spPr/>
      <dgm:t>
        <a:bodyPr/>
        <a:lstStyle/>
        <a:p>
          <a:endParaRPr lang="en-US"/>
        </a:p>
      </dgm:t>
    </dgm:pt>
    <dgm:pt modelId="{F14CF929-9168-5242-B9D5-A6EEFB721676}">
      <dgm:prSet phldrT="[Text]"/>
      <dgm:spPr/>
      <dgm:t>
        <a:bodyPr/>
        <a:lstStyle/>
        <a:p>
          <a:r>
            <a:rPr lang="en-US" dirty="0"/>
            <a:t>Develop Maps using </a:t>
          </a:r>
          <a:r>
            <a:rPr lang="en-US" dirty="0" err="1"/>
            <a:t>Leaflet.js</a:t>
          </a:r>
          <a:r>
            <a:rPr lang="en-US" dirty="0"/>
            <a:t> in R</a:t>
          </a:r>
        </a:p>
      </dgm:t>
    </dgm:pt>
    <dgm:pt modelId="{3E84035D-3822-C24E-AD8B-0E4B1A8A8DB1}" type="parTrans" cxnId="{CA634D38-11B0-B843-A2BB-56094A27CA7C}">
      <dgm:prSet/>
      <dgm:spPr/>
      <dgm:t>
        <a:bodyPr/>
        <a:lstStyle/>
        <a:p>
          <a:endParaRPr lang="en-US"/>
        </a:p>
      </dgm:t>
    </dgm:pt>
    <dgm:pt modelId="{7074001B-0651-544F-BEFC-6AA67C74C27A}" type="sibTrans" cxnId="{CA634D38-11B0-B843-A2BB-56094A27CA7C}">
      <dgm:prSet/>
      <dgm:spPr/>
      <dgm:t>
        <a:bodyPr/>
        <a:lstStyle/>
        <a:p>
          <a:endParaRPr lang="en-US"/>
        </a:p>
      </dgm:t>
    </dgm:pt>
    <dgm:pt modelId="{32544A79-82E8-CC4F-AE7F-63450302DCF1}">
      <dgm:prSet phldrT="[Text]"/>
      <dgm:spPr/>
      <dgm:t>
        <a:bodyPr/>
        <a:lstStyle/>
        <a:p>
          <a:r>
            <a:rPr lang="en-US" dirty="0"/>
            <a:t>Redesign using </a:t>
          </a:r>
          <a:r>
            <a:rPr lang="en-US" dirty="0" err="1"/>
            <a:t>Shiny.io</a:t>
          </a:r>
          <a:r>
            <a:rPr lang="en-US" dirty="0"/>
            <a:t> Template</a:t>
          </a:r>
        </a:p>
      </dgm:t>
    </dgm:pt>
    <dgm:pt modelId="{0CC1956B-AAF1-BB44-92AC-4E6E1B14E9C2}" type="parTrans" cxnId="{691639E7-9A55-094D-ACF6-7E6A4CDC5EC3}">
      <dgm:prSet/>
      <dgm:spPr/>
      <dgm:t>
        <a:bodyPr/>
        <a:lstStyle/>
        <a:p>
          <a:endParaRPr lang="en-US"/>
        </a:p>
      </dgm:t>
    </dgm:pt>
    <dgm:pt modelId="{C8024AC4-8447-3741-96B9-7961BE1718BB}" type="sibTrans" cxnId="{691639E7-9A55-094D-ACF6-7E6A4CDC5EC3}">
      <dgm:prSet/>
      <dgm:spPr/>
      <dgm:t>
        <a:bodyPr/>
        <a:lstStyle/>
        <a:p>
          <a:endParaRPr lang="en-US"/>
        </a:p>
      </dgm:t>
    </dgm:pt>
    <dgm:pt modelId="{8E9D4F4A-1ED3-5741-A294-7EE12982F252}">
      <dgm:prSet phldrT="[Text]"/>
      <dgm:spPr/>
      <dgm:t>
        <a:bodyPr/>
        <a:lstStyle/>
        <a:p>
          <a:r>
            <a:rPr lang="en-US" dirty="0"/>
            <a:t>Publish to </a:t>
          </a:r>
          <a:r>
            <a:rPr lang="en-US" dirty="0" err="1"/>
            <a:t>ShinyApps.io</a:t>
          </a:r>
          <a:endParaRPr lang="en-US" dirty="0"/>
        </a:p>
      </dgm:t>
    </dgm:pt>
    <dgm:pt modelId="{3215A4D9-7E61-F34C-A36D-92FC26BD7D74}" type="parTrans" cxnId="{3A033070-9208-4E45-8966-0D233D217BE0}">
      <dgm:prSet/>
      <dgm:spPr/>
      <dgm:t>
        <a:bodyPr/>
        <a:lstStyle/>
        <a:p>
          <a:endParaRPr lang="en-US"/>
        </a:p>
      </dgm:t>
    </dgm:pt>
    <dgm:pt modelId="{93716BAF-9C99-5C45-BD53-4993CD080024}" type="sibTrans" cxnId="{3A033070-9208-4E45-8966-0D233D217BE0}">
      <dgm:prSet/>
      <dgm:spPr/>
      <dgm:t>
        <a:bodyPr/>
        <a:lstStyle/>
        <a:p>
          <a:endParaRPr lang="en-US"/>
        </a:p>
      </dgm:t>
    </dgm:pt>
    <dgm:pt modelId="{E918F8DF-90E5-884F-82C7-5CFB0CBE1E83}" type="pres">
      <dgm:prSet presAssocID="{DCFD859E-B377-434A-A94D-076BFBA2769F}" presName="Name0" presStyleCnt="0">
        <dgm:presLayoutVars>
          <dgm:dir/>
          <dgm:resizeHandles val="exact"/>
        </dgm:presLayoutVars>
      </dgm:prSet>
      <dgm:spPr/>
    </dgm:pt>
    <dgm:pt modelId="{88E1B3C3-44B5-AC4D-B26A-88F8CE9F8096}" type="pres">
      <dgm:prSet presAssocID="{D6F1BB4C-AAAC-6543-9DD3-D15844092795}" presName="node" presStyleLbl="node1" presStyleIdx="0" presStyleCnt="5">
        <dgm:presLayoutVars>
          <dgm:bulletEnabled val="1"/>
        </dgm:presLayoutVars>
      </dgm:prSet>
      <dgm:spPr/>
    </dgm:pt>
    <dgm:pt modelId="{AFA311FB-FC4B-E341-87C4-A08510047537}" type="pres">
      <dgm:prSet presAssocID="{3516A11D-0A83-434A-9057-5D319ABE10AC}" presName="sibTrans" presStyleLbl="sibTrans1D1" presStyleIdx="0" presStyleCnt="4"/>
      <dgm:spPr/>
    </dgm:pt>
    <dgm:pt modelId="{B1545034-786C-964D-895E-B1D9CF8AC730}" type="pres">
      <dgm:prSet presAssocID="{3516A11D-0A83-434A-9057-5D319ABE10AC}" presName="connectorText" presStyleLbl="sibTrans1D1" presStyleIdx="0" presStyleCnt="4"/>
      <dgm:spPr/>
    </dgm:pt>
    <dgm:pt modelId="{3BD604CD-F8C0-2A4A-B179-4098A702BC82}" type="pres">
      <dgm:prSet presAssocID="{F82B542C-42F9-BB44-AE58-FDB2369C28FC}" presName="node" presStyleLbl="node1" presStyleIdx="1" presStyleCnt="5">
        <dgm:presLayoutVars>
          <dgm:bulletEnabled val="1"/>
        </dgm:presLayoutVars>
      </dgm:prSet>
      <dgm:spPr/>
    </dgm:pt>
    <dgm:pt modelId="{43CA368D-1B62-A749-81D2-6B056B248E47}" type="pres">
      <dgm:prSet presAssocID="{B0DCA3E5-70F5-964A-B3F2-3AE175CE806B}" presName="sibTrans" presStyleLbl="sibTrans1D1" presStyleIdx="1" presStyleCnt="4"/>
      <dgm:spPr/>
    </dgm:pt>
    <dgm:pt modelId="{B1AB7748-5400-834E-94F9-03F0E3BD32E9}" type="pres">
      <dgm:prSet presAssocID="{B0DCA3E5-70F5-964A-B3F2-3AE175CE806B}" presName="connectorText" presStyleLbl="sibTrans1D1" presStyleIdx="1" presStyleCnt="4"/>
      <dgm:spPr/>
    </dgm:pt>
    <dgm:pt modelId="{5849679F-3A7F-9841-A8CF-586780AE1B87}" type="pres">
      <dgm:prSet presAssocID="{F14CF929-9168-5242-B9D5-A6EEFB721676}" presName="node" presStyleLbl="node1" presStyleIdx="2" presStyleCnt="5">
        <dgm:presLayoutVars>
          <dgm:bulletEnabled val="1"/>
        </dgm:presLayoutVars>
      </dgm:prSet>
      <dgm:spPr/>
    </dgm:pt>
    <dgm:pt modelId="{82E4C3C3-3D38-DF42-85A1-32D621B58B58}" type="pres">
      <dgm:prSet presAssocID="{7074001B-0651-544F-BEFC-6AA67C74C27A}" presName="sibTrans" presStyleLbl="sibTrans1D1" presStyleIdx="2" presStyleCnt="4"/>
      <dgm:spPr/>
    </dgm:pt>
    <dgm:pt modelId="{ABC7B8D8-D486-3346-B53F-E4BC25BD00F1}" type="pres">
      <dgm:prSet presAssocID="{7074001B-0651-544F-BEFC-6AA67C74C27A}" presName="connectorText" presStyleLbl="sibTrans1D1" presStyleIdx="2" presStyleCnt="4"/>
      <dgm:spPr/>
    </dgm:pt>
    <dgm:pt modelId="{2B4B8C54-180B-5843-9413-1476117EC3AB}" type="pres">
      <dgm:prSet presAssocID="{32544A79-82E8-CC4F-AE7F-63450302DCF1}" presName="node" presStyleLbl="node1" presStyleIdx="3" presStyleCnt="5">
        <dgm:presLayoutVars>
          <dgm:bulletEnabled val="1"/>
        </dgm:presLayoutVars>
      </dgm:prSet>
      <dgm:spPr/>
    </dgm:pt>
    <dgm:pt modelId="{29D3301D-2082-AE4D-88FD-F67C6BCCBA65}" type="pres">
      <dgm:prSet presAssocID="{C8024AC4-8447-3741-96B9-7961BE1718BB}" presName="sibTrans" presStyleLbl="sibTrans1D1" presStyleIdx="3" presStyleCnt="4"/>
      <dgm:spPr/>
    </dgm:pt>
    <dgm:pt modelId="{DF735ED3-A102-524B-9F6A-6065E64A5D3B}" type="pres">
      <dgm:prSet presAssocID="{C8024AC4-8447-3741-96B9-7961BE1718BB}" presName="connectorText" presStyleLbl="sibTrans1D1" presStyleIdx="3" presStyleCnt="4"/>
      <dgm:spPr/>
    </dgm:pt>
    <dgm:pt modelId="{0174BBD8-7853-7341-803E-EF66126AD601}" type="pres">
      <dgm:prSet presAssocID="{8E9D4F4A-1ED3-5741-A294-7EE12982F252}" presName="node" presStyleLbl="node1" presStyleIdx="4" presStyleCnt="5">
        <dgm:presLayoutVars>
          <dgm:bulletEnabled val="1"/>
        </dgm:presLayoutVars>
      </dgm:prSet>
      <dgm:spPr/>
    </dgm:pt>
  </dgm:ptLst>
  <dgm:cxnLst>
    <dgm:cxn modelId="{776DFA00-D907-8840-AA41-2203D66543BA}" type="presOf" srcId="{B0DCA3E5-70F5-964A-B3F2-3AE175CE806B}" destId="{43CA368D-1B62-A749-81D2-6B056B248E47}" srcOrd="0" destOrd="0" presId="urn:microsoft.com/office/officeart/2005/8/layout/bProcess3"/>
    <dgm:cxn modelId="{B992BA0A-E522-1548-8BF7-A752BE276522}" srcId="{DCFD859E-B377-434A-A94D-076BFBA2769F}" destId="{D6F1BB4C-AAAC-6543-9DD3-D15844092795}" srcOrd="0" destOrd="0" parTransId="{D895DF4B-6CBF-B947-AA37-3198D65CFB97}" sibTransId="{3516A11D-0A83-434A-9057-5D319ABE10AC}"/>
    <dgm:cxn modelId="{8A4C5915-92C7-414B-A473-E9713CD3D070}" type="presOf" srcId="{C8024AC4-8447-3741-96B9-7961BE1718BB}" destId="{DF735ED3-A102-524B-9F6A-6065E64A5D3B}" srcOrd="1" destOrd="0" presId="urn:microsoft.com/office/officeart/2005/8/layout/bProcess3"/>
    <dgm:cxn modelId="{25335C19-A216-2B4A-84E1-80665FBA98AC}" type="presOf" srcId="{F82B542C-42F9-BB44-AE58-FDB2369C28FC}" destId="{3BD604CD-F8C0-2A4A-B179-4098A702BC82}" srcOrd="0" destOrd="0" presId="urn:microsoft.com/office/officeart/2005/8/layout/bProcess3"/>
    <dgm:cxn modelId="{652F082D-5F76-5B48-9F79-0027B7A16F34}" type="presOf" srcId="{32544A79-82E8-CC4F-AE7F-63450302DCF1}" destId="{2B4B8C54-180B-5843-9413-1476117EC3AB}" srcOrd="0" destOrd="0" presId="urn:microsoft.com/office/officeart/2005/8/layout/bProcess3"/>
    <dgm:cxn modelId="{CA634D38-11B0-B843-A2BB-56094A27CA7C}" srcId="{DCFD859E-B377-434A-A94D-076BFBA2769F}" destId="{F14CF929-9168-5242-B9D5-A6EEFB721676}" srcOrd="2" destOrd="0" parTransId="{3E84035D-3822-C24E-AD8B-0E4B1A8A8DB1}" sibTransId="{7074001B-0651-544F-BEFC-6AA67C74C27A}"/>
    <dgm:cxn modelId="{93328739-B8B4-AB4D-9094-40633C293D32}" type="presOf" srcId="{3516A11D-0A83-434A-9057-5D319ABE10AC}" destId="{B1545034-786C-964D-895E-B1D9CF8AC730}" srcOrd="1" destOrd="0" presId="urn:microsoft.com/office/officeart/2005/8/layout/bProcess3"/>
    <dgm:cxn modelId="{BED67642-48A1-6641-A97A-DC1BAC7090EB}" type="presOf" srcId="{B0DCA3E5-70F5-964A-B3F2-3AE175CE806B}" destId="{B1AB7748-5400-834E-94F9-03F0E3BD32E9}" srcOrd="1" destOrd="0" presId="urn:microsoft.com/office/officeart/2005/8/layout/bProcess3"/>
    <dgm:cxn modelId="{B136FD58-1B96-8340-BDD1-C116BA06A3D5}" type="presOf" srcId="{7074001B-0651-544F-BEFC-6AA67C74C27A}" destId="{82E4C3C3-3D38-DF42-85A1-32D621B58B58}" srcOrd="0" destOrd="0" presId="urn:microsoft.com/office/officeart/2005/8/layout/bProcess3"/>
    <dgm:cxn modelId="{3A033070-9208-4E45-8966-0D233D217BE0}" srcId="{DCFD859E-B377-434A-A94D-076BFBA2769F}" destId="{8E9D4F4A-1ED3-5741-A294-7EE12982F252}" srcOrd="4" destOrd="0" parTransId="{3215A4D9-7E61-F34C-A36D-92FC26BD7D74}" sibTransId="{93716BAF-9C99-5C45-BD53-4993CD080024}"/>
    <dgm:cxn modelId="{D1626875-38B0-B744-8F6C-009DA027A86F}" type="presOf" srcId="{DCFD859E-B377-434A-A94D-076BFBA2769F}" destId="{E918F8DF-90E5-884F-82C7-5CFB0CBE1E83}" srcOrd="0" destOrd="0" presId="urn:microsoft.com/office/officeart/2005/8/layout/bProcess3"/>
    <dgm:cxn modelId="{B58A6D8C-43CF-E441-B88B-3E7053ADA089}" type="presOf" srcId="{7074001B-0651-544F-BEFC-6AA67C74C27A}" destId="{ABC7B8D8-D486-3346-B53F-E4BC25BD00F1}" srcOrd="1" destOrd="0" presId="urn:microsoft.com/office/officeart/2005/8/layout/bProcess3"/>
    <dgm:cxn modelId="{EF624FA0-FD8D-1E40-8985-B71FA7C249F9}" type="presOf" srcId="{8E9D4F4A-1ED3-5741-A294-7EE12982F252}" destId="{0174BBD8-7853-7341-803E-EF66126AD601}" srcOrd="0" destOrd="0" presId="urn:microsoft.com/office/officeart/2005/8/layout/bProcess3"/>
    <dgm:cxn modelId="{CBD6B2A2-BF70-9143-B11C-C1CD80FDCF1D}" type="presOf" srcId="{F14CF929-9168-5242-B9D5-A6EEFB721676}" destId="{5849679F-3A7F-9841-A8CF-586780AE1B87}" srcOrd="0" destOrd="0" presId="urn:microsoft.com/office/officeart/2005/8/layout/bProcess3"/>
    <dgm:cxn modelId="{AA6F33B1-7A2D-8146-9D3B-5FA838ACEA88}" srcId="{DCFD859E-B377-434A-A94D-076BFBA2769F}" destId="{F82B542C-42F9-BB44-AE58-FDB2369C28FC}" srcOrd="1" destOrd="0" parTransId="{54CEDB2B-E7BC-8043-B511-D490FF28586A}" sibTransId="{B0DCA3E5-70F5-964A-B3F2-3AE175CE806B}"/>
    <dgm:cxn modelId="{995F78BE-0F4C-174C-BECF-39233D0D0F03}" type="presOf" srcId="{C8024AC4-8447-3741-96B9-7961BE1718BB}" destId="{29D3301D-2082-AE4D-88FD-F67C6BCCBA65}" srcOrd="0" destOrd="0" presId="urn:microsoft.com/office/officeart/2005/8/layout/bProcess3"/>
    <dgm:cxn modelId="{B62DA5D9-7EB5-2348-B3B2-CB7E20F97CD4}" type="presOf" srcId="{D6F1BB4C-AAAC-6543-9DD3-D15844092795}" destId="{88E1B3C3-44B5-AC4D-B26A-88F8CE9F8096}" srcOrd="0" destOrd="0" presId="urn:microsoft.com/office/officeart/2005/8/layout/bProcess3"/>
    <dgm:cxn modelId="{691639E7-9A55-094D-ACF6-7E6A4CDC5EC3}" srcId="{DCFD859E-B377-434A-A94D-076BFBA2769F}" destId="{32544A79-82E8-CC4F-AE7F-63450302DCF1}" srcOrd="3" destOrd="0" parTransId="{0CC1956B-AAF1-BB44-92AC-4E6E1B14E9C2}" sibTransId="{C8024AC4-8447-3741-96B9-7961BE1718BB}"/>
    <dgm:cxn modelId="{F67BF0F1-6BC4-014D-A241-62635AA46212}" type="presOf" srcId="{3516A11D-0A83-434A-9057-5D319ABE10AC}" destId="{AFA311FB-FC4B-E341-87C4-A08510047537}" srcOrd="0" destOrd="0" presId="urn:microsoft.com/office/officeart/2005/8/layout/bProcess3"/>
    <dgm:cxn modelId="{84D036E3-50DA-044E-A32F-55B4409EB827}" type="presParOf" srcId="{E918F8DF-90E5-884F-82C7-5CFB0CBE1E83}" destId="{88E1B3C3-44B5-AC4D-B26A-88F8CE9F8096}" srcOrd="0" destOrd="0" presId="urn:microsoft.com/office/officeart/2005/8/layout/bProcess3"/>
    <dgm:cxn modelId="{107E17C6-5BA1-2B43-AF77-E57D7B2538B5}" type="presParOf" srcId="{E918F8DF-90E5-884F-82C7-5CFB0CBE1E83}" destId="{AFA311FB-FC4B-E341-87C4-A08510047537}" srcOrd="1" destOrd="0" presId="urn:microsoft.com/office/officeart/2005/8/layout/bProcess3"/>
    <dgm:cxn modelId="{320C5B4F-2F9A-EA43-97CA-9A89B148F124}" type="presParOf" srcId="{AFA311FB-FC4B-E341-87C4-A08510047537}" destId="{B1545034-786C-964D-895E-B1D9CF8AC730}" srcOrd="0" destOrd="0" presId="urn:microsoft.com/office/officeart/2005/8/layout/bProcess3"/>
    <dgm:cxn modelId="{AE9492E7-08D4-834E-8F43-B8C407800E4D}" type="presParOf" srcId="{E918F8DF-90E5-884F-82C7-5CFB0CBE1E83}" destId="{3BD604CD-F8C0-2A4A-B179-4098A702BC82}" srcOrd="2" destOrd="0" presId="urn:microsoft.com/office/officeart/2005/8/layout/bProcess3"/>
    <dgm:cxn modelId="{BEDC0A2D-0162-854F-93EE-6F243145434D}" type="presParOf" srcId="{E918F8DF-90E5-884F-82C7-5CFB0CBE1E83}" destId="{43CA368D-1B62-A749-81D2-6B056B248E47}" srcOrd="3" destOrd="0" presId="urn:microsoft.com/office/officeart/2005/8/layout/bProcess3"/>
    <dgm:cxn modelId="{41C5AC2A-80BD-AA4B-9A69-65893D9CCD9F}" type="presParOf" srcId="{43CA368D-1B62-A749-81D2-6B056B248E47}" destId="{B1AB7748-5400-834E-94F9-03F0E3BD32E9}" srcOrd="0" destOrd="0" presId="urn:microsoft.com/office/officeart/2005/8/layout/bProcess3"/>
    <dgm:cxn modelId="{B31D18FD-DDED-2B4B-A512-96DCAEF57F10}" type="presParOf" srcId="{E918F8DF-90E5-884F-82C7-5CFB0CBE1E83}" destId="{5849679F-3A7F-9841-A8CF-586780AE1B87}" srcOrd="4" destOrd="0" presId="urn:microsoft.com/office/officeart/2005/8/layout/bProcess3"/>
    <dgm:cxn modelId="{C641C382-27F5-6947-AFF8-8A48719117A8}" type="presParOf" srcId="{E918F8DF-90E5-884F-82C7-5CFB0CBE1E83}" destId="{82E4C3C3-3D38-DF42-85A1-32D621B58B58}" srcOrd="5" destOrd="0" presId="urn:microsoft.com/office/officeart/2005/8/layout/bProcess3"/>
    <dgm:cxn modelId="{C5CA0649-8D05-F946-9B06-D3516A71356A}" type="presParOf" srcId="{82E4C3C3-3D38-DF42-85A1-32D621B58B58}" destId="{ABC7B8D8-D486-3346-B53F-E4BC25BD00F1}" srcOrd="0" destOrd="0" presId="urn:microsoft.com/office/officeart/2005/8/layout/bProcess3"/>
    <dgm:cxn modelId="{AE251DE2-FF6B-FC41-8F33-213EB8DFC486}" type="presParOf" srcId="{E918F8DF-90E5-884F-82C7-5CFB0CBE1E83}" destId="{2B4B8C54-180B-5843-9413-1476117EC3AB}" srcOrd="6" destOrd="0" presId="urn:microsoft.com/office/officeart/2005/8/layout/bProcess3"/>
    <dgm:cxn modelId="{FE04448D-4AC6-FF43-8445-492B6296DB0B}" type="presParOf" srcId="{E918F8DF-90E5-884F-82C7-5CFB0CBE1E83}" destId="{29D3301D-2082-AE4D-88FD-F67C6BCCBA65}" srcOrd="7" destOrd="0" presId="urn:microsoft.com/office/officeart/2005/8/layout/bProcess3"/>
    <dgm:cxn modelId="{A1C98BFB-CC97-9E4F-981F-14943C6A914B}" type="presParOf" srcId="{29D3301D-2082-AE4D-88FD-F67C6BCCBA65}" destId="{DF735ED3-A102-524B-9F6A-6065E64A5D3B}" srcOrd="0" destOrd="0" presId="urn:microsoft.com/office/officeart/2005/8/layout/bProcess3"/>
    <dgm:cxn modelId="{462DC11A-9A4E-1E47-ABCD-BE5F35E0F180}" type="presParOf" srcId="{E918F8DF-90E5-884F-82C7-5CFB0CBE1E83}" destId="{0174BBD8-7853-7341-803E-EF66126AD601}"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311FB-FC4B-E341-87C4-A08510047537}">
      <dsp:nvSpPr>
        <dsp:cNvPr id="0" name=""/>
        <dsp:cNvSpPr/>
      </dsp:nvSpPr>
      <dsp:spPr>
        <a:xfrm>
          <a:off x="2485463" y="865518"/>
          <a:ext cx="539955" cy="91440"/>
        </a:xfrm>
        <a:custGeom>
          <a:avLst/>
          <a:gdLst/>
          <a:ahLst/>
          <a:cxnLst/>
          <a:rect l="0" t="0" r="0" b="0"/>
          <a:pathLst>
            <a:path>
              <a:moveTo>
                <a:pt x="0" y="45720"/>
              </a:moveTo>
              <a:lnTo>
                <a:pt x="53995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41177" y="908386"/>
        <a:ext cx="28527" cy="5705"/>
      </dsp:txXfrm>
    </dsp:sp>
    <dsp:sp modelId="{88E1B3C3-44B5-AC4D-B26A-88F8CE9F8096}">
      <dsp:nvSpPr>
        <dsp:cNvPr id="0" name=""/>
        <dsp:cNvSpPr/>
      </dsp:nvSpPr>
      <dsp:spPr>
        <a:xfrm>
          <a:off x="6589" y="167036"/>
          <a:ext cx="2480674" cy="14884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Gather &amp; Clean the data </a:t>
          </a:r>
        </a:p>
      </dsp:txBody>
      <dsp:txXfrm>
        <a:off x="6589" y="167036"/>
        <a:ext cx="2480674" cy="1488404"/>
      </dsp:txXfrm>
    </dsp:sp>
    <dsp:sp modelId="{43CA368D-1B62-A749-81D2-6B056B248E47}">
      <dsp:nvSpPr>
        <dsp:cNvPr id="0" name=""/>
        <dsp:cNvSpPr/>
      </dsp:nvSpPr>
      <dsp:spPr>
        <a:xfrm>
          <a:off x="5536693" y="865518"/>
          <a:ext cx="539955" cy="91440"/>
        </a:xfrm>
        <a:custGeom>
          <a:avLst/>
          <a:gdLst/>
          <a:ahLst/>
          <a:cxnLst/>
          <a:rect l="0" t="0" r="0" b="0"/>
          <a:pathLst>
            <a:path>
              <a:moveTo>
                <a:pt x="0" y="45720"/>
              </a:moveTo>
              <a:lnTo>
                <a:pt x="53995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92406" y="908386"/>
        <a:ext cx="28527" cy="5705"/>
      </dsp:txXfrm>
    </dsp:sp>
    <dsp:sp modelId="{3BD604CD-F8C0-2A4A-B179-4098A702BC82}">
      <dsp:nvSpPr>
        <dsp:cNvPr id="0" name=""/>
        <dsp:cNvSpPr/>
      </dsp:nvSpPr>
      <dsp:spPr>
        <a:xfrm>
          <a:off x="3057818" y="167036"/>
          <a:ext cx="2480674" cy="14884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Create Spatial Joins in R</a:t>
          </a:r>
        </a:p>
      </dsp:txBody>
      <dsp:txXfrm>
        <a:off x="3057818" y="167036"/>
        <a:ext cx="2480674" cy="1488404"/>
      </dsp:txXfrm>
    </dsp:sp>
    <dsp:sp modelId="{82E4C3C3-3D38-DF42-85A1-32D621B58B58}">
      <dsp:nvSpPr>
        <dsp:cNvPr id="0" name=""/>
        <dsp:cNvSpPr/>
      </dsp:nvSpPr>
      <dsp:spPr>
        <a:xfrm>
          <a:off x="1246926" y="1653640"/>
          <a:ext cx="6102458" cy="539955"/>
        </a:xfrm>
        <a:custGeom>
          <a:avLst/>
          <a:gdLst/>
          <a:ahLst/>
          <a:cxnLst/>
          <a:rect l="0" t="0" r="0" b="0"/>
          <a:pathLst>
            <a:path>
              <a:moveTo>
                <a:pt x="6102458" y="0"/>
              </a:moveTo>
              <a:lnTo>
                <a:pt x="6102458" y="287077"/>
              </a:lnTo>
              <a:lnTo>
                <a:pt x="0" y="287077"/>
              </a:lnTo>
              <a:lnTo>
                <a:pt x="0" y="539955"/>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44929" y="1920765"/>
        <a:ext cx="306453" cy="5705"/>
      </dsp:txXfrm>
    </dsp:sp>
    <dsp:sp modelId="{5849679F-3A7F-9841-A8CF-586780AE1B87}">
      <dsp:nvSpPr>
        <dsp:cNvPr id="0" name=""/>
        <dsp:cNvSpPr/>
      </dsp:nvSpPr>
      <dsp:spPr>
        <a:xfrm>
          <a:off x="6109048" y="167036"/>
          <a:ext cx="2480674" cy="14884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Develop Maps using </a:t>
          </a:r>
          <a:r>
            <a:rPr lang="en-US" sz="2600" kern="1200" dirty="0" err="1"/>
            <a:t>Leaflet.js</a:t>
          </a:r>
          <a:r>
            <a:rPr lang="en-US" sz="2600" kern="1200" dirty="0"/>
            <a:t> in R</a:t>
          </a:r>
        </a:p>
      </dsp:txBody>
      <dsp:txXfrm>
        <a:off x="6109048" y="167036"/>
        <a:ext cx="2480674" cy="1488404"/>
      </dsp:txXfrm>
    </dsp:sp>
    <dsp:sp modelId="{29D3301D-2082-AE4D-88FD-F67C6BCCBA65}">
      <dsp:nvSpPr>
        <dsp:cNvPr id="0" name=""/>
        <dsp:cNvSpPr/>
      </dsp:nvSpPr>
      <dsp:spPr>
        <a:xfrm>
          <a:off x="2485463" y="2924478"/>
          <a:ext cx="539955" cy="91440"/>
        </a:xfrm>
        <a:custGeom>
          <a:avLst/>
          <a:gdLst/>
          <a:ahLst/>
          <a:cxnLst/>
          <a:rect l="0" t="0" r="0" b="0"/>
          <a:pathLst>
            <a:path>
              <a:moveTo>
                <a:pt x="0" y="45720"/>
              </a:moveTo>
              <a:lnTo>
                <a:pt x="53995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41177" y="2967345"/>
        <a:ext cx="28527" cy="5705"/>
      </dsp:txXfrm>
    </dsp:sp>
    <dsp:sp modelId="{2B4B8C54-180B-5843-9413-1476117EC3AB}">
      <dsp:nvSpPr>
        <dsp:cNvPr id="0" name=""/>
        <dsp:cNvSpPr/>
      </dsp:nvSpPr>
      <dsp:spPr>
        <a:xfrm>
          <a:off x="6589" y="2225996"/>
          <a:ext cx="2480674" cy="14884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Redesign using </a:t>
          </a:r>
          <a:r>
            <a:rPr lang="en-US" sz="2600" kern="1200" dirty="0" err="1"/>
            <a:t>Shiny.io</a:t>
          </a:r>
          <a:r>
            <a:rPr lang="en-US" sz="2600" kern="1200" dirty="0"/>
            <a:t> Template</a:t>
          </a:r>
        </a:p>
      </dsp:txBody>
      <dsp:txXfrm>
        <a:off x="6589" y="2225996"/>
        <a:ext cx="2480674" cy="1488404"/>
      </dsp:txXfrm>
    </dsp:sp>
    <dsp:sp modelId="{0174BBD8-7853-7341-803E-EF66126AD601}">
      <dsp:nvSpPr>
        <dsp:cNvPr id="0" name=""/>
        <dsp:cNvSpPr/>
      </dsp:nvSpPr>
      <dsp:spPr>
        <a:xfrm>
          <a:off x="3057818" y="2225996"/>
          <a:ext cx="2480674" cy="14884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Publish to </a:t>
          </a:r>
          <a:r>
            <a:rPr lang="en-US" sz="2600" kern="1200" dirty="0" err="1"/>
            <a:t>ShinyApps.io</a:t>
          </a:r>
          <a:endParaRPr lang="en-US" sz="2600" kern="1200" dirty="0"/>
        </a:p>
      </dsp:txBody>
      <dsp:txXfrm>
        <a:off x="3057818" y="2225996"/>
        <a:ext cx="2480674" cy="148840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0C87BC-0B22-AC47-9094-B93FC07908E9}" type="datetimeFigureOut">
              <a:rPr lang="en-US" smtClean="0"/>
              <a:t>8/15/19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98EB7-14DA-7744-9525-79312482C7F9}" type="slidenum">
              <a:rPr lang="en-US" smtClean="0"/>
              <a:t>‹#›</a:t>
            </a:fld>
            <a:endParaRPr lang="en-US"/>
          </a:p>
        </p:txBody>
      </p:sp>
    </p:spTree>
    <p:extLst>
      <p:ext uri="{BB962C8B-B14F-4D97-AF65-F5344CB8AC3E}">
        <p14:creationId xmlns:p14="http://schemas.microsoft.com/office/powerpoint/2010/main" val="2752801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https://nelson-</a:t>
            </a:r>
            <a:r>
              <a:rPr lang="en-US" dirty="0" err="1"/>
              <a:t>foster.shinyapps.io</a:t>
            </a:r>
            <a:r>
              <a:rPr lang="en-US" dirty="0"/>
              <a:t>/Map-The-Missing/</a:t>
            </a:r>
          </a:p>
        </p:txBody>
      </p:sp>
      <p:sp>
        <p:nvSpPr>
          <p:cNvPr id="4" name="Slide Number Placeholder 3"/>
          <p:cNvSpPr>
            <a:spLocks noGrp="1"/>
          </p:cNvSpPr>
          <p:nvPr>
            <p:ph type="sldNum" sz="quarter" idx="5"/>
          </p:nvPr>
        </p:nvSpPr>
        <p:spPr/>
        <p:txBody>
          <a:bodyPr/>
          <a:lstStyle/>
          <a:p>
            <a:fld id="{05098EB7-14DA-7744-9525-79312482C7F9}" type="slidenum">
              <a:rPr lang="en-US" smtClean="0"/>
              <a:t>9</a:t>
            </a:fld>
            <a:endParaRPr lang="en-US"/>
          </a:p>
        </p:txBody>
      </p:sp>
    </p:spTree>
    <p:extLst>
      <p:ext uri="{BB962C8B-B14F-4D97-AF65-F5344CB8AC3E}">
        <p14:creationId xmlns:p14="http://schemas.microsoft.com/office/powerpoint/2010/main" val="688770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8/15/19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fbi.gov/file-repository/2018-ncic-missing-person-and-unidentified-person-statistics.pdf/view"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amus.gov/Dashboard" TargetMode="External"/><Relationship Id="rId2" Type="http://schemas.openxmlformats.org/officeDocument/2006/relationships/hyperlink" Target="https://public.opendatasoft.com/explore/dataset/namus-missings/information/?disjunctive.raceethnicity&amp;sort=modifieddatetime&amp;location=3,49.11921,-118.33592&amp;basemap=jawg.stree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hyperlink" Target="https://nelson-foster.shinyapps.io/Map-The-Missing/"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697E-FA98-2F43-ABA3-9FC83AA3E093}"/>
              </a:ext>
            </a:extLst>
          </p:cNvPr>
          <p:cNvSpPr>
            <a:spLocks noGrp="1"/>
          </p:cNvSpPr>
          <p:nvPr>
            <p:ph type="ctrTitle"/>
          </p:nvPr>
        </p:nvSpPr>
        <p:spPr/>
        <p:txBody>
          <a:bodyPr/>
          <a:lstStyle/>
          <a:p>
            <a:r>
              <a:rPr lang="en-US" dirty="0"/>
              <a:t>Mapping the Missing :</a:t>
            </a:r>
            <a:br>
              <a:rPr lang="en-US" dirty="0"/>
            </a:br>
            <a:r>
              <a:rPr lang="en-US" dirty="0"/>
              <a:t>Capstone Presentation</a:t>
            </a:r>
          </a:p>
        </p:txBody>
      </p:sp>
      <p:sp>
        <p:nvSpPr>
          <p:cNvPr id="3" name="Subtitle 2">
            <a:extLst>
              <a:ext uri="{FF2B5EF4-FFF2-40B4-BE49-F238E27FC236}">
                <a16:creationId xmlns:a16="http://schemas.microsoft.com/office/drawing/2014/main" id="{07008590-1328-5443-A3C1-8BE551CA01DC}"/>
              </a:ext>
            </a:extLst>
          </p:cNvPr>
          <p:cNvSpPr>
            <a:spLocks noGrp="1"/>
          </p:cNvSpPr>
          <p:nvPr>
            <p:ph type="subTitle" idx="1"/>
          </p:nvPr>
        </p:nvSpPr>
        <p:spPr/>
        <p:txBody>
          <a:bodyPr>
            <a:normAutofit lnSpcReduction="10000"/>
          </a:bodyPr>
          <a:lstStyle/>
          <a:p>
            <a:r>
              <a:rPr lang="en-US" dirty="0"/>
              <a:t>Nelson Foster</a:t>
            </a:r>
          </a:p>
          <a:p>
            <a:r>
              <a:rPr lang="en-US" dirty="0"/>
              <a:t>DATS 6501-10 | Data Science Capstone</a:t>
            </a:r>
          </a:p>
          <a:p>
            <a:r>
              <a:rPr lang="en-US" dirty="0"/>
              <a:t>August 15, 2019</a:t>
            </a:r>
          </a:p>
        </p:txBody>
      </p:sp>
    </p:spTree>
    <p:extLst>
      <p:ext uri="{BB962C8B-B14F-4D97-AF65-F5344CB8AC3E}">
        <p14:creationId xmlns:p14="http://schemas.microsoft.com/office/powerpoint/2010/main" val="1565010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1A41-899E-5742-AE29-4FEF93DB925F}"/>
              </a:ext>
            </a:extLst>
          </p:cNvPr>
          <p:cNvSpPr>
            <a:spLocks noGrp="1"/>
          </p:cNvSpPr>
          <p:nvPr>
            <p:ph type="title"/>
          </p:nvPr>
        </p:nvSpPr>
        <p:spPr/>
        <p:txBody>
          <a:bodyPr>
            <a:normAutofit/>
          </a:bodyPr>
          <a:lstStyle/>
          <a:p>
            <a:r>
              <a:rPr lang="en-US" dirty="0"/>
              <a:t>Limitations/Future Enhancements</a:t>
            </a:r>
          </a:p>
        </p:txBody>
      </p:sp>
      <p:sp>
        <p:nvSpPr>
          <p:cNvPr id="3" name="Content Placeholder 2">
            <a:extLst>
              <a:ext uri="{FF2B5EF4-FFF2-40B4-BE49-F238E27FC236}">
                <a16:creationId xmlns:a16="http://schemas.microsoft.com/office/drawing/2014/main" id="{65F6A5EE-F9B8-3044-B32A-E41E45F376A4}"/>
              </a:ext>
            </a:extLst>
          </p:cNvPr>
          <p:cNvSpPr>
            <a:spLocks noGrp="1"/>
          </p:cNvSpPr>
          <p:nvPr>
            <p:ph idx="1"/>
          </p:nvPr>
        </p:nvSpPr>
        <p:spPr>
          <a:xfrm>
            <a:off x="677334" y="2160589"/>
            <a:ext cx="8596668" cy="4697411"/>
          </a:xfrm>
        </p:spPr>
        <p:txBody>
          <a:bodyPr/>
          <a:lstStyle/>
          <a:p>
            <a:r>
              <a:rPr lang="en-US" dirty="0"/>
              <a:t>Spatial Granularity</a:t>
            </a:r>
          </a:p>
          <a:p>
            <a:pPr lvl="1"/>
            <a:r>
              <a:rPr lang="en-US" dirty="0"/>
              <a:t>Though data down to the city and county was available in the </a:t>
            </a:r>
            <a:r>
              <a:rPr lang="en-US" dirty="0" err="1"/>
              <a:t>NamUS</a:t>
            </a:r>
            <a:r>
              <a:rPr lang="en-US" dirty="0"/>
              <a:t> dataset, locating the corresponding polygons to perform spatial joins at that level proved difficult</a:t>
            </a:r>
          </a:p>
          <a:p>
            <a:r>
              <a:rPr lang="en-US" dirty="0"/>
              <a:t>Deployment Strategy Change</a:t>
            </a:r>
          </a:p>
          <a:p>
            <a:pPr lvl="1"/>
            <a:r>
              <a:rPr lang="en-US" dirty="0"/>
              <a:t>Initially designed as an AWS deployment, ultimately had to shift to </a:t>
            </a:r>
            <a:r>
              <a:rPr lang="en-US" dirty="0" err="1"/>
              <a:t>ShinyApps.io</a:t>
            </a:r>
            <a:endParaRPr lang="en-US" dirty="0"/>
          </a:p>
          <a:p>
            <a:r>
              <a:rPr lang="en-US" dirty="0"/>
              <a:t>Enhanced Spatial Analytics</a:t>
            </a:r>
          </a:p>
          <a:p>
            <a:pPr lvl="1"/>
            <a:r>
              <a:rPr lang="en-US" dirty="0"/>
              <a:t>Kernel Density Estimation /</a:t>
            </a:r>
            <a:r>
              <a:rPr lang="en-US" dirty="0" err="1"/>
              <a:t>HeatMaps</a:t>
            </a:r>
            <a:r>
              <a:rPr lang="en-US" dirty="0"/>
              <a:t> </a:t>
            </a:r>
          </a:p>
          <a:p>
            <a:pPr lvl="2"/>
            <a:r>
              <a:rPr lang="en-US" dirty="0"/>
              <a:t>State/Nationally</a:t>
            </a:r>
          </a:p>
          <a:p>
            <a:pPr lvl="2"/>
            <a:r>
              <a:rPr lang="en-US" dirty="0"/>
              <a:t>County</a:t>
            </a:r>
          </a:p>
          <a:p>
            <a:pPr lvl="2"/>
            <a:r>
              <a:rPr lang="en-US" dirty="0"/>
              <a:t>City/Neighborhood/Census Tract</a:t>
            </a:r>
          </a:p>
          <a:p>
            <a:r>
              <a:rPr lang="en-US" dirty="0"/>
              <a:t>Overall Availability of data</a:t>
            </a:r>
          </a:p>
        </p:txBody>
      </p:sp>
    </p:spTree>
    <p:extLst>
      <p:ext uri="{BB962C8B-B14F-4D97-AF65-F5344CB8AC3E}">
        <p14:creationId xmlns:p14="http://schemas.microsoft.com/office/powerpoint/2010/main" val="1502563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3444-BED1-0847-9AE9-0E6AC3B625A2}"/>
              </a:ext>
            </a:extLst>
          </p:cNvPr>
          <p:cNvSpPr>
            <a:spLocks noGrp="1"/>
          </p:cNvSpPr>
          <p:nvPr>
            <p:ph type="title"/>
          </p:nvPr>
        </p:nvSpPr>
        <p:spPr/>
        <p:txBody>
          <a:bodyPr/>
          <a:lstStyle/>
          <a:p>
            <a:r>
              <a:rPr lang="en-US" dirty="0"/>
              <a:t>Special Thanks</a:t>
            </a:r>
            <a:br>
              <a:rPr lang="en-US" dirty="0"/>
            </a:br>
            <a:endParaRPr lang="en-US" dirty="0"/>
          </a:p>
        </p:txBody>
      </p:sp>
      <p:sp>
        <p:nvSpPr>
          <p:cNvPr id="4" name="TextBox 3">
            <a:extLst>
              <a:ext uri="{FF2B5EF4-FFF2-40B4-BE49-F238E27FC236}">
                <a16:creationId xmlns:a16="http://schemas.microsoft.com/office/drawing/2014/main" id="{F71E981B-01F8-A94D-B0EF-62A4EBA25DCC}"/>
              </a:ext>
            </a:extLst>
          </p:cNvPr>
          <p:cNvSpPr txBox="1"/>
          <p:nvPr/>
        </p:nvSpPr>
        <p:spPr>
          <a:xfrm>
            <a:off x="1016000" y="1930400"/>
            <a:ext cx="6019800" cy="1754326"/>
          </a:xfrm>
          <a:prstGeom prst="rect">
            <a:avLst/>
          </a:prstGeom>
          <a:noFill/>
        </p:spPr>
        <p:txBody>
          <a:bodyPr wrap="square" rtlCol="0">
            <a:spAutoFit/>
          </a:bodyPr>
          <a:lstStyle/>
          <a:p>
            <a:r>
              <a:rPr lang="en-US" dirty="0"/>
              <a:t>Professor Walt Melo,</a:t>
            </a:r>
          </a:p>
          <a:p>
            <a:r>
              <a:rPr lang="en-US" dirty="0"/>
              <a:t>-Assistance on Cloud Deployment</a:t>
            </a:r>
          </a:p>
          <a:p>
            <a:r>
              <a:rPr lang="en-US" dirty="0"/>
              <a:t>Professor Brendan Hurley</a:t>
            </a:r>
          </a:p>
          <a:p>
            <a:r>
              <a:rPr lang="en-US" dirty="0"/>
              <a:t>-Assistance &amp; Guidance on Spatial Techniques in R</a:t>
            </a:r>
          </a:p>
          <a:p>
            <a:r>
              <a:rPr lang="en-US" dirty="0"/>
              <a:t>Professor Brian Wright</a:t>
            </a:r>
          </a:p>
          <a:p>
            <a:r>
              <a:rPr lang="en-US" dirty="0"/>
              <a:t>-Good Luck at UVA!! </a:t>
            </a:r>
          </a:p>
        </p:txBody>
      </p:sp>
    </p:spTree>
    <p:extLst>
      <p:ext uri="{BB962C8B-B14F-4D97-AF65-F5344CB8AC3E}">
        <p14:creationId xmlns:p14="http://schemas.microsoft.com/office/powerpoint/2010/main" val="92934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DFA46-2EE6-FB41-ACAF-09415B951C7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6B4FB08-EDC7-2042-BAAA-0DB6C533486B}"/>
              </a:ext>
            </a:extLst>
          </p:cNvPr>
          <p:cNvSpPr>
            <a:spLocks noGrp="1"/>
          </p:cNvSpPr>
          <p:nvPr>
            <p:ph idx="1"/>
          </p:nvPr>
        </p:nvSpPr>
        <p:spPr/>
        <p:txBody>
          <a:bodyPr/>
          <a:lstStyle/>
          <a:p>
            <a:r>
              <a:rPr lang="en-US" dirty="0"/>
              <a:t>Problem Statement</a:t>
            </a:r>
          </a:p>
          <a:p>
            <a:r>
              <a:rPr lang="en-US" dirty="0"/>
              <a:t>Summary of Literature Review</a:t>
            </a:r>
          </a:p>
          <a:p>
            <a:r>
              <a:rPr lang="en-US" dirty="0"/>
              <a:t>Summary of Data Survey</a:t>
            </a:r>
          </a:p>
          <a:p>
            <a:r>
              <a:rPr lang="en-US" dirty="0"/>
              <a:t>Proposed Solution</a:t>
            </a:r>
          </a:p>
          <a:p>
            <a:r>
              <a:rPr lang="en-US" dirty="0"/>
              <a:t>High level Design</a:t>
            </a:r>
          </a:p>
          <a:p>
            <a:r>
              <a:rPr lang="en-US" dirty="0"/>
              <a:t>Demo of of Product</a:t>
            </a:r>
          </a:p>
          <a:p>
            <a:r>
              <a:rPr lang="en-US" dirty="0"/>
              <a:t>Limitations/Future Enhancements</a:t>
            </a:r>
          </a:p>
        </p:txBody>
      </p:sp>
    </p:spTree>
    <p:extLst>
      <p:ext uri="{BB962C8B-B14F-4D97-AF65-F5344CB8AC3E}">
        <p14:creationId xmlns:p14="http://schemas.microsoft.com/office/powerpoint/2010/main" val="201849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5CBD-4B65-824C-BDBB-ADED7D847E6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956A979-361B-894E-8F3B-73C1B63DBFBF}"/>
              </a:ext>
            </a:extLst>
          </p:cNvPr>
          <p:cNvSpPr>
            <a:spLocks noGrp="1"/>
          </p:cNvSpPr>
          <p:nvPr>
            <p:ph idx="1"/>
          </p:nvPr>
        </p:nvSpPr>
        <p:spPr/>
        <p:txBody>
          <a:bodyPr/>
          <a:lstStyle/>
          <a:p>
            <a:r>
              <a:rPr lang="en-US" dirty="0"/>
              <a:t>A consolidated, consistent and current database of spatiotemporal and demographic data on missing persons can help law enforcement and advocacy groups identify trends in missing persons data, including but not limited to human trafficking or serial crime. </a:t>
            </a:r>
          </a:p>
          <a:p>
            <a:r>
              <a:rPr lang="en-US" dirty="0"/>
              <a:t> Local law enforcement and government agencies lack consistency in the data capture methods and availability of structured missing persons data, making spatial analysis difficult to conduct. </a:t>
            </a:r>
          </a:p>
        </p:txBody>
      </p:sp>
    </p:spTree>
    <p:extLst>
      <p:ext uri="{BB962C8B-B14F-4D97-AF65-F5344CB8AC3E}">
        <p14:creationId xmlns:p14="http://schemas.microsoft.com/office/powerpoint/2010/main" val="362866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46C7B-FB63-6441-987B-3BA54A5D82B6}"/>
              </a:ext>
            </a:extLst>
          </p:cNvPr>
          <p:cNvSpPr>
            <a:spLocks noGrp="1"/>
          </p:cNvSpPr>
          <p:nvPr>
            <p:ph type="title"/>
          </p:nvPr>
        </p:nvSpPr>
        <p:spPr/>
        <p:txBody>
          <a:bodyPr/>
          <a:lstStyle/>
          <a:p>
            <a:r>
              <a:rPr lang="en-US" dirty="0"/>
              <a:t>Summary of Literature Review</a:t>
            </a:r>
          </a:p>
        </p:txBody>
      </p:sp>
      <p:sp>
        <p:nvSpPr>
          <p:cNvPr id="3" name="Content Placeholder 2">
            <a:extLst>
              <a:ext uri="{FF2B5EF4-FFF2-40B4-BE49-F238E27FC236}">
                <a16:creationId xmlns:a16="http://schemas.microsoft.com/office/drawing/2014/main" id="{0EAACEC1-3914-6F42-96B6-A07D465C72F3}"/>
              </a:ext>
            </a:extLst>
          </p:cNvPr>
          <p:cNvSpPr>
            <a:spLocks noGrp="1"/>
          </p:cNvSpPr>
          <p:nvPr>
            <p:ph idx="1"/>
          </p:nvPr>
        </p:nvSpPr>
        <p:spPr/>
        <p:txBody>
          <a:bodyPr>
            <a:normAutofit lnSpcReduction="10000"/>
          </a:bodyPr>
          <a:lstStyle/>
          <a:p>
            <a:r>
              <a:rPr lang="en-US" dirty="0"/>
              <a:t>The National Missing and Unidentified Persons System (</a:t>
            </a:r>
            <a:r>
              <a:rPr lang="en-US" dirty="0" err="1"/>
              <a:t>NamUs</a:t>
            </a:r>
            <a:r>
              <a:rPr lang="en-US" dirty="0"/>
              <a:t>) is the Department of Justice’s “national information clearinghouse and resource center for missing, unidentified, and unclaimed person cases across the United States”</a:t>
            </a:r>
          </a:p>
          <a:p>
            <a:r>
              <a:rPr lang="en-US" dirty="0"/>
              <a:t>According to a senior official at </a:t>
            </a:r>
            <a:r>
              <a:rPr lang="en-US" dirty="0" err="1"/>
              <a:t>NamUs</a:t>
            </a:r>
            <a:r>
              <a:rPr lang="en-US" dirty="0"/>
              <a:t>, “[o]n average, 90,000 people are missing in the USA at any given time”</a:t>
            </a:r>
          </a:p>
          <a:p>
            <a:r>
              <a:rPr lang="en-US" dirty="0"/>
              <a:t>As of December 31, 2018, the FBI’s National Crime Information Center (NCIC) </a:t>
            </a:r>
            <a:r>
              <a:rPr lang="en-US" dirty="0">
                <a:hlinkClick r:id="rId2"/>
              </a:rPr>
              <a:t>Missing Persons File </a:t>
            </a:r>
            <a:r>
              <a:rPr lang="en-US" dirty="0"/>
              <a:t>contained 85,459 active missing persons cases, of which 38,561 (45.1%) were juveniles* </a:t>
            </a:r>
          </a:p>
          <a:p>
            <a:r>
              <a:rPr lang="en-US" dirty="0"/>
              <a:t>Currently, there are only 16,276 open cases in </a:t>
            </a:r>
            <a:r>
              <a:rPr lang="en-US" dirty="0" err="1"/>
              <a:t>NamUs</a:t>
            </a:r>
            <a:endParaRPr lang="en-US" dirty="0"/>
          </a:p>
          <a:p>
            <a:endParaRPr lang="en-US" dirty="0"/>
          </a:p>
          <a:p>
            <a:pPr marL="0" indent="0">
              <a:buNone/>
            </a:pPr>
            <a:r>
              <a:rPr lang="en-US" sz="1000" dirty="0"/>
              <a:t>*</a:t>
            </a:r>
            <a:r>
              <a:rPr lang="en-US" sz="1000" i="1" dirty="0"/>
              <a:t>Juveniles are defined as under the age of 21. When using the criteria of under the age of 18, this figure is 29,758 (34.8%).</a:t>
            </a:r>
            <a:endParaRPr lang="en-US" sz="1000" dirty="0"/>
          </a:p>
        </p:txBody>
      </p:sp>
    </p:spTree>
    <p:extLst>
      <p:ext uri="{BB962C8B-B14F-4D97-AF65-F5344CB8AC3E}">
        <p14:creationId xmlns:p14="http://schemas.microsoft.com/office/powerpoint/2010/main" val="2609532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65CD2-C6BC-864F-9A36-A33F2DD173EA}"/>
              </a:ext>
            </a:extLst>
          </p:cNvPr>
          <p:cNvSpPr>
            <a:spLocks noGrp="1"/>
          </p:cNvSpPr>
          <p:nvPr>
            <p:ph type="title"/>
          </p:nvPr>
        </p:nvSpPr>
        <p:spPr/>
        <p:txBody>
          <a:bodyPr/>
          <a:lstStyle/>
          <a:p>
            <a:r>
              <a:rPr lang="en-US" dirty="0"/>
              <a:t>Summary of Data Survey</a:t>
            </a:r>
          </a:p>
        </p:txBody>
      </p:sp>
      <p:sp>
        <p:nvSpPr>
          <p:cNvPr id="3" name="Content Placeholder 2">
            <a:extLst>
              <a:ext uri="{FF2B5EF4-FFF2-40B4-BE49-F238E27FC236}">
                <a16:creationId xmlns:a16="http://schemas.microsoft.com/office/drawing/2014/main" id="{38CAAF1D-AA57-5A44-9C4A-5A24A4EB4856}"/>
              </a:ext>
            </a:extLst>
          </p:cNvPr>
          <p:cNvSpPr>
            <a:spLocks noGrp="1"/>
          </p:cNvSpPr>
          <p:nvPr>
            <p:ph idx="1"/>
          </p:nvPr>
        </p:nvSpPr>
        <p:spPr/>
        <p:txBody>
          <a:bodyPr/>
          <a:lstStyle/>
          <a:p>
            <a:r>
              <a:rPr lang="en-US" dirty="0"/>
              <a:t>In researching available data in nine major cities, there were drastic inconsistencies in the availability of data. </a:t>
            </a:r>
          </a:p>
          <a:p>
            <a:pPr lvl="2"/>
            <a:r>
              <a:rPr lang="en-US" dirty="0"/>
              <a:t>Lack of standard data structure or governance method</a:t>
            </a:r>
          </a:p>
          <a:p>
            <a:pPr lvl="2"/>
            <a:r>
              <a:rPr lang="en-US" dirty="0"/>
              <a:t>Incomplete or redacted/amended records</a:t>
            </a:r>
          </a:p>
          <a:p>
            <a:pPr lvl="2"/>
            <a:r>
              <a:rPr lang="en-US" dirty="0"/>
              <a:t>Not updated timely</a:t>
            </a:r>
          </a:p>
          <a:p>
            <a:pPr lvl="2"/>
            <a:r>
              <a:rPr lang="en-US" dirty="0"/>
              <a:t>Inconsistency in encoding and capture methods across jurisdictions</a:t>
            </a:r>
          </a:p>
          <a:p>
            <a:r>
              <a:rPr lang="en-US" dirty="0"/>
              <a:t>Most websites had some sort of search engine, however the data was often unstructured, with each requiring a custom web scraping API to extract the data.</a:t>
            </a:r>
          </a:p>
          <a:p>
            <a:r>
              <a:rPr lang="en-US" dirty="0"/>
              <a:t>As each jurisdiction captures different data attributes, normalizing the data from multiple jurisdictions would be a laborious task. </a:t>
            </a:r>
          </a:p>
          <a:p>
            <a:endParaRPr lang="en-US" dirty="0"/>
          </a:p>
        </p:txBody>
      </p:sp>
    </p:spTree>
    <p:extLst>
      <p:ext uri="{BB962C8B-B14F-4D97-AF65-F5344CB8AC3E}">
        <p14:creationId xmlns:p14="http://schemas.microsoft.com/office/powerpoint/2010/main" val="2807630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1A41-899E-5742-AE29-4FEF93DB925F}"/>
              </a:ext>
            </a:extLst>
          </p:cNvPr>
          <p:cNvSpPr>
            <a:spLocks noGrp="1"/>
          </p:cNvSpPr>
          <p:nvPr>
            <p:ph type="title"/>
          </p:nvPr>
        </p:nvSpPr>
        <p:spPr/>
        <p:txBody>
          <a:bodyPr>
            <a:normAutofit/>
          </a:bodyPr>
          <a:lstStyle/>
          <a:p>
            <a:r>
              <a:rPr lang="en-US" dirty="0"/>
              <a:t>Proposed Solution</a:t>
            </a:r>
          </a:p>
        </p:txBody>
      </p:sp>
      <p:sp>
        <p:nvSpPr>
          <p:cNvPr id="3" name="Content Placeholder 2">
            <a:extLst>
              <a:ext uri="{FF2B5EF4-FFF2-40B4-BE49-F238E27FC236}">
                <a16:creationId xmlns:a16="http://schemas.microsoft.com/office/drawing/2014/main" id="{65F6A5EE-F9B8-3044-B32A-E41E45F376A4}"/>
              </a:ext>
            </a:extLst>
          </p:cNvPr>
          <p:cNvSpPr>
            <a:spLocks noGrp="1"/>
          </p:cNvSpPr>
          <p:nvPr>
            <p:ph idx="1"/>
          </p:nvPr>
        </p:nvSpPr>
        <p:spPr>
          <a:xfrm>
            <a:off x="677334" y="2160589"/>
            <a:ext cx="8596668" cy="3880773"/>
          </a:xfrm>
        </p:spPr>
        <p:txBody>
          <a:bodyPr/>
          <a:lstStyle/>
          <a:p>
            <a:r>
              <a:rPr lang="en-US" dirty="0"/>
              <a:t>Develop a Searchable, GIS-enabled application based on </a:t>
            </a:r>
            <a:r>
              <a:rPr lang="en-US" dirty="0" err="1"/>
              <a:t>NamUS</a:t>
            </a:r>
            <a:r>
              <a:rPr lang="en-US" dirty="0"/>
              <a:t> data as a Proof of Concept for setting national Data Governance Practices for Missing Persons data</a:t>
            </a:r>
          </a:p>
          <a:p>
            <a:pPr lvl="1"/>
            <a:r>
              <a:rPr lang="en-US" dirty="0"/>
              <a:t>While NCIC data is only publicly available in aggregate, </a:t>
            </a:r>
            <a:r>
              <a:rPr lang="en-US" dirty="0" err="1"/>
              <a:t>NamUs</a:t>
            </a:r>
            <a:r>
              <a:rPr lang="en-US" dirty="0"/>
              <a:t> is publicly available, highly structured and finely granular</a:t>
            </a:r>
          </a:p>
          <a:p>
            <a:pPr lvl="1"/>
            <a:r>
              <a:rPr lang="en-US" dirty="0"/>
              <a:t>Consists of twenty features to include:</a:t>
            </a:r>
          </a:p>
          <a:p>
            <a:pPr lvl="2"/>
            <a:r>
              <a:rPr lang="en-US" dirty="0"/>
              <a:t>Identifying information</a:t>
            </a:r>
          </a:p>
          <a:p>
            <a:pPr lvl="2"/>
            <a:r>
              <a:rPr lang="en-US" dirty="0"/>
              <a:t>Demographic data</a:t>
            </a:r>
          </a:p>
          <a:p>
            <a:pPr lvl="2"/>
            <a:r>
              <a:rPr lang="en-US" dirty="0"/>
              <a:t>Granular spatial data (of last contact)</a:t>
            </a:r>
          </a:p>
          <a:p>
            <a:pPr lvl="2"/>
            <a:r>
              <a:rPr lang="en-US" dirty="0"/>
              <a:t>Date</a:t>
            </a:r>
          </a:p>
          <a:p>
            <a:endParaRPr lang="en-US" dirty="0"/>
          </a:p>
        </p:txBody>
      </p:sp>
    </p:spTree>
    <p:extLst>
      <p:ext uri="{BB962C8B-B14F-4D97-AF65-F5344CB8AC3E}">
        <p14:creationId xmlns:p14="http://schemas.microsoft.com/office/powerpoint/2010/main" val="2038693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EE585-F5A3-FF44-B26B-E882B4D007FF}"/>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7D4B4A7E-B679-5248-838A-19BB56B732EF}"/>
              </a:ext>
            </a:extLst>
          </p:cNvPr>
          <p:cNvSpPr>
            <a:spLocks noGrp="1"/>
          </p:cNvSpPr>
          <p:nvPr>
            <p:ph idx="1"/>
          </p:nvPr>
        </p:nvSpPr>
        <p:spPr>
          <a:xfrm>
            <a:off x="677334" y="1333501"/>
            <a:ext cx="8596668" cy="5151440"/>
          </a:xfrm>
        </p:spPr>
        <p:txBody>
          <a:bodyPr/>
          <a:lstStyle/>
          <a:p>
            <a:r>
              <a:rPr lang="en-US" dirty="0"/>
              <a:t>While </a:t>
            </a:r>
            <a:r>
              <a:rPr lang="en-US" dirty="0" err="1"/>
              <a:t>NamUs</a:t>
            </a:r>
            <a:r>
              <a:rPr lang="en-US" dirty="0"/>
              <a:t> does not have an API with all endpoints completely exposed, </a:t>
            </a:r>
            <a:r>
              <a:rPr lang="en-US" dirty="0" err="1">
                <a:hlinkClick r:id="rId2"/>
              </a:rPr>
              <a:t>OpenDataSoft</a:t>
            </a:r>
            <a:r>
              <a:rPr lang="en-US" dirty="0"/>
              <a:t> developed an API which scrapes a snapshot from the </a:t>
            </a:r>
            <a:r>
              <a:rPr lang="en-US" dirty="0" err="1">
                <a:hlinkClick r:id="rId3"/>
              </a:rPr>
              <a:t>NamUs</a:t>
            </a:r>
            <a:r>
              <a:rPr lang="en-US" dirty="0">
                <a:hlinkClick r:id="rId3"/>
              </a:rPr>
              <a:t> Dashboard</a:t>
            </a:r>
            <a:endParaRPr lang="en-US" dirty="0"/>
          </a:p>
          <a:p>
            <a:r>
              <a:rPr lang="en-US" dirty="0"/>
              <a:t>  ~9,000 records with 20 features, </a:t>
            </a:r>
          </a:p>
        </p:txBody>
      </p:sp>
      <p:graphicFrame>
        <p:nvGraphicFramePr>
          <p:cNvPr id="4" name="Table 3">
            <a:extLst>
              <a:ext uri="{FF2B5EF4-FFF2-40B4-BE49-F238E27FC236}">
                <a16:creationId xmlns:a16="http://schemas.microsoft.com/office/drawing/2014/main" id="{7628133E-172E-4847-AB9E-F47CCF6C564B}"/>
              </a:ext>
            </a:extLst>
          </p:cNvPr>
          <p:cNvGraphicFramePr>
            <a:graphicFrameLocks noGrp="1"/>
          </p:cNvGraphicFramePr>
          <p:nvPr>
            <p:extLst>
              <p:ext uri="{D42A27DB-BD31-4B8C-83A1-F6EECF244321}">
                <p14:modId xmlns:p14="http://schemas.microsoft.com/office/powerpoint/2010/main" val="1655227716"/>
              </p:ext>
            </p:extLst>
          </p:nvPr>
        </p:nvGraphicFramePr>
        <p:xfrm>
          <a:off x="1686855" y="2950200"/>
          <a:ext cx="2462286" cy="3534740"/>
        </p:xfrm>
        <a:graphic>
          <a:graphicData uri="http://schemas.openxmlformats.org/drawingml/2006/table">
            <a:tbl>
              <a:tblPr>
                <a:tableStyleId>{5C22544A-7EE6-4342-B048-85BDC9FD1C3A}</a:tableStyleId>
              </a:tblPr>
              <a:tblGrid>
                <a:gridCol w="2462286">
                  <a:extLst>
                    <a:ext uri="{9D8B030D-6E8A-4147-A177-3AD203B41FA5}">
                      <a16:colId xmlns:a16="http://schemas.microsoft.com/office/drawing/2014/main" val="1299929824"/>
                    </a:ext>
                  </a:extLst>
                </a:gridCol>
              </a:tblGrid>
              <a:tr h="161687">
                <a:tc>
                  <a:txBody>
                    <a:bodyPr/>
                    <a:lstStyle/>
                    <a:p>
                      <a:pPr algn="l" fontAlgn="b"/>
                      <a:r>
                        <a:rPr lang="en-US" sz="1100" u="none" strike="noStrike">
                          <a:effectLst/>
                        </a:rPr>
                        <a:t>City Of Last Contact</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3041220787"/>
                  </a:ext>
                </a:extLst>
              </a:tr>
              <a:tr h="161687">
                <a:tc>
                  <a:txBody>
                    <a:bodyPr/>
                    <a:lstStyle/>
                    <a:p>
                      <a:pPr algn="l" fontAlgn="b"/>
                      <a:r>
                        <a:rPr lang="en-US" sz="1100" u="none" strike="noStrike">
                          <a:effectLst/>
                        </a:rPr>
                        <a:t>Computed Missing Max Age</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2222759126"/>
                  </a:ext>
                </a:extLst>
              </a:tr>
              <a:tr h="161687">
                <a:tc>
                  <a:txBody>
                    <a:bodyPr/>
                    <a:lstStyle/>
                    <a:p>
                      <a:pPr algn="l" fontAlgn="b"/>
                      <a:r>
                        <a:rPr lang="en-US" sz="1100" u="none" strike="noStrike">
                          <a:effectLst/>
                        </a:rPr>
                        <a:t>Computed Missing Min Age</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3753590809"/>
                  </a:ext>
                </a:extLst>
              </a:tr>
              <a:tr h="161687">
                <a:tc>
                  <a:txBody>
                    <a:bodyPr/>
                    <a:lstStyle/>
                    <a:p>
                      <a:pPr algn="l" fontAlgn="b"/>
                      <a:r>
                        <a:rPr lang="en-US" sz="1100" u="none" strike="noStrike">
                          <a:effectLst/>
                        </a:rPr>
                        <a:t>County Of Last Contact</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797422851"/>
                  </a:ext>
                </a:extLst>
              </a:tr>
              <a:tr h="161687">
                <a:tc>
                  <a:txBody>
                    <a:bodyPr/>
                    <a:lstStyle/>
                    <a:p>
                      <a:pPr algn="l" fontAlgn="b"/>
                      <a:r>
                        <a:rPr lang="en-US" sz="1100" u="none" strike="noStrike">
                          <a:effectLst/>
                        </a:rPr>
                        <a:t>Current Age From</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1476400153"/>
                  </a:ext>
                </a:extLst>
              </a:tr>
              <a:tr h="161687">
                <a:tc>
                  <a:txBody>
                    <a:bodyPr/>
                    <a:lstStyle/>
                    <a:p>
                      <a:pPr algn="l" fontAlgn="b"/>
                      <a:r>
                        <a:rPr lang="en-US" sz="1100" u="none" strike="noStrike">
                          <a:effectLst/>
                        </a:rPr>
                        <a:t>Current Age To</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1308495439"/>
                  </a:ext>
                </a:extLst>
              </a:tr>
              <a:tr h="161687">
                <a:tc>
                  <a:txBody>
                    <a:bodyPr/>
                    <a:lstStyle/>
                    <a:p>
                      <a:pPr algn="l" fontAlgn="b"/>
                      <a:r>
                        <a:rPr lang="en-US" sz="1100" u="none" strike="noStrike">
                          <a:effectLst/>
                        </a:rPr>
                        <a:t>Date Of Last Contact</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568769320"/>
                  </a:ext>
                </a:extLst>
              </a:tr>
              <a:tr h="161687">
                <a:tc>
                  <a:txBody>
                    <a:bodyPr/>
                    <a:lstStyle/>
                    <a:p>
                      <a:pPr algn="l" fontAlgn="b"/>
                      <a:r>
                        <a:rPr lang="en-US" sz="1100" u="none" strike="noStrike" dirty="0">
                          <a:effectLst/>
                        </a:rPr>
                        <a:t>First Name</a:t>
                      </a:r>
                      <a:endParaRPr lang="en-US" sz="1100" b="1" i="0" u="none" strike="noStrike" dirty="0">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243306369"/>
                  </a:ext>
                </a:extLst>
              </a:tr>
              <a:tr h="161687">
                <a:tc>
                  <a:txBody>
                    <a:bodyPr/>
                    <a:lstStyle/>
                    <a:p>
                      <a:pPr algn="l" fontAlgn="b"/>
                      <a:r>
                        <a:rPr lang="en-US" sz="1100" u="none" strike="noStrike">
                          <a:effectLst/>
                        </a:rPr>
                        <a:t>Gender</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1298674022"/>
                  </a:ext>
                </a:extLst>
              </a:tr>
              <a:tr h="161687">
                <a:tc>
                  <a:txBody>
                    <a:bodyPr/>
                    <a:lstStyle/>
                    <a:p>
                      <a:pPr algn="l" fontAlgn="b"/>
                      <a:r>
                        <a:rPr lang="en-US" sz="1100" u="none" strike="noStrike">
                          <a:effectLst/>
                        </a:rPr>
                        <a:t>Geo Shape</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1317443650"/>
                  </a:ext>
                </a:extLst>
              </a:tr>
              <a:tr h="161687">
                <a:tc>
                  <a:txBody>
                    <a:bodyPr/>
                    <a:lstStyle/>
                    <a:p>
                      <a:pPr algn="l" fontAlgn="b"/>
                      <a:r>
                        <a:rPr lang="en-US" sz="1100" u="none" strike="noStrike">
                          <a:effectLst/>
                        </a:rPr>
                        <a:t>geo_point_2d</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2545900671"/>
                  </a:ext>
                </a:extLst>
              </a:tr>
              <a:tr h="161687">
                <a:tc>
                  <a:txBody>
                    <a:bodyPr/>
                    <a:lstStyle/>
                    <a:p>
                      <a:pPr algn="l" fontAlgn="b"/>
                      <a:r>
                        <a:rPr lang="en-US" sz="1100" u="none" strike="noStrike">
                          <a:effectLst/>
                        </a:rPr>
                        <a:t>id Formatted</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2781533566"/>
                  </a:ext>
                </a:extLst>
              </a:tr>
              <a:tr h="161687">
                <a:tc>
                  <a:txBody>
                    <a:bodyPr/>
                    <a:lstStyle/>
                    <a:p>
                      <a:pPr algn="l" fontAlgn="b"/>
                      <a:r>
                        <a:rPr lang="en-US" sz="1100" u="none" strike="noStrike">
                          <a:effectLst/>
                        </a:rPr>
                        <a:t>image</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3711036468"/>
                  </a:ext>
                </a:extLst>
              </a:tr>
              <a:tr h="161687">
                <a:tc>
                  <a:txBody>
                    <a:bodyPr/>
                    <a:lstStyle/>
                    <a:p>
                      <a:pPr algn="l" fontAlgn="b"/>
                      <a:r>
                        <a:rPr lang="en-US" sz="1100" u="none" strike="noStrike">
                          <a:effectLst/>
                        </a:rPr>
                        <a:t>Last Name</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4057723224"/>
                  </a:ext>
                </a:extLst>
              </a:tr>
              <a:tr h="161687">
                <a:tc>
                  <a:txBody>
                    <a:bodyPr/>
                    <a:lstStyle/>
                    <a:p>
                      <a:pPr algn="l" fontAlgn="b"/>
                      <a:r>
                        <a:rPr lang="en-US" sz="1100" u="none" strike="noStrike">
                          <a:effectLst/>
                        </a:rPr>
                        <a:t>link</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3620843376"/>
                  </a:ext>
                </a:extLst>
              </a:tr>
              <a:tr h="161687">
                <a:tc>
                  <a:txBody>
                    <a:bodyPr/>
                    <a:lstStyle/>
                    <a:p>
                      <a:pPr algn="l" fontAlgn="b"/>
                      <a:r>
                        <a:rPr lang="en-US" sz="1100" u="none" strike="noStrike">
                          <a:effectLst/>
                        </a:rPr>
                        <a:t>Middle Name</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2899729453"/>
                  </a:ext>
                </a:extLst>
              </a:tr>
              <a:tr h="161687">
                <a:tc>
                  <a:txBody>
                    <a:bodyPr/>
                    <a:lstStyle/>
                    <a:p>
                      <a:pPr algn="l" fontAlgn="b"/>
                      <a:r>
                        <a:rPr lang="en-US" sz="1100" u="none" strike="noStrike">
                          <a:effectLst/>
                        </a:rPr>
                        <a:t>Modified Date Time</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3730308734"/>
                  </a:ext>
                </a:extLst>
              </a:tr>
              <a:tr h="161687">
                <a:tc>
                  <a:txBody>
                    <a:bodyPr/>
                    <a:lstStyle/>
                    <a:p>
                      <a:pPr algn="l" fontAlgn="b"/>
                      <a:r>
                        <a:rPr lang="en-US" sz="1100" u="none" strike="noStrike">
                          <a:effectLst/>
                        </a:rPr>
                        <a:t>namus2Number (Unique Idenifier)</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297261691"/>
                  </a:ext>
                </a:extLst>
              </a:tr>
              <a:tr h="161687">
                <a:tc>
                  <a:txBody>
                    <a:bodyPr/>
                    <a:lstStyle/>
                    <a:p>
                      <a:pPr algn="l" fontAlgn="b"/>
                      <a:r>
                        <a:rPr lang="en-US" sz="1100" u="none" strike="noStrike">
                          <a:effectLst/>
                        </a:rPr>
                        <a:t>Race / Ethnicity</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3018090752"/>
                  </a:ext>
                </a:extLst>
              </a:tr>
              <a:tr h="161687">
                <a:tc>
                  <a:txBody>
                    <a:bodyPr/>
                    <a:lstStyle/>
                    <a:p>
                      <a:pPr algn="l" fontAlgn="b"/>
                      <a:r>
                        <a:rPr lang="en-US" sz="1100" u="none" strike="noStrike" dirty="0">
                          <a:effectLst/>
                        </a:rPr>
                        <a:t>State Of Last Contact</a:t>
                      </a:r>
                      <a:endParaRPr lang="en-US" sz="1100" b="1" i="0" u="none" strike="noStrike" dirty="0">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3335883285"/>
                  </a:ext>
                </a:extLst>
              </a:tr>
            </a:tbl>
          </a:graphicData>
        </a:graphic>
      </p:graphicFrame>
    </p:spTree>
    <p:extLst>
      <p:ext uri="{BB962C8B-B14F-4D97-AF65-F5344CB8AC3E}">
        <p14:creationId xmlns:p14="http://schemas.microsoft.com/office/powerpoint/2010/main" val="1733879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28311-D1F5-9D47-B200-86982329E692}"/>
              </a:ext>
            </a:extLst>
          </p:cNvPr>
          <p:cNvSpPr>
            <a:spLocks noGrp="1"/>
          </p:cNvSpPr>
          <p:nvPr>
            <p:ph type="title"/>
          </p:nvPr>
        </p:nvSpPr>
        <p:spPr/>
        <p:txBody>
          <a:bodyPr/>
          <a:lstStyle/>
          <a:p>
            <a:r>
              <a:rPr lang="en-US" dirty="0"/>
              <a:t>High-Level Deliverable Design</a:t>
            </a:r>
          </a:p>
        </p:txBody>
      </p:sp>
      <p:graphicFrame>
        <p:nvGraphicFramePr>
          <p:cNvPr id="4" name="Content Placeholder 3">
            <a:extLst>
              <a:ext uri="{FF2B5EF4-FFF2-40B4-BE49-F238E27FC236}">
                <a16:creationId xmlns:a16="http://schemas.microsoft.com/office/drawing/2014/main" id="{D6406317-91CF-6446-BD09-26F7E76E80D9}"/>
              </a:ext>
            </a:extLst>
          </p:cNvPr>
          <p:cNvGraphicFramePr>
            <a:graphicFrameLocks noGrp="1"/>
          </p:cNvGraphicFramePr>
          <p:nvPr>
            <p:ph idx="1"/>
            <p:extLst>
              <p:ext uri="{D42A27DB-BD31-4B8C-83A1-F6EECF244321}">
                <p14:modId xmlns:p14="http://schemas.microsoft.com/office/powerpoint/2010/main" val="3525057022"/>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4849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A074-AD58-C54F-B215-E0D43F7EA2FE}"/>
              </a:ext>
            </a:extLst>
          </p:cNvPr>
          <p:cNvSpPr>
            <a:spLocks noGrp="1"/>
          </p:cNvSpPr>
          <p:nvPr>
            <p:ph type="title"/>
          </p:nvPr>
        </p:nvSpPr>
        <p:spPr>
          <a:xfrm>
            <a:off x="1274234" y="2768600"/>
            <a:ext cx="8596668" cy="1320800"/>
          </a:xfrm>
        </p:spPr>
        <p:txBody>
          <a:bodyPr/>
          <a:lstStyle/>
          <a:p>
            <a:r>
              <a:rPr lang="en-US" dirty="0">
                <a:hlinkClick r:id="rId3"/>
              </a:rPr>
              <a:t>Demo – Mapping the Missing</a:t>
            </a:r>
            <a:endParaRPr lang="en-US" dirty="0"/>
          </a:p>
        </p:txBody>
      </p:sp>
    </p:spTree>
    <p:extLst>
      <p:ext uri="{BB962C8B-B14F-4D97-AF65-F5344CB8AC3E}">
        <p14:creationId xmlns:p14="http://schemas.microsoft.com/office/powerpoint/2010/main" val="37397291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8577</TotalTime>
  <Words>663</Words>
  <Application>Microsoft Macintosh PowerPoint</Application>
  <PresentationFormat>Widescreen</PresentationFormat>
  <Paragraphs>88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Mapping the Missing : Capstone Presentation</vt:lpstr>
      <vt:lpstr>Agenda</vt:lpstr>
      <vt:lpstr>Problem Statement</vt:lpstr>
      <vt:lpstr>Summary of Literature Review</vt:lpstr>
      <vt:lpstr>Summary of Data Survey</vt:lpstr>
      <vt:lpstr>Proposed Solution</vt:lpstr>
      <vt:lpstr>Data Overview</vt:lpstr>
      <vt:lpstr>High-Level Deliverable Design</vt:lpstr>
      <vt:lpstr>Demo – Mapping the Missing</vt:lpstr>
      <vt:lpstr>Limitations/Future Enhancements</vt:lpstr>
      <vt:lpstr>Special 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Nelson Foster</dc:creator>
  <cp:lastModifiedBy>Nelson Foster</cp:lastModifiedBy>
  <cp:revision>25</cp:revision>
  <dcterms:created xsi:type="dcterms:W3CDTF">2019-07-02T01:10:32Z</dcterms:created>
  <dcterms:modified xsi:type="dcterms:W3CDTF">2019-08-15T19:23:10Z</dcterms:modified>
</cp:coreProperties>
</file>