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728"/>
  </p:normalViewPr>
  <p:slideViewPr>
    <p:cSldViewPr snapToGrid="0" snapToObjects="1">
      <p:cViewPr varScale="1">
        <p:scale>
          <a:sx n="101" d="100"/>
          <a:sy n="101" d="100"/>
        </p:scale>
        <p:origin x="4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NelsonFoster/Data-Science-Capstone" TargetMode="External"/><Relationship Id="rId3" Type="http://schemas.openxmlformats.org/officeDocument/2006/relationships/hyperlink" Target="http://www.missingkids.com/" TargetMode="External"/><Relationship Id="rId7" Type="http://schemas.openxmlformats.org/officeDocument/2006/relationships/hyperlink" Target="https://trello.com/b/kS8xcUM7/nelson-foster-data-science-capstone" TargetMode="External"/><Relationship Id="rId2" Type="http://schemas.openxmlformats.org/officeDocument/2006/relationships/hyperlink" Target="https://www.namus.gov/MissingPersons/Search" TargetMode="External"/><Relationship Id="rId1" Type="http://schemas.openxmlformats.org/officeDocument/2006/relationships/slideLayout" Target="../slideLayouts/slideLayout2.xml"/><Relationship Id="rId6" Type="http://schemas.openxmlformats.org/officeDocument/2006/relationships/hyperlink" Target="http://flask.pocoo.org/" TargetMode="External"/><Relationship Id="rId5" Type="http://schemas.openxmlformats.org/officeDocument/2006/relationships/hyperlink" Target="https://docs.seleniumhq.org/" TargetMode="External"/><Relationship Id="rId4" Type="http://schemas.openxmlformats.org/officeDocument/2006/relationships/hyperlink" Target="https://www.crummy.com/software/BeautifulSoup/bs4/do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697E-FA98-2F43-ABA3-9FC83AA3E093}"/>
              </a:ext>
            </a:extLst>
          </p:cNvPr>
          <p:cNvSpPr>
            <a:spLocks noGrp="1"/>
          </p:cNvSpPr>
          <p:nvPr>
            <p:ph type="ctrTitle"/>
          </p:nvPr>
        </p:nvSpPr>
        <p:spPr/>
        <p:txBody>
          <a:bodyPr/>
          <a:lstStyle/>
          <a:p>
            <a:r>
              <a:rPr lang="en-US" dirty="0"/>
              <a:t>Mapping the Missing</a:t>
            </a:r>
            <a:br>
              <a:rPr lang="en-US" dirty="0"/>
            </a:br>
            <a:r>
              <a:rPr lang="en-US" dirty="0"/>
              <a:t>Project Update</a:t>
            </a:r>
          </a:p>
        </p:txBody>
      </p:sp>
      <p:sp>
        <p:nvSpPr>
          <p:cNvPr id="3" name="Subtitle 2">
            <a:extLst>
              <a:ext uri="{FF2B5EF4-FFF2-40B4-BE49-F238E27FC236}">
                <a16:creationId xmlns:a16="http://schemas.microsoft.com/office/drawing/2014/main" id="{07008590-1328-5443-A3C1-8BE551CA01DC}"/>
              </a:ext>
            </a:extLst>
          </p:cNvPr>
          <p:cNvSpPr>
            <a:spLocks noGrp="1"/>
          </p:cNvSpPr>
          <p:nvPr>
            <p:ph type="subTitle" idx="1"/>
          </p:nvPr>
        </p:nvSpPr>
        <p:spPr/>
        <p:txBody>
          <a:bodyPr>
            <a:normAutofit lnSpcReduction="10000"/>
          </a:bodyPr>
          <a:lstStyle/>
          <a:p>
            <a:r>
              <a:rPr lang="en-US" dirty="0"/>
              <a:t>Nelson Foster</a:t>
            </a:r>
          </a:p>
          <a:p>
            <a:r>
              <a:rPr lang="en-US" dirty="0"/>
              <a:t>DATS 6501-10 | Data Science Capstone</a:t>
            </a:r>
          </a:p>
          <a:p>
            <a:r>
              <a:rPr lang="en-US" dirty="0"/>
              <a:t>2 July 2019</a:t>
            </a:r>
          </a:p>
        </p:txBody>
      </p:sp>
    </p:spTree>
    <p:extLst>
      <p:ext uri="{BB962C8B-B14F-4D97-AF65-F5344CB8AC3E}">
        <p14:creationId xmlns:p14="http://schemas.microsoft.com/office/powerpoint/2010/main" val="1565010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FA46-2EE6-FB41-ACAF-09415B951C7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6B4FB08-EDC7-2042-BAAA-0DB6C533486B}"/>
              </a:ext>
            </a:extLst>
          </p:cNvPr>
          <p:cNvSpPr>
            <a:spLocks noGrp="1"/>
          </p:cNvSpPr>
          <p:nvPr>
            <p:ph idx="1"/>
          </p:nvPr>
        </p:nvSpPr>
        <p:spPr/>
        <p:txBody>
          <a:bodyPr/>
          <a:lstStyle/>
          <a:p>
            <a:r>
              <a:rPr lang="en-US" dirty="0"/>
              <a:t>Revised Problem Statement</a:t>
            </a:r>
          </a:p>
          <a:p>
            <a:r>
              <a:rPr lang="en-US" dirty="0"/>
              <a:t>Current Progress</a:t>
            </a:r>
          </a:p>
          <a:p>
            <a:r>
              <a:rPr lang="en-US" dirty="0"/>
              <a:t>Challenges</a:t>
            </a:r>
          </a:p>
          <a:p>
            <a:r>
              <a:rPr lang="en-US" dirty="0"/>
              <a:t>Next Steps</a:t>
            </a:r>
          </a:p>
        </p:txBody>
      </p:sp>
    </p:spTree>
    <p:extLst>
      <p:ext uri="{BB962C8B-B14F-4D97-AF65-F5344CB8AC3E}">
        <p14:creationId xmlns:p14="http://schemas.microsoft.com/office/powerpoint/2010/main" val="201849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5CBD-4B65-824C-BDBB-ADED7D847E6F}"/>
              </a:ext>
            </a:extLst>
          </p:cNvPr>
          <p:cNvSpPr>
            <a:spLocks noGrp="1"/>
          </p:cNvSpPr>
          <p:nvPr>
            <p:ph type="title"/>
          </p:nvPr>
        </p:nvSpPr>
        <p:spPr/>
        <p:txBody>
          <a:bodyPr/>
          <a:lstStyle/>
          <a:p>
            <a:r>
              <a:rPr lang="en-US" dirty="0"/>
              <a:t>Refined Problem Statement</a:t>
            </a:r>
          </a:p>
        </p:txBody>
      </p:sp>
      <p:sp>
        <p:nvSpPr>
          <p:cNvPr id="3" name="Content Placeholder 2">
            <a:extLst>
              <a:ext uri="{FF2B5EF4-FFF2-40B4-BE49-F238E27FC236}">
                <a16:creationId xmlns:a16="http://schemas.microsoft.com/office/drawing/2014/main" id="{1956A979-361B-894E-8F3B-73C1B63DBFBF}"/>
              </a:ext>
            </a:extLst>
          </p:cNvPr>
          <p:cNvSpPr>
            <a:spLocks noGrp="1"/>
          </p:cNvSpPr>
          <p:nvPr>
            <p:ph idx="1"/>
          </p:nvPr>
        </p:nvSpPr>
        <p:spPr/>
        <p:txBody>
          <a:bodyPr/>
          <a:lstStyle/>
          <a:p>
            <a:r>
              <a:rPr lang="en-US" dirty="0"/>
              <a:t>Law enforcement personnel and community organizations tend to lack comprehensive, consolidated, data-driven tools to address missing persons cases. </a:t>
            </a:r>
          </a:p>
          <a:p>
            <a:r>
              <a:rPr lang="en-US" dirty="0"/>
              <a:t>A consolidated database of spatiotemporal data on missing persons can help law enforcement and advocacy groups identify trends in missing persons data and potentially investigate incidences of exploitation such as human trafficking or serial crime.</a:t>
            </a:r>
          </a:p>
        </p:txBody>
      </p:sp>
    </p:spTree>
    <p:extLst>
      <p:ext uri="{BB962C8B-B14F-4D97-AF65-F5344CB8AC3E}">
        <p14:creationId xmlns:p14="http://schemas.microsoft.com/office/powerpoint/2010/main" val="362866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DD1E5-8CD2-7D46-BE66-952EFCE74899}"/>
              </a:ext>
            </a:extLst>
          </p:cNvPr>
          <p:cNvSpPr>
            <a:spLocks noGrp="1"/>
          </p:cNvSpPr>
          <p:nvPr>
            <p:ph type="title"/>
          </p:nvPr>
        </p:nvSpPr>
        <p:spPr/>
        <p:txBody>
          <a:bodyPr/>
          <a:lstStyle/>
          <a:p>
            <a:r>
              <a:rPr lang="en-US" dirty="0"/>
              <a:t>Current Progress</a:t>
            </a:r>
          </a:p>
        </p:txBody>
      </p:sp>
      <p:sp>
        <p:nvSpPr>
          <p:cNvPr id="3" name="Content Placeholder 2">
            <a:extLst>
              <a:ext uri="{FF2B5EF4-FFF2-40B4-BE49-F238E27FC236}">
                <a16:creationId xmlns:a16="http://schemas.microsoft.com/office/drawing/2014/main" id="{7B927D01-1001-334A-924A-928CF6C4CED4}"/>
              </a:ext>
            </a:extLst>
          </p:cNvPr>
          <p:cNvSpPr>
            <a:spLocks noGrp="1"/>
          </p:cNvSpPr>
          <p:nvPr>
            <p:ph idx="1"/>
          </p:nvPr>
        </p:nvSpPr>
        <p:spPr>
          <a:xfrm>
            <a:off x="677334" y="1282699"/>
            <a:ext cx="9088966" cy="5334001"/>
          </a:xfrm>
        </p:spPr>
        <p:txBody>
          <a:bodyPr>
            <a:normAutofit/>
          </a:bodyPr>
          <a:lstStyle/>
          <a:p>
            <a:r>
              <a:rPr lang="en-US" dirty="0"/>
              <a:t>Project Planning/Research </a:t>
            </a:r>
          </a:p>
          <a:p>
            <a:pPr lvl="1"/>
            <a:r>
              <a:rPr lang="en-US" dirty="0"/>
              <a:t>Literature Review on missing persons research and data-driven interventions</a:t>
            </a:r>
          </a:p>
          <a:p>
            <a:pPr lvl="1"/>
            <a:r>
              <a:rPr lang="en-US" dirty="0"/>
              <a:t>Identified potential data sources</a:t>
            </a:r>
          </a:p>
          <a:p>
            <a:pPr lvl="2"/>
            <a:r>
              <a:rPr lang="en-US" dirty="0" err="1">
                <a:hlinkClick r:id="rId2"/>
              </a:rPr>
              <a:t>NamUs</a:t>
            </a:r>
            <a:endParaRPr lang="en-US" dirty="0"/>
          </a:p>
          <a:p>
            <a:pPr lvl="2"/>
            <a:r>
              <a:rPr lang="en-US" dirty="0">
                <a:hlinkClick r:id="rId3"/>
              </a:rPr>
              <a:t>National Center for Missing &amp; Exploited Children</a:t>
            </a:r>
            <a:endParaRPr lang="en-US" dirty="0"/>
          </a:p>
          <a:p>
            <a:pPr lvl="2"/>
            <a:r>
              <a:rPr lang="en-US" dirty="0"/>
              <a:t>Nine State/local law enforcement agencies </a:t>
            </a:r>
          </a:p>
          <a:p>
            <a:pPr lvl="2"/>
            <a:r>
              <a:rPr lang="en-US" dirty="0"/>
              <a:t>Social Media (#</a:t>
            </a:r>
            <a:r>
              <a:rPr lang="en-US" dirty="0" err="1"/>
              <a:t>missingperson</a:t>
            </a:r>
            <a:r>
              <a:rPr lang="en-US" dirty="0"/>
              <a:t>)</a:t>
            </a:r>
          </a:p>
          <a:p>
            <a:pPr lvl="1"/>
            <a:r>
              <a:rPr lang="en-US" dirty="0"/>
              <a:t>Researching web scraping technologies</a:t>
            </a:r>
          </a:p>
          <a:p>
            <a:pPr lvl="2"/>
            <a:r>
              <a:rPr lang="en-US" dirty="0">
                <a:hlinkClick r:id="rId4"/>
              </a:rPr>
              <a:t>Beautiful Soup</a:t>
            </a:r>
            <a:endParaRPr lang="en-US" dirty="0"/>
          </a:p>
          <a:p>
            <a:pPr lvl="2"/>
            <a:r>
              <a:rPr lang="en-US" dirty="0">
                <a:hlinkClick r:id="rId5"/>
              </a:rPr>
              <a:t>Selenium</a:t>
            </a:r>
            <a:endParaRPr lang="en-US" dirty="0"/>
          </a:p>
          <a:p>
            <a:pPr lvl="2"/>
            <a:r>
              <a:rPr lang="en-US" dirty="0">
                <a:hlinkClick r:id="rId6"/>
              </a:rPr>
              <a:t>Requests</a:t>
            </a:r>
            <a:endParaRPr lang="en-US" dirty="0"/>
          </a:p>
          <a:p>
            <a:pPr lvl="2"/>
            <a:r>
              <a:rPr lang="en-US" dirty="0">
                <a:hlinkClick r:id="rId6"/>
              </a:rPr>
              <a:t>Flask</a:t>
            </a:r>
            <a:endParaRPr lang="en-US" dirty="0"/>
          </a:p>
          <a:p>
            <a:pPr lvl="1"/>
            <a:r>
              <a:rPr lang="en-US" dirty="0"/>
              <a:t>Consulting with Geospatial Statistics Professor on Spatial Analysis and Mapping techniques using R</a:t>
            </a:r>
          </a:p>
          <a:p>
            <a:pPr lvl="1"/>
            <a:r>
              <a:rPr lang="en-US" dirty="0"/>
              <a:t>Updates to </a:t>
            </a:r>
            <a:r>
              <a:rPr lang="en-US" dirty="0">
                <a:hlinkClick r:id="rId7"/>
              </a:rPr>
              <a:t>Trello Board </a:t>
            </a:r>
            <a:r>
              <a:rPr lang="en-US" dirty="0"/>
              <a:t>&amp; Linked </a:t>
            </a:r>
            <a:r>
              <a:rPr lang="en-US" dirty="0">
                <a:hlinkClick r:id="rId8"/>
              </a:rPr>
              <a:t>GitHub Repo</a:t>
            </a:r>
            <a:endParaRPr lang="en-US" dirty="0"/>
          </a:p>
          <a:p>
            <a:pPr lvl="1"/>
            <a:endParaRPr lang="en-US" dirty="0"/>
          </a:p>
        </p:txBody>
      </p:sp>
    </p:spTree>
    <p:extLst>
      <p:ext uri="{BB962C8B-B14F-4D97-AF65-F5344CB8AC3E}">
        <p14:creationId xmlns:p14="http://schemas.microsoft.com/office/powerpoint/2010/main" val="1267808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ACAFF-090B-6345-9FFD-482FB3D82FAA}"/>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536229EB-A211-034A-8E5C-D42A3A1D21A3}"/>
              </a:ext>
            </a:extLst>
          </p:cNvPr>
          <p:cNvSpPr>
            <a:spLocks noGrp="1"/>
          </p:cNvSpPr>
          <p:nvPr>
            <p:ph idx="1"/>
          </p:nvPr>
        </p:nvSpPr>
        <p:spPr>
          <a:xfrm>
            <a:off x="677334" y="1333501"/>
            <a:ext cx="8596668" cy="4707862"/>
          </a:xfrm>
        </p:spPr>
        <p:txBody>
          <a:bodyPr>
            <a:normAutofit lnSpcReduction="10000"/>
          </a:bodyPr>
          <a:lstStyle/>
          <a:p>
            <a:r>
              <a:rPr lang="en-US" dirty="0"/>
              <a:t>Data Acquisition</a:t>
            </a:r>
          </a:p>
          <a:p>
            <a:pPr lvl="1"/>
            <a:r>
              <a:rPr lang="en-US" dirty="0"/>
              <a:t>Deciding on data sources</a:t>
            </a:r>
          </a:p>
          <a:p>
            <a:pPr lvl="1"/>
            <a:r>
              <a:rPr lang="en-US" dirty="0"/>
              <a:t>Existing “official” data sources are problematic</a:t>
            </a:r>
          </a:p>
          <a:p>
            <a:pPr lvl="2"/>
            <a:r>
              <a:rPr lang="en-US" dirty="0"/>
              <a:t>Lack of standard data structure or governance method</a:t>
            </a:r>
          </a:p>
          <a:p>
            <a:pPr lvl="2"/>
            <a:r>
              <a:rPr lang="en-US" dirty="0"/>
              <a:t>Incomplete or redacted/amended records</a:t>
            </a:r>
          </a:p>
          <a:p>
            <a:pPr lvl="2"/>
            <a:r>
              <a:rPr lang="en-US" dirty="0"/>
              <a:t>Not updated timely</a:t>
            </a:r>
          </a:p>
          <a:p>
            <a:pPr lvl="2"/>
            <a:r>
              <a:rPr lang="en-US" dirty="0"/>
              <a:t>Inconsistency in encoding and capture methods across jurisdictions</a:t>
            </a:r>
          </a:p>
          <a:p>
            <a:pPr lvl="1"/>
            <a:r>
              <a:rPr lang="en-US" dirty="0"/>
              <a:t>After reviewing some implementations using </a:t>
            </a:r>
            <a:r>
              <a:rPr lang="en-US" dirty="0" err="1"/>
              <a:t>DoJ’s</a:t>
            </a:r>
            <a:r>
              <a:rPr lang="en-US" dirty="0"/>
              <a:t> website (</a:t>
            </a:r>
            <a:r>
              <a:rPr lang="en-US" dirty="0" err="1"/>
              <a:t>NamUs</a:t>
            </a:r>
            <a:r>
              <a:rPr lang="en-US" dirty="0"/>
              <a:t>), considering either supplementing or shifting focus from official data sources</a:t>
            </a:r>
          </a:p>
          <a:p>
            <a:pPr lvl="1"/>
            <a:r>
              <a:rPr lang="en-US" dirty="0"/>
              <a:t>Deciding on web scraping method and learning how to implement it</a:t>
            </a:r>
          </a:p>
          <a:p>
            <a:pPr lvl="1"/>
            <a:r>
              <a:rPr lang="en-US" dirty="0"/>
              <a:t>Constrained by what data source(s) are ultimately utilized</a:t>
            </a:r>
          </a:p>
          <a:p>
            <a:endParaRPr lang="en-US" dirty="0"/>
          </a:p>
          <a:p>
            <a:pPr marL="0" indent="0">
              <a:buNone/>
            </a:pPr>
            <a:r>
              <a:rPr lang="en-US" sz="1300" dirty="0"/>
              <a:t>* “</a:t>
            </a:r>
            <a:r>
              <a:rPr lang="en-US" sz="1300" i="1" dirty="0"/>
              <a:t>Official” in this context refers to databases compiled by federal, state, &amp; local law enforcement agencies, as well as non profit organizations, NGOs, and advocacy groups</a:t>
            </a:r>
            <a:endParaRPr lang="en-US" sz="1300" dirty="0"/>
          </a:p>
        </p:txBody>
      </p:sp>
    </p:spTree>
    <p:extLst>
      <p:ext uri="{BB962C8B-B14F-4D97-AF65-F5344CB8AC3E}">
        <p14:creationId xmlns:p14="http://schemas.microsoft.com/office/powerpoint/2010/main" val="1790884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9E6A-F411-124F-825B-3FE328D63CFA}"/>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F1589AC1-BAF2-5740-ADA7-3933E048F234}"/>
              </a:ext>
            </a:extLst>
          </p:cNvPr>
          <p:cNvSpPr>
            <a:spLocks noGrp="1"/>
          </p:cNvSpPr>
          <p:nvPr>
            <p:ph idx="1"/>
          </p:nvPr>
        </p:nvSpPr>
        <p:spPr>
          <a:xfrm>
            <a:off x="677334" y="1589089"/>
            <a:ext cx="8596668" cy="5129211"/>
          </a:xfrm>
        </p:spPr>
        <p:txBody>
          <a:bodyPr/>
          <a:lstStyle/>
          <a:p>
            <a:r>
              <a:rPr lang="en-US" dirty="0"/>
              <a:t>Narrow down data source(s), scope/region(s) of research</a:t>
            </a:r>
          </a:p>
          <a:p>
            <a:r>
              <a:rPr lang="en-US" dirty="0"/>
              <a:t>Decide on web scraping framework</a:t>
            </a:r>
          </a:p>
          <a:p>
            <a:r>
              <a:rPr lang="en-US" dirty="0"/>
              <a:t>Design/build research environment in AWS</a:t>
            </a:r>
          </a:p>
          <a:p>
            <a:pPr lvl="1"/>
            <a:r>
              <a:rPr lang="en-US" dirty="0"/>
              <a:t>Compute (EC2)</a:t>
            </a:r>
          </a:p>
          <a:p>
            <a:pPr lvl="1"/>
            <a:r>
              <a:rPr lang="en-US" dirty="0"/>
              <a:t>Storage </a:t>
            </a:r>
          </a:p>
          <a:p>
            <a:pPr lvl="2"/>
            <a:r>
              <a:rPr lang="en-US" dirty="0"/>
              <a:t>Documents/files (S3 buckets)</a:t>
            </a:r>
          </a:p>
          <a:p>
            <a:pPr lvl="2"/>
            <a:r>
              <a:rPr lang="en-US" dirty="0"/>
              <a:t>Database (Amazon RDS) </a:t>
            </a:r>
          </a:p>
          <a:p>
            <a:r>
              <a:rPr lang="en-US" dirty="0"/>
              <a:t>Code data pipelines/APIs to acquire data and store in cloud RDS </a:t>
            </a:r>
          </a:p>
          <a:p>
            <a:r>
              <a:rPr lang="en-US" dirty="0"/>
              <a:t>Reconvene with Geospatial Statistics Professor</a:t>
            </a:r>
          </a:p>
          <a:p>
            <a:r>
              <a:rPr lang="en-US" dirty="0"/>
              <a:t>Develop spatial analyses, hypothesis tests, maps, etc. </a:t>
            </a:r>
          </a:p>
          <a:p>
            <a:r>
              <a:rPr lang="en-US" dirty="0"/>
              <a:t>Develop data product/deliverable</a:t>
            </a:r>
          </a:p>
          <a:p>
            <a:pPr lvl="1"/>
            <a:r>
              <a:rPr lang="en-US" dirty="0"/>
              <a:t>Single-page web application </a:t>
            </a:r>
          </a:p>
          <a:p>
            <a:r>
              <a:rPr lang="en-US" dirty="0"/>
              <a:t>Refine data product/deliverable and prepare presentations </a:t>
            </a:r>
          </a:p>
          <a:p>
            <a:endParaRPr lang="en-US" dirty="0"/>
          </a:p>
        </p:txBody>
      </p:sp>
    </p:spTree>
    <p:extLst>
      <p:ext uri="{BB962C8B-B14F-4D97-AF65-F5344CB8AC3E}">
        <p14:creationId xmlns:p14="http://schemas.microsoft.com/office/powerpoint/2010/main" val="14983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A074-AD58-C54F-B215-E0D43F7EA2FE}"/>
              </a:ext>
            </a:extLst>
          </p:cNvPr>
          <p:cNvSpPr>
            <a:spLocks noGrp="1"/>
          </p:cNvSpPr>
          <p:nvPr>
            <p:ph type="title"/>
          </p:nvPr>
        </p:nvSpPr>
        <p:spPr>
          <a:xfrm>
            <a:off x="1274234" y="2768600"/>
            <a:ext cx="8596668" cy="1320800"/>
          </a:xfrm>
        </p:spPr>
        <p:txBody>
          <a:bodyPr/>
          <a:lstStyle/>
          <a:p>
            <a:r>
              <a:rPr lang="en-US" dirty="0"/>
              <a:t>Questions/Suggestions?</a:t>
            </a:r>
          </a:p>
        </p:txBody>
      </p:sp>
    </p:spTree>
    <p:extLst>
      <p:ext uri="{BB962C8B-B14F-4D97-AF65-F5344CB8AC3E}">
        <p14:creationId xmlns:p14="http://schemas.microsoft.com/office/powerpoint/2010/main" val="37397291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TotalTime>
  <Words>363</Words>
  <Application>Microsoft Macintosh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Mapping the Missing Project Update</vt:lpstr>
      <vt:lpstr>Agenda</vt:lpstr>
      <vt:lpstr>Refined Problem Statement</vt:lpstr>
      <vt:lpstr>Current Progress</vt:lpstr>
      <vt:lpstr>Challenges</vt:lpstr>
      <vt:lpstr>Next Steps</vt:lpstr>
      <vt:lpstr>Questions/Suggestions?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Nelson Foster</dc:creator>
  <cp:lastModifiedBy>Nelson Foster</cp:lastModifiedBy>
  <cp:revision>6</cp:revision>
  <dcterms:created xsi:type="dcterms:W3CDTF">2019-07-02T01:10:32Z</dcterms:created>
  <dcterms:modified xsi:type="dcterms:W3CDTF">2019-07-02T02:02:35Z</dcterms:modified>
</cp:coreProperties>
</file>