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28"/>
  </p:normalViewPr>
  <p:slideViewPr>
    <p:cSldViewPr snapToGrid="0" snapToObjects="1">
      <p:cViewPr>
        <p:scale>
          <a:sx n="113" d="100"/>
          <a:sy n="113" d="100"/>
        </p:scale>
        <p:origin x="-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ist.gov/itl/iad/image-group/color-feret-datab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B896-B2F4-544E-8317-71AE6FC79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D9545-B8A0-6A4C-A29E-C56AB8AAB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Darius bailey | Nelson Foster</a:t>
            </a:r>
          </a:p>
          <a:p>
            <a:r>
              <a:rPr lang="en-US" dirty="0"/>
              <a:t>Machine Learning II</a:t>
            </a:r>
          </a:p>
          <a:p>
            <a:r>
              <a:rPr lang="en-US" dirty="0"/>
              <a:t>24 April 2019</a:t>
            </a:r>
          </a:p>
        </p:txBody>
      </p:sp>
    </p:spTree>
    <p:extLst>
      <p:ext uri="{BB962C8B-B14F-4D97-AF65-F5344CB8AC3E}">
        <p14:creationId xmlns:p14="http://schemas.microsoft.com/office/powerpoint/2010/main" val="377536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84D4-245F-454D-9190-F5F3072B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06C58-9106-684D-A1CD-0C8911CD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461" y="1810873"/>
            <a:ext cx="7461077" cy="3916827"/>
          </a:xfrm>
        </p:spPr>
      </p:pic>
    </p:spTree>
    <p:extLst>
      <p:ext uri="{BB962C8B-B14F-4D97-AF65-F5344CB8AC3E}">
        <p14:creationId xmlns:p14="http://schemas.microsoft.com/office/powerpoint/2010/main" val="54743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0562"/>
            <a:ext cx="9905998" cy="1478570"/>
          </a:xfrm>
        </p:spPr>
        <p:txBody>
          <a:bodyPr/>
          <a:lstStyle/>
          <a:p>
            <a:r>
              <a:rPr lang="en-US" dirty="0"/>
              <a:t>Evaluating performance | </a:t>
            </a:r>
            <a:r>
              <a:rPr lang="en-US" dirty="0" err="1"/>
              <a:t>FaceModule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200" y="5029754"/>
            <a:ext cx="1496448" cy="15146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69" y="1035215"/>
            <a:ext cx="3273789" cy="279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31A0C3-391C-6343-8934-F2D9655341A4}"/>
              </a:ext>
            </a:extLst>
          </p:cNvPr>
          <p:cNvSpPr txBox="1"/>
          <p:nvPr/>
        </p:nvSpPr>
        <p:spPr>
          <a:xfrm>
            <a:off x="2681111" y="5725404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FaceModule</a:t>
            </a:r>
            <a:r>
              <a:rPr lang="en-US" i="1" dirty="0"/>
              <a:t>, the initial network consisted of one convolutional layer (with one dropout layer), and two fully connected layers.  Overall performance was at 30% Accuracy. 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29E4B-7541-5748-ADCD-8A20D6D7E3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322" y="1035215"/>
            <a:ext cx="7862947" cy="45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6743"/>
            <a:ext cx="9905998" cy="1478570"/>
          </a:xfrm>
        </p:spPr>
        <p:txBody>
          <a:bodyPr/>
          <a:lstStyle/>
          <a:p>
            <a:r>
              <a:rPr lang="en-US" dirty="0"/>
              <a:t>Evaluating performance | FaceModule2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587" y="5011528"/>
            <a:ext cx="1741963" cy="17222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884" y="1846472"/>
            <a:ext cx="3187229" cy="2804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D66E3-4D56-DD47-A3A0-0B14536F18FB}"/>
              </a:ext>
            </a:extLst>
          </p:cNvPr>
          <p:cNvSpPr txBox="1"/>
          <p:nvPr/>
        </p:nvSpPr>
        <p:spPr>
          <a:xfrm>
            <a:off x="3173412" y="5658251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FaceModule</a:t>
            </a:r>
            <a:r>
              <a:rPr lang="en-US" dirty="0"/>
              <a:t> 2, an additional convolutional layer was added, and the out-channels were increased from 16 to 32. Overall accuracy increased to 45%.</a:t>
            </a:r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CABB3-CC87-E042-82C9-15DF6B2918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2911" y="1121915"/>
            <a:ext cx="7940973" cy="45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6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102" y="-75115"/>
            <a:ext cx="9905998" cy="1362067"/>
          </a:xfrm>
        </p:spPr>
        <p:txBody>
          <a:bodyPr/>
          <a:lstStyle/>
          <a:p>
            <a:r>
              <a:rPr lang="en-US" dirty="0"/>
              <a:t>Evaluating performance | FaceModule3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1762" y="4714876"/>
            <a:ext cx="1769362" cy="20112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11" y="983721"/>
            <a:ext cx="3035616" cy="3071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31E29-02EC-2343-826A-DD5B74FD41A7}"/>
              </a:ext>
            </a:extLst>
          </p:cNvPr>
          <p:cNvSpPr txBox="1"/>
          <p:nvPr/>
        </p:nvSpPr>
        <p:spPr>
          <a:xfrm>
            <a:off x="2868612" y="6049434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FaceModule3, a Batch Normalization layer was added. This significantly improved performance, to 57%.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5F4C4-0599-1542-800C-00B1A5BCCF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3444" y="983721"/>
            <a:ext cx="8121967" cy="50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68" y="-132579"/>
            <a:ext cx="9905998" cy="1159868"/>
          </a:xfrm>
        </p:spPr>
        <p:txBody>
          <a:bodyPr/>
          <a:lstStyle/>
          <a:p>
            <a:r>
              <a:rPr lang="en-US" dirty="0"/>
              <a:t>Evaluating performance | FaceModule4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832" y="1016881"/>
            <a:ext cx="2807547" cy="268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E0E3A-CE9B-6348-9665-A5A55CBE4EED}"/>
              </a:ext>
            </a:extLst>
          </p:cNvPr>
          <p:cNvSpPr txBox="1"/>
          <p:nvPr/>
        </p:nvSpPr>
        <p:spPr>
          <a:xfrm>
            <a:off x="2812167" y="593467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FaceModule4 leveraged three convolutional layers and four batch normalization layers, but accuracy remained at 57%. 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1D84B-4A02-9040-BF09-6C445CBA5F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3367" y="983842"/>
            <a:ext cx="8396465" cy="495082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923950D-C43A-9F45-9545-23F816B6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9" y="4606983"/>
            <a:ext cx="1477772" cy="15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9605-849A-3147-8D30-EAA6F0EE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3" y="103712"/>
            <a:ext cx="8827911" cy="6705623"/>
          </a:xfrm>
        </p:spPr>
      </p:pic>
    </p:spTree>
    <p:extLst>
      <p:ext uri="{BB962C8B-B14F-4D97-AF65-F5344CB8AC3E}">
        <p14:creationId xmlns:p14="http://schemas.microsoft.com/office/powerpoint/2010/main" val="12480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9605-849A-3147-8D30-EAA6F0EE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308" y="170463"/>
            <a:ext cx="7489583" cy="6517074"/>
          </a:xfrm>
        </p:spPr>
      </p:pic>
    </p:spTree>
    <p:extLst>
      <p:ext uri="{BB962C8B-B14F-4D97-AF65-F5344CB8AC3E}">
        <p14:creationId xmlns:p14="http://schemas.microsoft.com/office/powerpoint/2010/main" val="207494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460-207D-F647-B856-806F8DF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679" y="0"/>
            <a:ext cx="9905998" cy="1013695"/>
          </a:xfrm>
        </p:spPr>
        <p:txBody>
          <a:bodyPr/>
          <a:lstStyle/>
          <a:p>
            <a:r>
              <a:rPr lang="en-US" dirty="0"/>
              <a:t>  Per Class Accuracy: Subject 1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2601D04-A728-5941-8D0E-3DFC5D66F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83" y="813550"/>
            <a:ext cx="2046287" cy="1553899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66782A-AFCD-D54C-9E14-4DE3BF6BDA7D}"/>
              </a:ext>
            </a:extLst>
          </p:cNvPr>
          <p:cNvSpPr txBox="1"/>
          <p:nvPr/>
        </p:nvSpPr>
        <p:spPr>
          <a:xfrm>
            <a:off x="2211300" y="236407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‘Glasses’: 0.76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8EB02E-3C39-564B-86EA-494D63C1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71" y="854046"/>
            <a:ext cx="2032000" cy="1543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BAE37F-00CF-BF49-9AF6-222AECFBD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49" y="4696168"/>
            <a:ext cx="2032000" cy="1543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B72E0C-7286-544F-A3EA-F8B5E310B0F2}"/>
              </a:ext>
            </a:extLst>
          </p:cNvPr>
          <p:cNvSpPr txBox="1"/>
          <p:nvPr/>
        </p:nvSpPr>
        <p:spPr>
          <a:xfrm>
            <a:off x="6305781" y="235979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‘Left Light’: 1.00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559F3-DB4D-3547-929F-79851D61F243}"/>
              </a:ext>
            </a:extLst>
          </p:cNvPr>
          <p:cNvSpPr txBox="1"/>
          <p:nvPr/>
        </p:nvSpPr>
        <p:spPr>
          <a:xfrm>
            <a:off x="7658016" y="6240227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‘No Glasses’: 0.62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5F5D65-656B-4740-9CD2-690D08C50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270" y="2755004"/>
            <a:ext cx="2032000" cy="1543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EBA280-8E9F-354C-9B20-4A71A21BD5E1}"/>
              </a:ext>
            </a:extLst>
          </p:cNvPr>
          <p:cNvSpPr txBox="1"/>
          <p:nvPr/>
        </p:nvSpPr>
        <p:spPr>
          <a:xfrm>
            <a:off x="2385048" y="4288457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‘Right Light’: 0.94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D82631A-68A2-114E-87A2-E98173204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108" y="2711842"/>
            <a:ext cx="2032000" cy="1543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B0EC320-623F-CB4E-92E5-BEDA922047AA}"/>
              </a:ext>
            </a:extLst>
          </p:cNvPr>
          <p:cNvSpPr txBox="1"/>
          <p:nvPr/>
        </p:nvSpPr>
        <p:spPr>
          <a:xfrm>
            <a:off x="8823194" y="4234359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 ‘Surprised’ 1.00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E4FA5-AF0F-F546-A2C6-AE35B76CF35A}"/>
              </a:ext>
            </a:extLst>
          </p:cNvPr>
          <p:cNvSpPr txBox="1"/>
          <p:nvPr/>
        </p:nvSpPr>
        <p:spPr>
          <a:xfrm>
            <a:off x="4393385" y="2342510"/>
            <a:ext cx="17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‘Happy’: 0.99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DD3C1A-B6B5-2945-B90D-695DDA45B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480" y="834366"/>
            <a:ext cx="2032000" cy="15430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69F76D-FAFA-2046-9466-D50CB5B9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062" y="818974"/>
            <a:ext cx="2032000" cy="15430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D05B081-3135-2345-9062-9638D66A348C}"/>
              </a:ext>
            </a:extLst>
          </p:cNvPr>
          <p:cNvSpPr txBox="1"/>
          <p:nvPr/>
        </p:nvSpPr>
        <p:spPr>
          <a:xfrm>
            <a:off x="8741810" y="2326097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‘Normal’:0.38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0D3CA2A-B6DF-A84A-9BAA-EFB68A258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743" y="2769976"/>
            <a:ext cx="2032000" cy="1543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723C0B2-BF91-8B49-986C-8E5E61F584D5}"/>
              </a:ext>
            </a:extLst>
          </p:cNvPr>
          <p:cNvSpPr txBox="1"/>
          <p:nvPr/>
        </p:nvSpPr>
        <p:spPr>
          <a:xfrm>
            <a:off x="4685774" y="430708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‘Sad’ 0.53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4F785C5-53C5-F74C-A952-DFC6EBD1C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2134" y="2759877"/>
            <a:ext cx="2025583" cy="15381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8A012DA-8063-5A46-BD45-DA45E1A3ED26}"/>
              </a:ext>
            </a:extLst>
          </p:cNvPr>
          <p:cNvSpPr txBox="1"/>
          <p:nvPr/>
        </p:nvSpPr>
        <p:spPr>
          <a:xfrm>
            <a:off x="6830762" y="4262768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 ‘Sleepy’0.91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8FC9C30-D840-834A-ABE3-0F54D7D7DE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5048" y="4712581"/>
            <a:ext cx="2032000" cy="15430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D6B479-6AE0-D141-9BDE-FFF5E97838AA}"/>
              </a:ext>
            </a:extLst>
          </p:cNvPr>
          <p:cNvSpPr txBox="1"/>
          <p:nvPr/>
        </p:nvSpPr>
        <p:spPr>
          <a:xfrm>
            <a:off x="3045526" y="627723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‘Wink’: 0.90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4FC88A-6CF1-024D-A650-CD5BFE601F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1532" y="4711077"/>
            <a:ext cx="2032000" cy="15430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A2436FA-D40D-3A45-9675-6BC33B6765F8}"/>
              </a:ext>
            </a:extLst>
          </p:cNvPr>
          <p:cNvSpPr txBox="1"/>
          <p:nvPr/>
        </p:nvSpPr>
        <p:spPr>
          <a:xfrm>
            <a:off x="5074815" y="622455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‘</a:t>
            </a:r>
            <a:r>
              <a:rPr lang="en-US" dirty="0" err="1"/>
              <a:t>CenterLight</a:t>
            </a:r>
            <a:r>
              <a:rPr lang="en-US" dirty="0"/>
              <a:t>’: 0.99</a:t>
            </a:r>
          </a:p>
        </p:txBody>
      </p:sp>
    </p:spTree>
    <p:extLst>
      <p:ext uri="{BB962C8B-B14F-4D97-AF65-F5344CB8AC3E}">
        <p14:creationId xmlns:p14="http://schemas.microsoft.com/office/powerpoint/2010/main" val="68087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8054-BF49-484D-A0B6-3D5A3600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7940"/>
            <a:ext cx="9905998" cy="1478570"/>
          </a:xfrm>
        </p:spPr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61AE-4835-9B4D-9CCE-54C00B7F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523" y="1402820"/>
            <a:ext cx="9905999" cy="5201180"/>
          </a:xfrm>
        </p:spPr>
        <p:txBody>
          <a:bodyPr>
            <a:normAutofit/>
          </a:bodyPr>
          <a:lstStyle/>
          <a:p>
            <a:r>
              <a:rPr lang="en-US" dirty="0"/>
              <a:t>Though an overall accuracy of 57% may not seem like good performance, when looking at the various classes, there three specific classes that the networks struggle with (i.e. accuracy below ~80%):  Class 3 (‘Normal’), Class 5 (‘Sad’), and Class 10 (‘no glasses’).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Perhaps there are fine tuning methods that could be deployed so that the network can better identify the subtleties of these three categories.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BF987-9913-2041-9E88-C8ADA398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75" y="3415440"/>
            <a:ext cx="2032000" cy="1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753F6-AD15-2142-8AA9-E5DF82D044AA}"/>
              </a:ext>
            </a:extLst>
          </p:cNvPr>
          <p:cNvSpPr txBox="1"/>
          <p:nvPr/>
        </p:nvSpPr>
        <p:spPr>
          <a:xfrm>
            <a:off x="5349106" y="495254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‘Sad’ 0.53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49C39-3500-FC45-984B-4853094C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39" y="3445421"/>
            <a:ext cx="2032000" cy="15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C3154-BBE9-974E-B01B-C712FD9EA0FE}"/>
              </a:ext>
            </a:extLst>
          </p:cNvPr>
          <p:cNvSpPr txBox="1"/>
          <p:nvPr/>
        </p:nvSpPr>
        <p:spPr>
          <a:xfrm>
            <a:off x="1599487" y="4952544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‘Normal’:0.38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5444B-D134-1C41-A8F7-C333D1A79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54" y="3429000"/>
            <a:ext cx="2032000" cy="1543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DAEACF-05C4-844A-B6A4-D0B8823417D9}"/>
              </a:ext>
            </a:extLst>
          </p:cNvPr>
          <p:cNvSpPr txBox="1"/>
          <p:nvPr/>
        </p:nvSpPr>
        <p:spPr>
          <a:xfrm>
            <a:off x="8263521" y="4973059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‘No Glasses’: 0.62</a:t>
            </a:r>
          </a:p>
        </p:txBody>
      </p:sp>
    </p:spTree>
    <p:extLst>
      <p:ext uri="{BB962C8B-B14F-4D97-AF65-F5344CB8AC3E}">
        <p14:creationId xmlns:p14="http://schemas.microsoft.com/office/powerpoint/2010/main" val="66090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D49D-608B-1E46-BFB9-70CFAAF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8109-C0A4-F34B-B1C4-CCB17B82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recognition has been at the forefront of deep learning applications.</a:t>
            </a:r>
          </a:p>
          <a:p>
            <a:r>
              <a:rPr lang="en-US" dirty="0"/>
              <a:t>Our project sought to leverage publicly available facial image datasets and frameworks to train a deep network to correctly classify facial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373917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8D8-A63C-6C40-9A16-D0358A2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DBDC4-5153-DA46-AE37-ADBCEA207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658144"/>
            <a:ext cx="4024258" cy="25328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790D8-4DE4-4E42-A6CC-0FF2156B4586}"/>
              </a:ext>
            </a:extLst>
          </p:cNvPr>
          <p:cNvSpPr txBox="1"/>
          <p:nvPr/>
        </p:nvSpPr>
        <p:spPr>
          <a:xfrm>
            <a:off x="5488016" y="1595021"/>
            <a:ext cx="51419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YaleFaces</a:t>
            </a:r>
            <a:r>
              <a:rPr lang="en-US" sz="24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 by the University of California – San Diego’s Computer Vision Program,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165 greyscale images with the following facial expressions, which were used as classes for the models: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0: ‘glasses’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1: ‘happy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2: '</a:t>
            </a:r>
            <a:r>
              <a:rPr lang="en-US" dirty="0" err="1"/>
              <a:t>leftlight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3: 'normal’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4: '</a:t>
            </a:r>
            <a:r>
              <a:rPr lang="en-US" dirty="0" err="1"/>
              <a:t>rightlight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5: 'sad’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6: 'sleepy’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7: 'surprised’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8: 'wink’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9: '</a:t>
            </a:r>
            <a:r>
              <a:rPr lang="en-US" dirty="0" err="1"/>
              <a:t>centerlight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10: ‘</a:t>
            </a:r>
            <a:r>
              <a:rPr lang="en-US" dirty="0" err="1"/>
              <a:t>noglasses</a:t>
            </a:r>
            <a:r>
              <a:rPr lang="en-US" dirty="0"/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79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460-207D-F647-B856-806F8DF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679" y="0"/>
            <a:ext cx="9905998" cy="1013695"/>
          </a:xfrm>
        </p:spPr>
        <p:txBody>
          <a:bodyPr/>
          <a:lstStyle/>
          <a:p>
            <a:r>
              <a:rPr lang="en-US" dirty="0"/>
              <a:t>  Example of Image Classes: Subject 1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2601D04-A728-5941-8D0E-3DFC5D66F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983" y="813550"/>
            <a:ext cx="2046287" cy="1553899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66782A-AFCD-D54C-9E14-4DE3BF6BDA7D}"/>
              </a:ext>
            </a:extLst>
          </p:cNvPr>
          <p:cNvSpPr txBox="1"/>
          <p:nvPr/>
        </p:nvSpPr>
        <p:spPr>
          <a:xfrm>
            <a:off x="2495884" y="235264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‘Glasses’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8EB02E-3C39-564B-86EA-494D63C1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71" y="854046"/>
            <a:ext cx="2032000" cy="1543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BAE37F-00CF-BF49-9AF6-222AECFBD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49" y="4696168"/>
            <a:ext cx="2032000" cy="1543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B72E0C-7286-544F-A3EA-F8B5E310B0F2}"/>
              </a:ext>
            </a:extLst>
          </p:cNvPr>
          <p:cNvSpPr txBox="1"/>
          <p:nvPr/>
        </p:nvSpPr>
        <p:spPr>
          <a:xfrm>
            <a:off x="6679723" y="237098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‘Left Light’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559F3-DB4D-3547-929F-79851D61F243}"/>
              </a:ext>
            </a:extLst>
          </p:cNvPr>
          <p:cNvSpPr txBox="1"/>
          <p:nvPr/>
        </p:nvSpPr>
        <p:spPr>
          <a:xfrm>
            <a:off x="7878304" y="6255631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 ‘No Glasses’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5F5D65-656B-4740-9CD2-690D08C50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270" y="2755004"/>
            <a:ext cx="2032000" cy="1543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EBA280-8E9F-354C-9B20-4A71A21BD5E1}"/>
              </a:ext>
            </a:extLst>
          </p:cNvPr>
          <p:cNvSpPr txBox="1"/>
          <p:nvPr/>
        </p:nvSpPr>
        <p:spPr>
          <a:xfrm>
            <a:off x="2385048" y="428845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 ‘Right Light’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D82631A-68A2-114E-87A2-E98173204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108" y="2711842"/>
            <a:ext cx="2032000" cy="1543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B0EC320-623F-CB4E-92E5-BEDA922047AA}"/>
              </a:ext>
            </a:extLst>
          </p:cNvPr>
          <p:cNvSpPr txBox="1"/>
          <p:nvPr/>
        </p:nvSpPr>
        <p:spPr>
          <a:xfrm>
            <a:off x="9041132" y="42627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 ‘Surprised’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E4FA5-AF0F-F546-A2C6-AE35B76CF35A}"/>
              </a:ext>
            </a:extLst>
          </p:cNvPr>
          <p:cNvSpPr txBox="1"/>
          <p:nvPr/>
        </p:nvSpPr>
        <p:spPr>
          <a:xfrm>
            <a:off x="4742073" y="2364476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‘Happy’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DD3C1A-B6B5-2945-B90D-695DDA45B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480" y="834366"/>
            <a:ext cx="2032000" cy="15430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69F76D-FAFA-2046-9466-D50CB5B9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2900" y="796869"/>
            <a:ext cx="2032000" cy="15430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D05B081-3135-2345-9062-9638D66A348C}"/>
              </a:ext>
            </a:extLst>
          </p:cNvPr>
          <p:cNvSpPr txBox="1"/>
          <p:nvPr/>
        </p:nvSpPr>
        <p:spPr>
          <a:xfrm>
            <a:off x="9196282" y="2326097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‘Normal’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0D3CA2A-B6DF-A84A-9BAA-EFB68A258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743" y="2769976"/>
            <a:ext cx="2032000" cy="1543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723C0B2-BF91-8B49-986C-8E5E61F584D5}"/>
              </a:ext>
            </a:extLst>
          </p:cNvPr>
          <p:cNvSpPr txBox="1"/>
          <p:nvPr/>
        </p:nvSpPr>
        <p:spPr>
          <a:xfrm>
            <a:off x="4685774" y="430708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‘Sad’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4F785C5-53C5-F74C-A952-DFC6EBD1C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2134" y="2759877"/>
            <a:ext cx="2025583" cy="15381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8A012DA-8063-5A46-BD45-DA45E1A3ED26}"/>
              </a:ext>
            </a:extLst>
          </p:cNvPr>
          <p:cNvSpPr txBox="1"/>
          <p:nvPr/>
        </p:nvSpPr>
        <p:spPr>
          <a:xfrm>
            <a:off x="7000042" y="4272424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 ‘Sleepy’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8FC9C30-D840-834A-ABE3-0F54D7D7DE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5048" y="4712581"/>
            <a:ext cx="2032000" cy="15430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D6B479-6AE0-D141-9BDE-FFF5E97838AA}"/>
              </a:ext>
            </a:extLst>
          </p:cNvPr>
          <p:cNvSpPr txBox="1"/>
          <p:nvPr/>
        </p:nvSpPr>
        <p:spPr>
          <a:xfrm>
            <a:off x="3045526" y="62772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8:‘Wink’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4FC88A-6CF1-024D-A650-CD5BFE601F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1532" y="4711077"/>
            <a:ext cx="2032000" cy="15430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A2436FA-D40D-3A45-9675-6BC33B6765F8}"/>
              </a:ext>
            </a:extLst>
          </p:cNvPr>
          <p:cNvSpPr txBox="1"/>
          <p:nvPr/>
        </p:nvSpPr>
        <p:spPr>
          <a:xfrm>
            <a:off x="5362846" y="6213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 ‘</a:t>
            </a:r>
            <a:r>
              <a:rPr lang="en-US" dirty="0" err="1"/>
              <a:t>CenterLight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2389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8D8-A63C-6C40-9A16-D0358A2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datasets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790D8-4DE4-4E42-A6CC-0FF2156B4586}"/>
              </a:ext>
            </a:extLst>
          </p:cNvPr>
          <p:cNvSpPr txBox="1"/>
          <p:nvPr/>
        </p:nvSpPr>
        <p:spPr>
          <a:xfrm>
            <a:off x="6094412" y="1595021"/>
            <a:ext cx="514191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ColorFERET</a:t>
            </a:r>
            <a:r>
              <a:rPr lang="en-US" sz="24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 by National Institute of Standards &amp; Technology’s (NIST) , the Color Face </a:t>
            </a:r>
            <a:r>
              <a:rPr lang="en-US" dirty="0" err="1"/>
              <a:t>RecognitionTechnology</a:t>
            </a:r>
            <a:r>
              <a:rPr lang="en-US" b="1" dirty="0"/>
              <a:t> </a:t>
            </a:r>
            <a:r>
              <a:rPr lang="en-US" dirty="0">
                <a:hlinkClick r:id="rId2"/>
              </a:rPr>
              <a:t>Color FERET</a:t>
            </a:r>
            <a:r>
              <a:rPr lang="en-US" dirty="0"/>
              <a:t> database contains over 11,000 images of various classes of facial orientation and other demographic metadata: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﻿regular frontal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left - head turned about 67.5 degrees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quarter left - head turned about 22.5 degrees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right - head turned about 67.5 degrees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quarter right - head turned about 22.5 degrees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14586D-E737-824F-8584-CF76E1BF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553" y="2045303"/>
            <a:ext cx="5393859" cy="3116076"/>
          </a:xfrm>
        </p:spPr>
      </p:pic>
    </p:spTree>
    <p:extLst>
      <p:ext uri="{BB962C8B-B14F-4D97-AF65-F5344CB8AC3E}">
        <p14:creationId xmlns:p14="http://schemas.microsoft.com/office/powerpoint/2010/main" val="9355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CCAB-C0B6-BD45-8D5C-F0F014EF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1EAB-3668-2C49-95B3-6BFB277D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was used as the primary deep learning framework for this exercise, and four convolutional neural network designs were tested. </a:t>
            </a:r>
          </a:p>
          <a:p>
            <a:r>
              <a:rPr lang="en-US" dirty="0"/>
              <a:t>Each design experimented with different numbers of convolutional layers, and batch normalizations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F2E2-739D-8A4F-8183-F7DC7402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FaceModule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F9F33-DE3E-1F43-8A5D-18DA5ED47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3" y="2807494"/>
            <a:ext cx="8940800" cy="2425700"/>
          </a:xfrm>
        </p:spPr>
      </p:pic>
    </p:spTree>
    <p:extLst>
      <p:ext uri="{BB962C8B-B14F-4D97-AF65-F5344CB8AC3E}">
        <p14:creationId xmlns:p14="http://schemas.microsoft.com/office/powerpoint/2010/main" val="376192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BD43-266D-8948-8873-A1243B17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5B7C8-2F7D-6C40-938C-018DA7EA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3" y="2356644"/>
            <a:ext cx="9131300" cy="3327400"/>
          </a:xfrm>
        </p:spPr>
      </p:pic>
    </p:spTree>
    <p:extLst>
      <p:ext uri="{BB962C8B-B14F-4D97-AF65-F5344CB8AC3E}">
        <p14:creationId xmlns:p14="http://schemas.microsoft.com/office/powerpoint/2010/main" val="409388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238F-66B8-E542-AB3F-8AB818D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CEDA2-15E7-C541-A775-E9695F063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741" y="2249488"/>
            <a:ext cx="9255344" cy="3541712"/>
          </a:xfrm>
        </p:spPr>
      </p:pic>
    </p:spTree>
    <p:extLst>
      <p:ext uri="{BB962C8B-B14F-4D97-AF65-F5344CB8AC3E}">
        <p14:creationId xmlns:p14="http://schemas.microsoft.com/office/powerpoint/2010/main" val="2008973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215</TotalTime>
  <Words>579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Facial Recognition</vt:lpstr>
      <vt:lpstr>Introduction</vt:lpstr>
      <vt:lpstr>Description of the datasets</vt:lpstr>
      <vt:lpstr>  Example of Image Classes: Subject 1</vt:lpstr>
      <vt:lpstr>Description of the datasets (Cont’d)</vt:lpstr>
      <vt:lpstr>Experimental Setup</vt:lpstr>
      <vt:lpstr>FaceModule</vt:lpstr>
      <vt:lpstr>FaceModule2</vt:lpstr>
      <vt:lpstr>Facemodule3</vt:lpstr>
      <vt:lpstr>Facemodule4</vt:lpstr>
      <vt:lpstr>Evaluating performance | FaceModule</vt:lpstr>
      <vt:lpstr>Evaluating performance | FaceModule2</vt:lpstr>
      <vt:lpstr>Evaluating performance | FaceModule3</vt:lpstr>
      <vt:lpstr>Evaluating performance | FaceModule4</vt:lpstr>
      <vt:lpstr>PowerPoint Presentation</vt:lpstr>
      <vt:lpstr>PowerPoint Presentation</vt:lpstr>
      <vt:lpstr>  Per Class Accuracy: Subject 1</vt:lpstr>
      <vt:lpstr>Summary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Nelson Foster</dc:creator>
  <cp:lastModifiedBy>Nelson Foster</cp:lastModifiedBy>
  <cp:revision>18</cp:revision>
  <dcterms:created xsi:type="dcterms:W3CDTF">2019-04-24T00:06:26Z</dcterms:created>
  <dcterms:modified xsi:type="dcterms:W3CDTF">2019-04-24T23:50:05Z</dcterms:modified>
</cp:coreProperties>
</file>