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28"/>
  </p:normalViewPr>
  <p:slideViewPr>
    <p:cSldViewPr snapToGrid="0" snapToObjects="1">
      <p:cViewPr varScale="1">
        <p:scale>
          <a:sx n="101" d="100"/>
          <a:sy n="101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ist.gov/itl/iad/image-group/color-feret-databa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B896-B2F4-544E-8317-71AE6FC79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Facial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D9545-B8A0-6A4C-A29E-C56AB8AAB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Darius bailey | Nelson Foster</a:t>
            </a:r>
          </a:p>
          <a:p>
            <a:r>
              <a:rPr lang="en-US" dirty="0"/>
              <a:t>Machine Learning II</a:t>
            </a:r>
          </a:p>
          <a:p>
            <a:r>
              <a:rPr lang="en-US" dirty="0"/>
              <a:t>24 April 2019</a:t>
            </a:r>
          </a:p>
        </p:txBody>
      </p:sp>
    </p:spTree>
    <p:extLst>
      <p:ext uri="{BB962C8B-B14F-4D97-AF65-F5344CB8AC3E}">
        <p14:creationId xmlns:p14="http://schemas.microsoft.com/office/powerpoint/2010/main" val="377536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E82-89B0-0847-8A03-493F1676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performance | </a:t>
            </a:r>
            <a:r>
              <a:rPr lang="en-US" dirty="0" err="1"/>
              <a:t>FaceModule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7737D-9ABD-4C4A-B65E-68EB766B7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18494"/>
            <a:ext cx="3060700" cy="30980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1FED2-1DC1-C842-B18E-1A438114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415" y="1918494"/>
            <a:ext cx="4140062" cy="3098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DB8AB-8185-2541-8BA9-CFE168B09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77" y="1912540"/>
            <a:ext cx="3630083" cy="3098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31A0C3-391C-6343-8934-F2D9655341A4}"/>
              </a:ext>
            </a:extLst>
          </p:cNvPr>
          <p:cNvSpPr txBox="1"/>
          <p:nvPr/>
        </p:nvSpPr>
        <p:spPr>
          <a:xfrm>
            <a:off x="3173412" y="5270500"/>
            <a:ext cx="584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FaceModule</a:t>
            </a:r>
            <a:r>
              <a:rPr lang="en-US" i="1" dirty="0"/>
              <a:t>, the initial network consisted of one convolutional layer (with one dropout layer), and two fully connected layers.  Overall performance was at 33% Accuracy. 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E82-89B0-0847-8A03-493F1676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performance | FaceModule2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7737D-9ABD-4C4A-B65E-68EB766B7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715" y="1954424"/>
            <a:ext cx="3060700" cy="30261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1FED2-1DC1-C842-B18E-1A438114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415" y="1954425"/>
            <a:ext cx="4140062" cy="3026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DB8AB-8185-2541-8BA9-CFE168B09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77" y="1954424"/>
            <a:ext cx="3438525" cy="3026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0D66E3-4D56-DD47-A3A0-0B14536F18FB}"/>
              </a:ext>
            </a:extLst>
          </p:cNvPr>
          <p:cNvSpPr txBox="1"/>
          <p:nvPr/>
        </p:nvSpPr>
        <p:spPr>
          <a:xfrm>
            <a:off x="3173412" y="5270500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</a:t>
            </a:r>
            <a:r>
              <a:rPr lang="en-US" dirty="0" err="1"/>
              <a:t>FaceModule</a:t>
            </a:r>
            <a:r>
              <a:rPr lang="en-US" dirty="0"/>
              <a:t> 2, an additional convolutional layer was added. This actually decreased overall accuracy to 3%.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6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E82-89B0-0847-8A03-493F1676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performance | FaceModule3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7737D-9ABD-4C4A-B65E-68EB766B7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823" y="1689417"/>
            <a:ext cx="3060700" cy="34791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1FED2-1DC1-C842-B18E-1A438114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34" y="1954425"/>
            <a:ext cx="3860624" cy="3026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DB8AB-8185-2541-8BA9-CFE168B09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77" y="1689417"/>
            <a:ext cx="3438525" cy="3479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4DC114-64C7-B745-9E5F-9B5236FFC99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23" y="1689417"/>
            <a:ext cx="4453831" cy="3479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031E29-02EC-2343-826A-DD5B74FD41A7}"/>
              </a:ext>
            </a:extLst>
          </p:cNvPr>
          <p:cNvSpPr txBox="1"/>
          <p:nvPr/>
        </p:nvSpPr>
        <p:spPr>
          <a:xfrm>
            <a:off x="3173412" y="5270500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FaceModule3, a Batch Normalization layer was added. This significantly improved performance, to 54%.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3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EE82-89B0-0847-8A03-493F1676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performance | FaceModule4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7737D-9ABD-4C4A-B65E-68EB766B7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823" y="1782119"/>
            <a:ext cx="3060700" cy="3293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1FED2-1DC1-C842-B18E-1A438114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34" y="1954425"/>
            <a:ext cx="3860624" cy="3026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DB8AB-8185-2541-8BA9-CFE168B09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354" y="1782118"/>
            <a:ext cx="3438525" cy="3293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4DC114-64C7-B745-9E5F-9B5236FFC99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974523" y="1782118"/>
            <a:ext cx="4453831" cy="3293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CE0E3A-CE9B-6348-9665-A5A55CBE4EED}"/>
              </a:ext>
            </a:extLst>
          </p:cNvPr>
          <p:cNvSpPr txBox="1"/>
          <p:nvPr/>
        </p:nvSpPr>
        <p:spPr>
          <a:xfrm>
            <a:off x="3173412" y="5270500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FaceModule4 leveraged three convolutional layers and four batch normalization layers, raising accuracy to 57%.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20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59605-849A-3147-8D30-EAA6F0EE6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400" y="170463"/>
            <a:ext cx="8305400" cy="6517074"/>
          </a:xfrm>
        </p:spPr>
      </p:pic>
    </p:spTree>
    <p:extLst>
      <p:ext uri="{BB962C8B-B14F-4D97-AF65-F5344CB8AC3E}">
        <p14:creationId xmlns:p14="http://schemas.microsoft.com/office/powerpoint/2010/main" val="124802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59605-849A-3147-8D30-EAA6F0EE6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308" y="170463"/>
            <a:ext cx="7489583" cy="6517074"/>
          </a:xfrm>
        </p:spPr>
      </p:pic>
    </p:spTree>
    <p:extLst>
      <p:ext uri="{BB962C8B-B14F-4D97-AF65-F5344CB8AC3E}">
        <p14:creationId xmlns:p14="http://schemas.microsoft.com/office/powerpoint/2010/main" val="2074947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8054-BF49-484D-A0B6-3D5A3600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61AE-4835-9B4D-9CCE-54C00B7F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an overall accuracy of 57% may not seem like good performance, when looking at the various classes, there three specific classes that the networks struggle with (i.e. accuracy below ~80%):  Class 3 (‘Normal’), Class 5 (‘Sad’), and Class 10 (‘no glasses’).  </a:t>
            </a:r>
          </a:p>
          <a:p>
            <a:r>
              <a:rPr lang="en-US" dirty="0"/>
              <a:t>Perhaps there are fine tuning methods that could be deployed so that the network can better identify the subtleties of these three categories.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0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D49D-608B-1E46-BFB9-70CFAAF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8109-C0A4-F34B-B1C4-CCB17B82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Facial recognition has been at the forefront of deep learning applications.</a:t>
            </a:r>
          </a:p>
          <a:p>
            <a:r>
              <a:rPr lang="en-US" dirty="0"/>
              <a:t>Our project sought to leverage publicly available facial image datasets and frameworks to train a deep network to correctly classify facial expressions.</a:t>
            </a:r>
          </a:p>
        </p:txBody>
      </p:sp>
    </p:spTree>
    <p:extLst>
      <p:ext uri="{BB962C8B-B14F-4D97-AF65-F5344CB8AC3E}">
        <p14:creationId xmlns:p14="http://schemas.microsoft.com/office/powerpoint/2010/main" val="373917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8D8-A63C-6C40-9A16-D0358A2F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datasets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DBDC4-5153-DA46-AE37-ADBCEA207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658144"/>
            <a:ext cx="4024258" cy="25328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F790D8-4DE4-4E42-A6CC-0FF2156B4586}"/>
              </a:ext>
            </a:extLst>
          </p:cNvPr>
          <p:cNvSpPr txBox="1"/>
          <p:nvPr/>
        </p:nvSpPr>
        <p:spPr>
          <a:xfrm>
            <a:off x="5488016" y="1595021"/>
            <a:ext cx="51419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YaleFaces</a:t>
            </a:r>
            <a:r>
              <a:rPr lang="en-US" sz="2400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compiled by the University of California – San Diego’s Computer Vision Program,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consists of 165 greyscale images with the following facial expressions, which were used as classes for the models: 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0: ‘glasses’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1: ‘happy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2: '</a:t>
            </a:r>
            <a:r>
              <a:rPr lang="en-US" dirty="0" err="1"/>
              <a:t>leftlight</a:t>
            </a:r>
            <a:r>
              <a:rPr lang="en-US" dirty="0"/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3: 'normal’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4: '</a:t>
            </a:r>
            <a:r>
              <a:rPr lang="en-US" dirty="0" err="1"/>
              <a:t>rightlight</a:t>
            </a:r>
            <a:r>
              <a:rPr lang="en-US" dirty="0"/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5: 'sad’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6: 'sleepy’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7: 'surprised’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8: 'wink’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9: '</a:t>
            </a:r>
            <a:r>
              <a:rPr lang="en-US" dirty="0" err="1"/>
              <a:t>centerlight</a:t>
            </a:r>
            <a:r>
              <a:rPr lang="en-US" dirty="0"/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10: ‘</a:t>
            </a:r>
            <a:r>
              <a:rPr lang="en-US" dirty="0" err="1"/>
              <a:t>noglasses</a:t>
            </a:r>
            <a:r>
              <a:rPr lang="en-US" dirty="0"/>
              <a:t>'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479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8D8-A63C-6C40-9A16-D0358A2F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datasets (Cont’d)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790D8-4DE4-4E42-A6CC-0FF2156B4586}"/>
              </a:ext>
            </a:extLst>
          </p:cNvPr>
          <p:cNvSpPr txBox="1"/>
          <p:nvPr/>
        </p:nvSpPr>
        <p:spPr>
          <a:xfrm>
            <a:off x="6094412" y="1595021"/>
            <a:ext cx="514191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ColorFERET</a:t>
            </a:r>
            <a:r>
              <a:rPr lang="en-US" sz="2400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Compiled by National Institute of Standards &amp; Technology’s (NIST) , the Color Face </a:t>
            </a:r>
            <a:r>
              <a:rPr lang="en-US" dirty="0" err="1"/>
              <a:t>RecognitionTechnology</a:t>
            </a:r>
            <a:r>
              <a:rPr lang="en-US" b="1" dirty="0"/>
              <a:t> </a:t>
            </a:r>
            <a:r>
              <a:rPr lang="en-US" dirty="0">
                <a:hlinkClick r:id="rId2"/>
              </a:rPr>
              <a:t>Color FERET</a:t>
            </a:r>
            <a:r>
              <a:rPr lang="en-US" dirty="0"/>
              <a:t> database contains over 11,000 images of various classes of facial orientation and other demographic metadata: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﻿regular frontal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profile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half left - head turned about 67.5 degrees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quarter left - head turned about 22.5 degrees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profile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half right - head turned about 67.5 degrees right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quarter right - head turned about 22.5 degrees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14586D-E737-824F-8584-CF76E1BF5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0553" y="2045303"/>
            <a:ext cx="5393859" cy="3116076"/>
          </a:xfrm>
        </p:spPr>
      </p:pic>
    </p:spTree>
    <p:extLst>
      <p:ext uri="{BB962C8B-B14F-4D97-AF65-F5344CB8AC3E}">
        <p14:creationId xmlns:p14="http://schemas.microsoft.com/office/powerpoint/2010/main" val="93559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CCAB-C0B6-BD45-8D5C-F0F014EF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1EAB-3668-2C49-95B3-6BFB277D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was used as the primary deep learning framework for this exercise, and four convolutional neural network designs were tested. </a:t>
            </a:r>
          </a:p>
          <a:p>
            <a:r>
              <a:rPr lang="en-US" dirty="0"/>
              <a:t>Each design experimented with different numbers of convolutional layers, and batch normalizations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3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F2E2-739D-8A4F-8183-F7DC7402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FaceModule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4F9F33-DE3E-1F43-8A5D-18DA5ED47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3" y="2807494"/>
            <a:ext cx="8940800" cy="2425700"/>
          </a:xfrm>
        </p:spPr>
      </p:pic>
    </p:spTree>
    <p:extLst>
      <p:ext uri="{BB962C8B-B14F-4D97-AF65-F5344CB8AC3E}">
        <p14:creationId xmlns:p14="http://schemas.microsoft.com/office/powerpoint/2010/main" val="376192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BD43-266D-8948-8873-A1243B17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FaceModule2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5B7C8-2F7D-6C40-938C-018DA7EA4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3" y="2356644"/>
            <a:ext cx="9131300" cy="3327400"/>
          </a:xfrm>
        </p:spPr>
      </p:pic>
    </p:spTree>
    <p:extLst>
      <p:ext uri="{BB962C8B-B14F-4D97-AF65-F5344CB8AC3E}">
        <p14:creationId xmlns:p14="http://schemas.microsoft.com/office/powerpoint/2010/main" val="409388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238F-66B8-E542-AB3F-8AB818D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Facemodule3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CEDA2-15E7-C541-A775-E9695F063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741" y="2249488"/>
            <a:ext cx="9255344" cy="3541712"/>
          </a:xfrm>
        </p:spPr>
      </p:pic>
    </p:spTree>
    <p:extLst>
      <p:ext uri="{BB962C8B-B14F-4D97-AF65-F5344CB8AC3E}">
        <p14:creationId xmlns:p14="http://schemas.microsoft.com/office/powerpoint/2010/main" val="200897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84D4-245F-454D-9190-F5F3072B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Facemodule4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306C58-9106-684D-A1CD-0C8911CD0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461" y="1810873"/>
            <a:ext cx="7461077" cy="3916827"/>
          </a:xfrm>
        </p:spPr>
      </p:pic>
    </p:spTree>
    <p:extLst>
      <p:ext uri="{BB962C8B-B14F-4D97-AF65-F5344CB8AC3E}">
        <p14:creationId xmlns:p14="http://schemas.microsoft.com/office/powerpoint/2010/main" val="547435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44</TotalTime>
  <Words>412</Words>
  <Application>Microsoft Macintosh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Facial Recognition</vt:lpstr>
      <vt:lpstr>Introduction</vt:lpstr>
      <vt:lpstr>Description of the datasets</vt:lpstr>
      <vt:lpstr>Description of the datasets (Cont’d)</vt:lpstr>
      <vt:lpstr>Experimental Setup</vt:lpstr>
      <vt:lpstr>FaceModule</vt:lpstr>
      <vt:lpstr>FaceModule2</vt:lpstr>
      <vt:lpstr>Facemodule3</vt:lpstr>
      <vt:lpstr>Facemodule4</vt:lpstr>
      <vt:lpstr>Evaluating performance | FaceModule</vt:lpstr>
      <vt:lpstr>Evaluating performance | FaceModule2</vt:lpstr>
      <vt:lpstr>Evaluating performance | FaceModule3</vt:lpstr>
      <vt:lpstr>Evaluating performance | FaceModule4</vt:lpstr>
      <vt:lpstr>PowerPoint Presentation</vt:lpstr>
      <vt:lpstr>PowerPoint Presentation</vt:lpstr>
      <vt:lpstr>Summary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</dc:title>
  <dc:creator>Nelson Foster</dc:creator>
  <cp:lastModifiedBy>Nelson Foster</cp:lastModifiedBy>
  <cp:revision>6</cp:revision>
  <dcterms:created xsi:type="dcterms:W3CDTF">2019-04-24T00:06:26Z</dcterms:created>
  <dcterms:modified xsi:type="dcterms:W3CDTF">2019-04-24T00:51:25Z</dcterms:modified>
</cp:coreProperties>
</file>