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5" r:id="rId20"/>
    <p:sldId id="277" r:id="rId21"/>
    <p:sldId id="278"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594"/>
  </p:normalViewPr>
  <p:slideViewPr>
    <p:cSldViewPr snapToGrid="0" snapToObjects="1">
      <p:cViewPr varScale="1">
        <p:scale>
          <a:sx n="86" d="100"/>
          <a:sy n="86" d="100"/>
        </p:scale>
        <p:origin x="10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463AD-E259-774E-AFC8-30BEDB3252DC}" type="datetimeFigureOut">
              <a:rPr lang="en-US" smtClean="0"/>
              <a:t>3/6/17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227C2-C12D-6247-A483-E9773A67C44F}" type="slidenum">
              <a:rPr lang="en-US" smtClean="0"/>
              <a:t>‹#›</a:t>
            </a:fld>
            <a:endParaRPr lang="en-US"/>
          </a:p>
        </p:txBody>
      </p:sp>
    </p:spTree>
    <p:extLst>
      <p:ext uri="{BB962C8B-B14F-4D97-AF65-F5344CB8AC3E}">
        <p14:creationId xmlns:p14="http://schemas.microsoft.com/office/powerpoint/2010/main" val="170138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cityofnewyork.us/NYC-BigApps/NYPD-Motor-Vehicle-Collisions/m666-sf2m" TargetMode="External"/><Relationship Id="rId4" Type="http://schemas.openxmlformats.org/officeDocument/2006/relationships/hyperlink" Target="https://data.cityofnewyork.us/Public-Safety/Heat-map/9dh2-x3up" TargetMode="External"/><Relationship Id="rId5" Type="http://schemas.openxmlformats.org/officeDocument/2006/relationships/hyperlink" Target="https://data.cityofnewyork.us/Public-Safety/2015_format/cjfk-j22b" TargetMode="External"/><Relationship Id="rId6" Type="http://schemas.openxmlformats.org/officeDocument/2006/relationships/hyperlink" Target="https://rstudio-pubs-static.s3.amazonaws.com/217730_0625ca1f20b34fe983efe07f786a73ee.html" TargetMode="External"/><Relationship Id="rId7" Type="http://schemas.openxmlformats.org/officeDocument/2006/relationships/hyperlink" Target="http://tyokogawa.github.io/blog/NYC_vehicle_collision/" TargetMode="External"/><Relationship Id="rId8" Type="http://schemas.openxmlformats.org/officeDocument/2006/relationships/hyperlink" Target="https://cloud.google.com/bigquery/public-data/nypd-mv-collisions" TargetMode="External"/><Relationship Id="rId9" Type="http://schemas.openxmlformats.org/officeDocument/2006/relationships/hyperlink" Target="http://research.prattsils.org/blog/coursework/information-visualization/visualizing-traffic-accidents-on-staten-island/" TargetMode="External"/><Relationship Id="rId10" Type="http://schemas.openxmlformats.org/officeDocument/2006/relationships/hyperlink" Target="http://www.residentmar.io/2016/03/19/nyc-motor-vehicle-collisions.htm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227C2-C12D-6247-A483-E9773A67C44F}" type="slidenum">
              <a:rPr lang="en-US" smtClean="0"/>
              <a:t>2</a:t>
            </a:fld>
            <a:endParaRPr lang="en-US"/>
          </a:p>
        </p:txBody>
      </p:sp>
    </p:spTree>
    <p:extLst>
      <p:ext uri="{BB962C8B-B14F-4D97-AF65-F5344CB8AC3E}">
        <p14:creationId xmlns:p14="http://schemas.microsoft.com/office/powerpoint/2010/main" val="889677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Limitation 1: While the dataset includes variables for number of persons injured and number of persons killed, it does not contain any measure of the severity of the injury. In other words, while we can assess the number of people injured, we cannot identify the extent of the injury</a:t>
            </a:r>
            <a:r>
              <a:rPr lang="en-US" dirty="0">
                <a:effectLst/>
              </a:rPr>
              <a:t> </a:t>
            </a:r>
          </a:p>
          <a:p>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Limitation 2: Additionally, variables like proximity to the nearest hospital and traffic conditions could be confounding factors to how severe the injury from the collision was or whether any of the injured party died waiting for medical attention. In other words, the relationship of injury and death from collision versus time could be further explored by controlling for proximity to the nearest hospital and traffic conditions at the time of the collision. Proximity to a hospital might affect the severity of injury or even death, as close proximity could mean that paramedics could not only get at the scene of the collision faster, but also take the injured individuals to the hospital quicker. Similarly, the state of traffic congestion at the time of collision could not only influence likelihood of accidents, but also the response time for paramedics to provide medical support, which in turn can influence the extent of injuries suffered. </a:t>
            </a:r>
            <a:endParaRPr lang="en-US" sz="1200" i="1"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Survey</a:t>
            </a:r>
            <a:r>
              <a:rPr lang="en-US" sz="1200" i="0" kern="1200" baseline="0" dirty="0">
                <a:solidFill>
                  <a:schemeClr val="tx1"/>
                </a:solidFill>
                <a:effectLst/>
                <a:latin typeface="+mn-lt"/>
                <a:ea typeface="+mn-ea"/>
                <a:cs typeface="+mn-cs"/>
              </a:rPr>
              <a:t> of existing research: </a:t>
            </a:r>
            <a:r>
              <a:rPr lang="en-US" sz="1200" i="0" kern="1200" dirty="0">
                <a:solidFill>
                  <a:schemeClr val="tx1"/>
                </a:solidFill>
                <a:effectLst/>
                <a:latin typeface="+mn-lt"/>
                <a:ea typeface="+mn-ea"/>
                <a:cs typeface="+mn-cs"/>
              </a:rPr>
              <a:t>As of February 19, 2017, there were over 50,000 views of the dataset, resulting in over 16,000 downloads.  Several research projects have been completed and published to NYC open data using the collisions dataset. In addition, several analyses of the collisions dataset have been completed and published on other sites and blogs.</a:t>
            </a:r>
            <a:r>
              <a:rPr lang="en-US" sz="1100" i="0" kern="1200" dirty="0">
                <a:solidFill>
                  <a:schemeClr val="tx1"/>
                </a:solidFill>
                <a:effectLst/>
                <a:latin typeface="+mn-lt"/>
                <a:ea typeface="+mn-ea"/>
                <a:cs typeface="+mn-cs"/>
              </a:rPr>
              <a:t> </a:t>
            </a:r>
            <a:endParaRPr lang="en-US" sz="10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An interactive </a:t>
            </a:r>
            <a:r>
              <a:rPr lang="en-US" sz="1200" i="0" u="sng" kern="1200" dirty="0">
                <a:solidFill>
                  <a:schemeClr val="tx1"/>
                </a:solidFill>
                <a:effectLst/>
                <a:latin typeface="+mn-lt"/>
                <a:ea typeface="+mn-ea"/>
                <a:cs typeface="+mn-cs"/>
                <a:hlinkClick r:id="rId3"/>
              </a:rPr>
              <a:t>visualization</a:t>
            </a:r>
            <a:r>
              <a:rPr lang="en-US" sz="1200" i="0" kern="1200" dirty="0">
                <a:solidFill>
                  <a:schemeClr val="tx1"/>
                </a:solidFill>
                <a:effectLst/>
                <a:latin typeface="+mn-lt"/>
                <a:ea typeface="+mn-ea"/>
                <a:cs typeface="+mn-cs"/>
              </a:rPr>
              <a:t> was developed and published on the NYC </a:t>
            </a:r>
            <a:r>
              <a:rPr lang="en-US" sz="1200" i="0" kern="1200" dirty="0" err="1">
                <a:solidFill>
                  <a:schemeClr val="tx1"/>
                </a:solidFill>
                <a:effectLst/>
                <a:latin typeface="+mn-lt"/>
                <a:ea typeface="+mn-ea"/>
                <a:cs typeface="+mn-cs"/>
              </a:rPr>
              <a:t>OpenData</a:t>
            </a:r>
            <a:r>
              <a:rPr lang="en-US" sz="1200" i="0" kern="1200" dirty="0">
                <a:solidFill>
                  <a:schemeClr val="tx1"/>
                </a:solidFill>
                <a:effectLst/>
                <a:latin typeface="+mn-lt"/>
                <a:ea typeface="+mn-ea"/>
                <a:cs typeface="+mn-cs"/>
              </a:rPr>
              <a:t> page, summarizing several key variables in the Collisions dataset. Specifically, the visualization included:</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 run chart of the number collisions by date, July 2012 through present</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 bar chart of the number of collisions by borough</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 map by the “Locations” variable</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 map by Zip Code</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Several searchable analyses where the user can search by</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Zip code</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“Off Street”</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“On Street”</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Several Bar charts summarizing several variables:</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Number of persons injured</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Number of persons killed</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Number of cyclists injured</a:t>
            </a:r>
            <a:endParaRPr lang="en-US" sz="1000" i="1" kern="1200" dirty="0">
              <a:solidFill>
                <a:schemeClr val="tx1"/>
              </a:solidFill>
              <a:effectLst/>
              <a:latin typeface="+mn-lt"/>
              <a:ea typeface="+mn-ea"/>
              <a:cs typeface="+mn-cs"/>
            </a:endParaRPr>
          </a:p>
          <a:p>
            <a:pPr lvl="1"/>
            <a:r>
              <a:rPr lang="en-US" sz="1200" i="0" kern="1200" dirty="0">
                <a:solidFill>
                  <a:schemeClr val="tx1"/>
                </a:solidFill>
                <a:effectLst/>
                <a:latin typeface="+mn-lt"/>
                <a:ea typeface="+mn-ea"/>
                <a:cs typeface="+mn-cs"/>
              </a:rPr>
              <a:t>Number of cyclists killed</a:t>
            </a:r>
            <a:endParaRPr lang="en-US" sz="10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 </a:t>
            </a:r>
            <a:r>
              <a:rPr lang="en-US" sz="1200" i="0" u="sng" kern="1200" dirty="0">
                <a:solidFill>
                  <a:schemeClr val="tx1"/>
                </a:solidFill>
                <a:effectLst/>
                <a:latin typeface="+mn-lt"/>
                <a:ea typeface="+mn-ea"/>
                <a:cs typeface="+mn-cs"/>
                <a:hlinkClick r:id="rId4"/>
              </a:rPr>
              <a:t>heat map</a:t>
            </a:r>
            <a:r>
              <a:rPr lang="en-US" sz="1200" i="0" kern="1200" dirty="0">
                <a:solidFill>
                  <a:schemeClr val="tx1"/>
                </a:solidFill>
                <a:effectLst/>
                <a:latin typeface="+mn-lt"/>
                <a:ea typeface="+mn-ea"/>
                <a:cs typeface="+mn-cs"/>
              </a:rPr>
              <a:t> was developed and published to the NYC </a:t>
            </a:r>
            <a:r>
              <a:rPr lang="en-US" sz="1200" i="0" kern="1200" dirty="0" err="1">
                <a:solidFill>
                  <a:schemeClr val="tx1"/>
                </a:solidFill>
                <a:effectLst/>
                <a:latin typeface="+mn-lt"/>
                <a:ea typeface="+mn-ea"/>
                <a:cs typeface="+mn-cs"/>
              </a:rPr>
              <a:t>OpenData</a:t>
            </a:r>
            <a:r>
              <a:rPr lang="en-US" sz="1200" i="0" kern="1200" dirty="0">
                <a:solidFill>
                  <a:schemeClr val="tx1"/>
                </a:solidFill>
                <a:effectLst/>
                <a:latin typeface="+mn-lt"/>
                <a:ea typeface="+mn-ea"/>
                <a:cs typeface="+mn-cs"/>
              </a:rPr>
              <a:t> page, created using the details of the collisions dataset, allowing the user to look at concentration of collisions by location. </a:t>
            </a:r>
            <a:endParaRPr lang="en-US" sz="10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An </a:t>
            </a:r>
            <a:r>
              <a:rPr lang="en-US" sz="1200" i="0" u="sng" kern="1200" dirty="0">
                <a:solidFill>
                  <a:schemeClr val="tx1"/>
                </a:solidFill>
                <a:effectLst/>
                <a:latin typeface="+mn-lt"/>
                <a:ea typeface="+mn-ea"/>
                <a:cs typeface="+mn-cs"/>
                <a:hlinkClick r:id="rId5"/>
              </a:rPr>
              <a:t>interactive filter analysis</a:t>
            </a:r>
            <a:r>
              <a:rPr lang="en-US" sz="1200" i="0" kern="1200" dirty="0">
                <a:solidFill>
                  <a:schemeClr val="tx1"/>
                </a:solidFill>
                <a:effectLst/>
                <a:latin typeface="+mn-lt"/>
                <a:ea typeface="+mn-ea"/>
                <a:cs typeface="+mn-cs"/>
              </a:rPr>
              <a:t> was developed and published to the NYC </a:t>
            </a:r>
            <a:r>
              <a:rPr lang="en-US" sz="1200" i="0" kern="1200" dirty="0" err="1">
                <a:solidFill>
                  <a:schemeClr val="tx1"/>
                </a:solidFill>
                <a:effectLst/>
                <a:latin typeface="+mn-lt"/>
                <a:ea typeface="+mn-ea"/>
                <a:cs typeface="+mn-cs"/>
              </a:rPr>
              <a:t>OpenData</a:t>
            </a:r>
            <a:r>
              <a:rPr lang="en-US" sz="1200" i="0" kern="1200" dirty="0">
                <a:solidFill>
                  <a:schemeClr val="tx1"/>
                </a:solidFill>
                <a:effectLst/>
                <a:latin typeface="+mn-lt"/>
                <a:ea typeface="+mn-ea"/>
                <a:cs typeface="+mn-cs"/>
              </a:rPr>
              <a:t> page, created using the details of the dataset, allowing the user to filter, pivot, and use conditional formatting to drill down to specific subsets and intersections of the data.</a:t>
            </a:r>
            <a:endParaRPr lang="en-US" sz="10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a:t>
            </a:r>
            <a:endParaRPr lang="en-US" sz="1000" i="1" kern="1200" dirty="0">
              <a:solidFill>
                <a:schemeClr val="tx1"/>
              </a:solidFill>
              <a:effectLst/>
              <a:latin typeface="+mn-lt"/>
              <a:ea typeface="+mn-ea"/>
              <a:cs typeface="+mn-cs"/>
            </a:endParaRPr>
          </a:p>
          <a:p>
            <a:r>
              <a:rPr lang="en-US" sz="1200" i="0" u="sng" kern="1200" dirty="0">
                <a:solidFill>
                  <a:schemeClr val="tx1"/>
                </a:solidFill>
                <a:effectLst/>
                <a:latin typeface="+mn-lt"/>
                <a:ea typeface="+mn-ea"/>
                <a:cs typeface="+mn-cs"/>
                <a:hlinkClick r:id="rId6"/>
              </a:rPr>
              <a:t>NYPD Motor Vehicle Collisions Research Part#1</a:t>
            </a:r>
            <a:endParaRPr lang="en-US" sz="1000" i="1" kern="1200" dirty="0">
              <a:solidFill>
                <a:schemeClr val="tx1"/>
              </a:solidFill>
              <a:effectLst/>
              <a:latin typeface="+mn-lt"/>
              <a:ea typeface="+mn-ea"/>
              <a:cs typeface="+mn-cs"/>
            </a:endParaRPr>
          </a:p>
          <a:p>
            <a:r>
              <a:rPr lang="en-US" sz="1200" i="0" kern="1200" dirty="0" err="1">
                <a:solidFill>
                  <a:schemeClr val="tx1"/>
                </a:solidFill>
                <a:effectLst/>
                <a:latin typeface="+mn-lt"/>
                <a:ea typeface="+mn-ea"/>
                <a:cs typeface="+mn-cs"/>
              </a:rPr>
              <a:t>Asenscio</a:t>
            </a:r>
            <a:r>
              <a:rPr lang="en-US" sz="1200" i="0" kern="1200" dirty="0">
                <a:solidFill>
                  <a:schemeClr val="tx1"/>
                </a:solidFill>
                <a:effectLst/>
                <a:latin typeface="+mn-lt"/>
                <a:ea typeface="+mn-ea"/>
                <a:cs typeface="+mn-cs"/>
              </a:rPr>
              <a:t> (2008) utilized the Collisions dataset to develop several analyses in a report entitled including</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Collisions by seasons</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Collisions by borough</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Accidents per day of week</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Highest contributing factors</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Contributing factors per borough, by season, by number of persons killed</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Collisions by vehicle type</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“Most Dangerous Boroughs”</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Most dangerous intersections for pedestrians</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Reasons why most collisions occur</a:t>
            </a:r>
            <a:endParaRPr lang="en-US" sz="1000" i="1" kern="1200" dirty="0">
              <a:solidFill>
                <a:schemeClr val="tx1"/>
              </a:solidFill>
              <a:effectLst/>
              <a:latin typeface="+mn-lt"/>
              <a:ea typeface="+mn-ea"/>
              <a:cs typeface="+mn-cs"/>
            </a:endParaRPr>
          </a:p>
          <a:p>
            <a:r>
              <a:rPr lang="en-US" sz="1200" i="0" u="sng" kern="1200" dirty="0">
                <a:solidFill>
                  <a:schemeClr val="tx1"/>
                </a:solidFill>
                <a:effectLst/>
                <a:latin typeface="+mn-lt"/>
                <a:ea typeface="+mn-ea"/>
                <a:cs typeface="+mn-cs"/>
                <a:hlinkClick r:id="rId7"/>
              </a:rPr>
              <a:t>New York City Vehicle Collision Analysis </a:t>
            </a:r>
            <a:endParaRPr lang="en-US" sz="1000" i="1" kern="1200" dirty="0">
              <a:solidFill>
                <a:schemeClr val="tx1"/>
              </a:solidFill>
              <a:effectLst/>
              <a:latin typeface="+mn-lt"/>
              <a:ea typeface="+mn-ea"/>
              <a:cs typeface="+mn-cs"/>
            </a:endParaRPr>
          </a:p>
          <a:p>
            <a:r>
              <a:rPr lang="en-US" sz="1200" i="0" kern="1200" dirty="0" err="1">
                <a:solidFill>
                  <a:schemeClr val="tx1"/>
                </a:solidFill>
                <a:effectLst/>
                <a:latin typeface="+mn-lt"/>
                <a:ea typeface="+mn-ea"/>
                <a:cs typeface="+mn-cs"/>
              </a:rPr>
              <a:t>Tyokogawa</a:t>
            </a:r>
            <a:r>
              <a:rPr lang="en-US" sz="1200" i="0" kern="1200" dirty="0">
                <a:solidFill>
                  <a:schemeClr val="tx1"/>
                </a:solidFill>
                <a:effectLst/>
                <a:latin typeface="+mn-lt"/>
                <a:ea typeface="+mn-ea"/>
                <a:cs typeface="+mn-cs"/>
              </a:rPr>
              <a:t> (2015) analyzed the collisions dataset by utilizing a clustering algorithm to evaluate the correlations between intersections and weather conditions, identifying the most dangerous locations susceptible to foul weather such as heavy rain or snow.  </a:t>
            </a:r>
            <a:endParaRPr lang="en-US" sz="1000" i="1" kern="1200" dirty="0">
              <a:solidFill>
                <a:schemeClr val="tx1"/>
              </a:solidFill>
              <a:effectLst/>
              <a:latin typeface="+mn-lt"/>
              <a:ea typeface="+mn-ea"/>
              <a:cs typeface="+mn-cs"/>
            </a:endParaRPr>
          </a:p>
          <a:p>
            <a:r>
              <a:rPr lang="en-US" sz="1200" i="0" u="sng" kern="1200" dirty="0">
                <a:solidFill>
                  <a:schemeClr val="tx1"/>
                </a:solidFill>
                <a:effectLst/>
                <a:latin typeface="+mn-lt"/>
                <a:ea typeface="+mn-ea"/>
                <a:cs typeface="+mn-cs"/>
                <a:hlinkClick r:id="rId8"/>
              </a:rPr>
              <a:t>NYPD Motor Vehicle Collisions Data</a:t>
            </a:r>
            <a:endParaRPr lang="en-US" sz="10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Google Cloud Platform had a post that analyzed the NYPD Collisions dataset by evaluating the most common factor for motor vehicle collisions, and the most dangerous streets for motor vehicle collisions. </a:t>
            </a:r>
            <a:endParaRPr lang="en-US" sz="1000" i="1" kern="1200" dirty="0">
              <a:solidFill>
                <a:schemeClr val="tx1"/>
              </a:solidFill>
              <a:effectLst/>
              <a:latin typeface="+mn-lt"/>
              <a:ea typeface="+mn-ea"/>
              <a:cs typeface="+mn-cs"/>
            </a:endParaRPr>
          </a:p>
          <a:p>
            <a:r>
              <a:rPr lang="en-US" sz="1200" i="0" u="sng" kern="1200" dirty="0">
                <a:solidFill>
                  <a:schemeClr val="tx1"/>
                </a:solidFill>
                <a:effectLst/>
                <a:latin typeface="+mn-lt"/>
                <a:ea typeface="+mn-ea"/>
                <a:cs typeface="+mn-cs"/>
                <a:hlinkClick r:id="rId9"/>
              </a:rPr>
              <a:t>Visualizing Traffic Accidents on Staten Island</a:t>
            </a:r>
            <a:endParaRPr lang="en-US" sz="10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Using the NYPD Collision dataset, Pratt Institute School of Information developed several dashboards evaluating the following factors relating to collisions on Staten Island: </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Top ten causes of accidents</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Accident frequency by time of day</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Accident frequency by time of day per (Staten Island) neighborhood</a:t>
            </a:r>
            <a:endParaRPr lang="en-US" sz="1000" i="1" kern="1200" dirty="0">
              <a:solidFill>
                <a:schemeClr val="tx1"/>
              </a:solidFill>
              <a:effectLst/>
              <a:latin typeface="+mn-lt"/>
              <a:ea typeface="+mn-ea"/>
              <a:cs typeface="+mn-cs"/>
            </a:endParaRPr>
          </a:p>
          <a:p>
            <a:pPr lvl="0"/>
            <a:r>
              <a:rPr lang="en-US" sz="1200" i="0" kern="1200" dirty="0">
                <a:solidFill>
                  <a:schemeClr val="tx1"/>
                </a:solidFill>
                <a:effectLst/>
                <a:latin typeface="+mn-lt"/>
                <a:ea typeface="+mn-ea"/>
                <a:cs typeface="+mn-cs"/>
              </a:rPr>
              <a:t>Traffic accidents per neighborhood</a:t>
            </a:r>
            <a:endParaRPr lang="en-US" sz="1000" i="1" kern="1200" dirty="0">
              <a:solidFill>
                <a:schemeClr val="tx1"/>
              </a:solidFill>
              <a:effectLst/>
              <a:latin typeface="+mn-lt"/>
              <a:ea typeface="+mn-ea"/>
              <a:cs typeface="+mn-cs"/>
            </a:endParaRPr>
          </a:p>
          <a:p>
            <a:r>
              <a:rPr lang="en-US" sz="1200" i="0" u="sng" kern="1200" dirty="0">
                <a:solidFill>
                  <a:schemeClr val="tx1"/>
                </a:solidFill>
                <a:effectLst/>
                <a:latin typeface="+mn-lt"/>
                <a:ea typeface="+mn-ea"/>
                <a:cs typeface="+mn-cs"/>
                <a:hlinkClick r:id="rId10"/>
              </a:rPr>
              <a:t>NYC Fatal Motor Vehicle Collisions hotspots</a:t>
            </a:r>
            <a:endParaRPr lang="en-US" sz="1000" i="1" kern="1200" dirty="0">
              <a:solidFill>
                <a:schemeClr val="tx1"/>
              </a:solidFill>
              <a:effectLst/>
              <a:latin typeface="+mn-lt"/>
              <a:ea typeface="+mn-ea"/>
              <a:cs typeface="+mn-cs"/>
            </a:endParaRPr>
          </a:p>
          <a:p>
            <a:r>
              <a:rPr lang="en-US" sz="1200" i="0" kern="1200" dirty="0" err="1">
                <a:solidFill>
                  <a:schemeClr val="tx1"/>
                </a:solidFill>
                <a:effectLst/>
                <a:latin typeface="+mn-lt"/>
                <a:ea typeface="+mn-ea"/>
                <a:cs typeface="+mn-cs"/>
              </a:rPr>
              <a:t>Bilogur</a:t>
            </a:r>
            <a:r>
              <a:rPr lang="en-US" sz="1200" i="0" kern="1200" dirty="0">
                <a:solidFill>
                  <a:schemeClr val="tx1"/>
                </a:solidFill>
                <a:effectLst/>
                <a:latin typeface="+mn-lt"/>
                <a:ea typeface="+mn-ea"/>
                <a:cs typeface="+mn-cs"/>
              </a:rPr>
              <a:t> (2016) utilized the NYPD Collisions dataset to develop a Tableau Visualization highlighting the “inherently dangerous” intersections for motor vehicle collisions within New York City. </a:t>
            </a:r>
            <a:endParaRPr lang="en-US" sz="10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3227C2-C12D-6247-A483-E9773A67C44F}" type="slidenum">
              <a:rPr lang="en-US" smtClean="0"/>
              <a:t>5</a:t>
            </a:fld>
            <a:endParaRPr lang="en-US"/>
          </a:p>
        </p:txBody>
      </p:sp>
    </p:spTree>
    <p:extLst>
      <p:ext uri="{BB962C8B-B14F-4D97-AF65-F5344CB8AC3E}">
        <p14:creationId xmlns:p14="http://schemas.microsoft.com/office/powerpoint/2010/main" val="140172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Establishing a S.M.A.R.T. Question</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Is it Specific?</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Our research question is specific in that it looks at the time variable to identify the most dangerous times of day for motor vehicle collisions in New York City, in particular those resulting in injury of death for motorists/vehicle occupants, pedestrians, and cyclists in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 Is it Measurable?</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Due to the high level of granularity in the metadata aggregated by the NYPD Motor Vehicle Collisions dataset, we are afforded 29 unique variables to evaluate nearly a million observations over the course of five years. This allows the time dimension to be applied to several other variables for measurable results.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Is it Achievable?</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dataset is a relatively small tabular formatted dataset, making analyzing the dataset is quite achievable so with conventional resources (</a:t>
            </a:r>
            <a:r>
              <a:rPr lang="en-US" sz="1200" i="0" kern="1200" dirty="0" err="1">
                <a:solidFill>
                  <a:schemeClr val="tx1"/>
                </a:solidFill>
                <a:effectLst/>
                <a:latin typeface="+mn-lt"/>
                <a:ea typeface="+mn-ea"/>
                <a:cs typeface="+mn-cs"/>
              </a:rPr>
              <a:t>RStudio</a:t>
            </a:r>
            <a:r>
              <a:rPr lang="en-US" sz="1200" i="0" kern="1200" dirty="0">
                <a:solidFill>
                  <a:schemeClr val="tx1"/>
                </a:solidFill>
                <a:effectLst/>
                <a:latin typeface="+mn-lt"/>
                <a:ea typeface="+mn-ea"/>
                <a:cs typeface="+mn-cs"/>
              </a:rPr>
              <a:t>, laptop computer).  Utilizing several packages in R to convert various data elements into quantifiable measures makes this achievable.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Is it Relevant?</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Our research question expands on existing research by conducting more extensive analysis on the time variable and how it correlates to other variables relating to injury or death due to being involved in a motor vehicle collision.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Is it Time-Oriented?</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Our research question is time oriented in that it is an aggregation of motor vehicle collisions from July 2012 to February 2017.  Though the dataset is updated weekly on New York City’s </a:t>
            </a:r>
            <a:r>
              <a:rPr lang="en-US" sz="1200" i="0" kern="1200" dirty="0" err="1">
                <a:solidFill>
                  <a:schemeClr val="tx1"/>
                </a:solidFill>
                <a:effectLst/>
                <a:latin typeface="+mn-lt"/>
                <a:ea typeface="+mn-ea"/>
                <a:cs typeface="+mn-cs"/>
              </a:rPr>
              <a:t>OpenData</a:t>
            </a:r>
            <a:r>
              <a:rPr lang="en-US" sz="1200" i="0" kern="1200" dirty="0">
                <a:solidFill>
                  <a:schemeClr val="tx1"/>
                </a:solidFill>
                <a:effectLst/>
                <a:latin typeface="+mn-lt"/>
                <a:ea typeface="+mn-ea"/>
                <a:cs typeface="+mn-cs"/>
              </a:rPr>
              <a:t> website, we took a snapshot of the data of February 2017 in order to have a finite dataset. Further, our analysis specifically focuses on the time variable, i.e., the time of day a collision occurred. </a:t>
            </a:r>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sketch an answer to our refined research question of “What is the most dangerous time for motor vehicle collisions in NYC?”, we took the steps described below.</a:t>
            </a:r>
            <a:r>
              <a:rPr lang="en-US" dirty="0">
                <a:effectLst/>
              </a:rPr>
              <a:t> </a:t>
            </a:r>
            <a:endParaRPr lang="en-US" dirty="0"/>
          </a:p>
        </p:txBody>
      </p:sp>
      <p:sp>
        <p:nvSpPr>
          <p:cNvPr id="4" name="Slide Number Placeholder 3"/>
          <p:cNvSpPr>
            <a:spLocks noGrp="1"/>
          </p:cNvSpPr>
          <p:nvPr>
            <p:ph type="sldNum" sz="quarter" idx="10"/>
          </p:nvPr>
        </p:nvSpPr>
        <p:spPr/>
        <p:txBody>
          <a:bodyPr/>
          <a:lstStyle/>
          <a:p>
            <a:fld id="{3C3227C2-C12D-6247-A483-E9773A67C44F}" type="slidenum">
              <a:rPr lang="en-US" smtClean="0"/>
              <a:t>7</a:t>
            </a:fld>
            <a:endParaRPr lang="en-US"/>
          </a:p>
        </p:txBody>
      </p:sp>
    </p:spTree>
    <p:extLst>
      <p:ext uri="{BB962C8B-B14F-4D97-AF65-F5344CB8AC3E}">
        <p14:creationId xmlns:p14="http://schemas.microsoft.com/office/powerpoint/2010/main" val="132936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227C2-C12D-6247-A483-E9773A67C44F}" type="slidenum">
              <a:rPr lang="en-US" smtClean="0"/>
              <a:t>13</a:t>
            </a:fld>
            <a:endParaRPr lang="en-US"/>
          </a:p>
        </p:txBody>
      </p:sp>
    </p:spTree>
    <p:extLst>
      <p:ext uri="{BB962C8B-B14F-4D97-AF65-F5344CB8AC3E}">
        <p14:creationId xmlns:p14="http://schemas.microsoft.com/office/powerpoint/2010/main" val="411664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http://il3.picdn.net/</a:t>
            </a:r>
            <a:r>
              <a:rPr lang="en-US" dirty="0" err="1"/>
              <a:t>shutterstock</a:t>
            </a:r>
            <a:r>
              <a:rPr lang="en-US" dirty="0"/>
              <a:t>/videos/10481654/thumb/10.jpg</a:t>
            </a:r>
          </a:p>
        </p:txBody>
      </p:sp>
      <p:sp>
        <p:nvSpPr>
          <p:cNvPr id="4" name="Slide Number Placeholder 3"/>
          <p:cNvSpPr>
            <a:spLocks noGrp="1"/>
          </p:cNvSpPr>
          <p:nvPr>
            <p:ph type="sldNum" sz="quarter" idx="10"/>
          </p:nvPr>
        </p:nvSpPr>
        <p:spPr/>
        <p:txBody>
          <a:bodyPr/>
          <a:lstStyle/>
          <a:p>
            <a:fld id="{3C3227C2-C12D-6247-A483-E9773A67C44F}" type="slidenum">
              <a:rPr lang="en-US" smtClean="0"/>
              <a:t>22</a:t>
            </a:fld>
            <a:endParaRPr lang="en-US"/>
          </a:p>
        </p:txBody>
      </p:sp>
    </p:spTree>
    <p:extLst>
      <p:ext uri="{BB962C8B-B14F-4D97-AF65-F5344CB8AC3E}">
        <p14:creationId xmlns:p14="http://schemas.microsoft.com/office/powerpoint/2010/main" val="84433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3/6/17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gov/open-gov/" TargetMode="External"/><Relationship Id="rId4" Type="http://schemas.openxmlformats.org/officeDocument/2006/relationships/hyperlink" Target="https://data.cityofnewyork.us/Public-Safety/NYPD-Motor-Vehicle-Collisions/h9gi-nx95/data" TargetMode="External"/><Relationship Id="rId5" Type="http://schemas.openxmlformats.org/officeDocument/2006/relationships/hyperlink" Target="https://data.cityofnewyork.us/Public-Safety/NYPD-Motor-Vehicle-Collisions/h9gi-nx95"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83337" y="171709"/>
            <a:ext cx="5032375" cy="3130291"/>
          </a:xfrm>
          <a:prstGeom prst="rect">
            <a:avLst/>
          </a:prstGeom>
        </p:spPr>
      </p:pic>
      <p:sp>
        <p:nvSpPr>
          <p:cNvPr id="2" name="Title 1"/>
          <p:cNvSpPr>
            <a:spLocks noGrp="1"/>
          </p:cNvSpPr>
          <p:nvPr>
            <p:ph type="ctrTitle"/>
          </p:nvPr>
        </p:nvSpPr>
        <p:spPr>
          <a:xfrm>
            <a:off x="3510291" y="3302000"/>
            <a:ext cx="8574622" cy="1585576"/>
          </a:xfrm>
        </p:spPr>
        <p:txBody>
          <a:bodyPr>
            <a:normAutofit fontScale="90000"/>
          </a:bodyPr>
          <a:lstStyle/>
          <a:p>
            <a:r>
              <a:rPr lang="en-US" dirty="0"/>
              <a:t>Motor Vehicle Collisions in New York City:</a:t>
            </a:r>
          </a:p>
        </p:txBody>
      </p:sp>
      <p:sp>
        <p:nvSpPr>
          <p:cNvPr id="3" name="Subtitle 2"/>
          <p:cNvSpPr>
            <a:spLocks noGrp="1"/>
          </p:cNvSpPr>
          <p:nvPr>
            <p:ph type="subTitle" idx="1"/>
          </p:nvPr>
        </p:nvSpPr>
        <p:spPr>
          <a:xfrm>
            <a:off x="5097268" y="5285578"/>
            <a:ext cx="6987645" cy="1388534"/>
          </a:xfrm>
        </p:spPr>
        <p:txBody>
          <a:bodyPr/>
          <a:lstStyle/>
          <a:p>
            <a:r>
              <a:rPr lang="en-US" dirty="0"/>
              <a:t>Sadaf </a:t>
            </a:r>
            <a:r>
              <a:rPr lang="en-US" dirty="0" err="1"/>
              <a:t>Asrar</a:t>
            </a:r>
            <a:endParaRPr lang="en-US" dirty="0"/>
          </a:p>
          <a:p>
            <a:r>
              <a:rPr lang="en-US" dirty="0"/>
              <a:t>Nelson Foster</a:t>
            </a:r>
          </a:p>
          <a:p>
            <a:r>
              <a:rPr lang="en-US" dirty="0" err="1"/>
              <a:t>Zhengzheng</a:t>
            </a:r>
            <a:r>
              <a:rPr lang="en-US" dirty="0"/>
              <a:t> Yu</a:t>
            </a:r>
          </a:p>
        </p:txBody>
      </p:sp>
      <p:sp>
        <p:nvSpPr>
          <p:cNvPr id="5" name="Subtitle 2"/>
          <p:cNvSpPr txBox="1">
            <a:spLocks/>
          </p:cNvSpPr>
          <p:nvPr/>
        </p:nvSpPr>
        <p:spPr>
          <a:xfrm>
            <a:off x="5097267" y="4732097"/>
            <a:ext cx="6987645" cy="138853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dirty="0"/>
              <a:t>  Exploratory Data Analysis </a:t>
            </a:r>
          </a:p>
        </p:txBody>
      </p:sp>
      <p:sp>
        <p:nvSpPr>
          <p:cNvPr id="7" name="TextBox 6"/>
          <p:cNvSpPr txBox="1"/>
          <p:nvPr/>
        </p:nvSpPr>
        <p:spPr>
          <a:xfrm>
            <a:off x="138545" y="5403273"/>
            <a:ext cx="2044792" cy="1200329"/>
          </a:xfrm>
          <a:prstGeom prst="rect">
            <a:avLst/>
          </a:prstGeom>
          <a:noFill/>
        </p:spPr>
        <p:txBody>
          <a:bodyPr wrap="square" rtlCol="0">
            <a:spAutoFit/>
          </a:bodyPr>
          <a:lstStyle/>
          <a:p>
            <a:r>
              <a:rPr lang="en-US" dirty="0"/>
              <a:t>Introduction to Data Science</a:t>
            </a:r>
          </a:p>
          <a:p>
            <a:r>
              <a:rPr lang="en-US" dirty="0"/>
              <a:t>Section 10, Group 7</a:t>
            </a:r>
          </a:p>
          <a:p>
            <a:r>
              <a:rPr lang="en-US" dirty="0"/>
              <a:t>6 March 2017</a:t>
            </a:r>
          </a:p>
        </p:txBody>
      </p:sp>
    </p:spTree>
    <p:extLst>
      <p:ext uri="{BB962C8B-B14F-4D97-AF65-F5344CB8AC3E}">
        <p14:creationId xmlns:p14="http://schemas.microsoft.com/office/powerpoint/2010/main" val="16698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8355764"/>
              </p:ext>
            </p:extLst>
          </p:nvPr>
        </p:nvGraphicFramePr>
        <p:xfrm>
          <a:off x="1660633" y="178678"/>
          <a:ext cx="10268608" cy="6444229"/>
        </p:xfrm>
        <a:graphic>
          <a:graphicData uri="http://schemas.openxmlformats.org/drawingml/2006/table">
            <a:tbl>
              <a:tblPr firstRow="1" firstCol="1" bandRow="1">
                <a:tableStyleId>{5C22544A-7EE6-4342-B048-85BDC9FD1C3A}</a:tableStyleId>
              </a:tblPr>
              <a:tblGrid>
                <a:gridCol w="817721">
                  <a:extLst>
                    <a:ext uri="{9D8B030D-6E8A-4147-A177-3AD203B41FA5}">
                      <a16:colId xmlns="" xmlns:a16="http://schemas.microsoft.com/office/drawing/2014/main" val="20000"/>
                    </a:ext>
                  </a:extLst>
                </a:gridCol>
                <a:gridCol w="2575766">
                  <a:extLst>
                    <a:ext uri="{9D8B030D-6E8A-4147-A177-3AD203B41FA5}">
                      <a16:colId xmlns="" xmlns:a16="http://schemas.microsoft.com/office/drawing/2014/main" val="20001"/>
                    </a:ext>
                  </a:extLst>
                </a:gridCol>
                <a:gridCol w="2893936">
                  <a:extLst>
                    <a:ext uri="{9D8B030D-6E8A-4147-A177-3AD203B41FA5}">
                      <a16:colId xmlns="" xmlns:a16="http://schemas.microsoft.com/office/drawing/2014/main" val="20002"/>
                    </a:ext>
                  </a:extLst>
                </a:gridCol>
                <a:gridCol w="3981185">
                  <a:extLst>
                    <a:ext uri="{9D8B030D-6E8A-4147-A177-3AD203B41FA5}">
                      <a16:colId xmlns="" xmlns:a16="http://schemas.microsoft.com/office/drawing/2014/main" val="20003"/>
                    </a:ext>
                  </a:extLst>
                </a:gridCol>
              </a:tblGrid>
              <a:tr h="210205">
                <a:tc>
                  <a:txBody>
                    <a:bodyPr/>
                    <a:lstStyle/>
                    <a:p>
                      <a:pPr marL="0" marR="0" algn="r">
                        <a:lnSpc>
                          <a:spcPct val="120000"/>
                        </a:lnSpc>
                        <a:spcBef>
                          <a:spcPts val="0"/>
                        </a:spcBef>
                        <a:spcAft>
                          <a:spcPts val="1000"/>
                        </a:spcAft>
                      </a:pPr>
                      <a:r>
                        <a:rPr lang="en-US" sz="1000" dirty="0">
                          <a:effectLst/>
                        </a:rPr>
                        <a:t>Hours</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nSpc>
                          <a:spcPct val="120000"/>
                        </a:lnSpc>
                        <a:spcBef>
                          <a:spcPts val="0"/>
                        </a:spcBef>
                        <a:spcAft>
                          <a:spcPts val="1000"/>
                        </a:spcAft>
                      </a:pPr>
                      <a:r>
                        <a:rPr lang="en-US" sz="1000" dirty="0">
                          <a:effectLst/>
                        </a:rPr>
                        <a:t>Number of collisions in each hour</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nSpc>
                          <a:spcPct val="120000"/>
                        </a:lnSpc>
                        <a:spcBef>
                          <a:spcPts val="0"/>
                        </a:spcBef>
                        <a:spcAft>
                          <a:spcPts val="1000"/>
                        </a:spcAft>
                      </a:pPr>
                      <a:r>
                        <a:rPr lang="en-US" sz="1000" dirty="0">
                          <a:effectLst/>
                        </a:rPr>
                        <a:t>Number of people injured and killed in each hour</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nSpc>
                          <a:spcPct val="120000"/>
                        </a:lnSpc>
                        <a:spcBef>
                          <a:spcPts val="0"/>
                        </a:spcBef>
                        <a:spcAft>
                          <a:spcPts val="1000"/>
                        </a:spcAft>
                      </a:pPr>
                      <a:r>
                        <a:rPr lang="en-US" sz="1000" dirty="0">
                          <a:effectLst/>
                        </a:rPr>
                        <a:t>Mean number of people injured and killed in each hour</a:t>
                      </a:r>
                      <a:endParaRPr lang="en-US" sz="1000"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0"/>
                  </a:ext>
                </a:extLst>
              </a:tr>
              <a:tr h="259751">
                <a:tc>
                  <a:txBody>
                    <a:bodyPr/>
                    <a:lstStyle/>
                    <a:p>
                      <a:pPr marL="0" marR="0" algn="r">
                        <a:lnSpc>
                          <a:spcPct val="120000"/>
                        </a:lnSpc>
                        <a:spcBef>
                          <a:spcPts val="0"/>
                        </a:spcBef>
                        <a:spcAft>
                          <a:spcPts val="1000"/>
                        </a:spcAft>
                      </a:pPr>
                      <a:r>
                        <a:rPr lang="en-US" sz="1000" dirty="0">
                          <a:effectLst/>
                        </a:rPr>
                        <a:t>0:00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24,193</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7,207</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0.2978961</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1"/>
                  </a:ext>
                </a:extLst>
              </a:tr>
              <a:tr h="259751">
                <a:tc>
                  <a:txBody>
                    <a:bodyPr/>
                    <a:lstStyle/>
                    <a:p>
                      <a:pPr marL="0" marR="0" algn="r">
                        <a:lnSpc>
                          <a:spcPct val="120000"/>
                        </a:lnSpc>
                        <a:spcBef>
                          <a:spcPts val="0"/>
                        </a:spcBef>
                        <a:spcAft>
                          <a:spcPts val="1000"/>
                        </a:spcAft>
                      </a:pPr>
                      <a:r>
                        <a:rPr lang="en-US" sz="1000" dirty="0">
                          <a:effectLst/>
                        </a:rPr>
                        <a:t>1:00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15,467</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4,991</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0.322687</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2"/>
                  </a:ext>
                </a:extLst>
              </a:tr>
              <a:tr h="259751">
                <a:tc>
                  <a:txBody>
                    <a:bodyPr/>
                    <a:lstStyle/>
                    <a:p>
                      <a:pPr marL="0" marR="0" algn="r">
                        <a:lnSpc>
                          <a:spcPct val="120000"/>
                        </a:lnSpc>
                        <a:spcBef>
                          <a:spcPts val="0"/>
                        </a:spcBef>
                        <a:spcAft>
                          <a:spcPts val="1000"/>
                        </a:spcAft>
                      </a:pPr>
                      <a:r>
                        <a:rPr lang="en-US" sz="1000" dirty="0">
                          <a:effectLst/>
                        </a:rPr>
                        <a:t>2:00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11,912</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4,137</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0.3472968</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3"/>
                  </a:ext>
                </a:extLst>
              </a:tr>
              <a:tr h="259751">
                <a:tc>
                  <a:txBody>
                    <a:bodyPr/>
                    <a:lstStyle/>
                    <a:p>
                      <a:pPr marL="0" marR="0" algn="r">
                        <a:lnSpc>
                          <a:spcPct val="120000"/>
                        </a:lnSpc>
                        <a:spcBef>
                          <a:spcPts val="0"/>
                        </a:spcBef>
                        <a:spcAft>
                          <a:spcPts val="1000"/>
                        </a:spcAft>
                      </a:pPr>
                      <a:r>
                        <a:rPr lang="en-US" sz="1000" dirty="0">
                          <a:effectLst/>
                        </a:rPr>
                        <a:t>3:00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10,087</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3,568</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0.3537226</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4"/>
                  </a:ext>
                </a:extLst>
              </a:tr>
              <a:tr h="259751">
                <a:tc>
                  <a:txBody>
                    <a:bodyPr/>
                    <a:lstStyle/>
                    <a:p>
                      <a:pPr marL="0" marR="0" algn="r">
                        <a:lnSpc>
                          <a:spcPct val="120000"/>
                        </a:lnSpc>
                        <a:spcBef>
                          <a:spcPts val="0"/>
                        </a:spcBef>
                        <a:spcAft>
                          <a:spcPts val="1000"/>
                        </a:spcAft>
                      </a:pPr>
                      <a:r>
                        <a:rPr lang="en-US" sz="1000" dirty="0">
                          <a:effectLst/>
                        </a:rPr>
                        <a:t>4:00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11,806</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4,505</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0.3815856</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5"/>
                  </a:ext>
                </a:extLst>
              </a:tr>
              <a:tr h="259751">
                <a:tc>
                  <a:txBody>
                    <a:bodyPr/>
                    <a:lstStyle/>
                    <a:p>
                      <a:pPr marL="0" marR="0" algn="r">
                        <a:lnSpc>
                          <a:spcPct val="120000"/>
                        </a:lnSpc>
                        <a:spcBef>
                          <a:spcPts val="0"/>
                        </a:spcBef>
                        <a:spcAft>
                          <a:spcPts val="1000"/>
                        </a:spcAft>
                      </a:pPr>
                      <a:r>
                        <a:rPr lang="en-US" sz="1000" dirty="0">
                          <a:effectLst/>
                        </a:rPr>
                        <a:t>5:00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12,750</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4,270</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0.334902</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6"/>
                  </a:ext>
                </a:extLst>
              </a:tr>
              <a:tr h="259751">
                <a:tc>
                  <a:txBody>
                    <a:bodyPr/>
                    <a:lstStyle/>
                    <a:p>
                      <a:pPr marL="0" marR="0" algn="r">
                        <a:lnSpc>
                          <a:spcPct val="120000"/>
                        </a:lnSpc>
                        <a:spcBef>
                          <a:spcPts val="0"/>
                        </a:spcBef>
                        <a:spcAft>
                          <a:spcPts val="1000"/>
                        </a:spcAft>
                      </a:pPr>
                      <a:r>
                        <a:rPr lang="en-US" sz="1000" dirty="0">
                          <a:effectLst/>
                        </a:rPr>
                        <a:t>6:00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19,887</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5,838</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0.2935586</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7"/>
                  </a:ext>
                </a:extLst>
              </a:tr>
              <a:tr h="259751">
                <a:tc>
                  <a:txBody>
                    <a:bodyPr/>
                    <a:lstStyle/>
                    <a:p>
                      <a:pPr marL="0" marR="0" algn="r">
                        <a:lnSpc>
                          <a:spcPct val="120000"/>
                        </a:lnSpc>
                        <a:spcBef>
                          <a:spcPts val="0"/>
                        </a:spcBef>
                        <a:spcAft>
                          <a:spcPts val="1000"/>
                        </a:spcAft>
                      </a:pPr>
                      <a:r>
                        <a:rPr lang="en-US" sz="1000" dirty="0">
                          <a:effectLst/>
                        </a:rPr>
                        <a:t>7:00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26,632</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7,735</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0.2904401</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8"/>
                  </a:ext>
                </a:extLst>
              </a:tr>
              <a:tr h="259751">
                <a:tc>
                  <a:txBody>
                    <a:bodyPr/>
                    <a:lstStyle/>
                    <a:p>
                      <a:pPr marL="0" marR="0" algn="r">
                        <a:lnSpc>
                          <a:spcPct val="120000"/>
                        </a:lnSpc>
                        <a:spcBef>
                          <a:spcPts val="0"/>
                        </a:spcBef>
                        <a:spcAft>
                          <a:spcPts val="1000"/>
                        </a:spcAft>
                      </a:pPr>
                      <a:r>
                        <a:rPr lang="en-US" sz="1000" dirty="0">
                          <a:effectLst/>
                        </a:rPr>
                        <a:t>8:00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55,360</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12,988</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0.2346098</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09"/>
                  </a:ext>
                </a:extLst>
              </a:tr>
              <a:tr h="259751">
                <a:tc>
                  <a:txBody>
                    <a:bodyPr/>
                    <a:lstStyle/>
                    <a:p>
                      <a:pPr marL="0" marR="0" algn="r">
                        <a:lnSpc>
                          <a:spcPct val="120000"/>
                        </a:lnSpc>
                        <a:spcBef>
                          <a:spcPts val="0"/>
                        </a:spcBef>
                        <a:spcAft>
                          <a:spcPts val="1000"/>
                        </a:spcAft>
                      </a:pPr>
                      <a:r>
                        <a:rPr lang="en-US" sz="1000" dirty="0">
                          <a:effectLst/>
                        </a:rPr>
                        <a:t>9:00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55,033</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11,074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0.2012247</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0"/>
                  </a:ext>
                </a:extLst>
              </a:tr>
              <a:tr h="259751">
                <a:tc>
                  <a:txBody>
                    <a:bodyPr/>
                    <a:lstStyle/>
                    <a:p>
                      <a:pPr marL="0" marR="0" algn="r">
                        <a:lnSpc>
                          <a:spcPct val="120000"/>
                        </a:lnSpc>
                        <a:spcBef>
                          <a:spcPts val="0"/>
                        </a:spcBef>
                        <a:spcAft>
                          <a:spcPts val="1000"/>
                        </a:spcAft>
                      </a:pPr>
                      <a:r>
                        <a:rPr lang="en-US" sz="1000" dirty="0">
                          <a:effectLst/>
                        </a:rPr>
                        <a:t>10:00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50,599</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9,958</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0.1968023</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1"/>
                  </a:ext>
                </a:extLst>
              </a:tr>
              <a:tr h="259751">
                <a:tc>
                  <a:txBody>
                    <a:bodyPr/>
                    <a:lstStyle/>
                    <a:p>
                      <a:pPr marL="0" marR="0" algn="r">
                        <a:lnSpc>
                          <a:spcPct val="120000"/>
                        </a:lnSpc>
                        <a:spcBef>
                          <a:spcPts val="0"/>
                        </a:spcBef>
                        <a:spcAft>
                          <a:spcPts val="1000"/>
                        </a:spcAft>
                      </a:pPr>
                      <a:r>
                        <a:rPr lang="en-US" sz="1000" dirty="0">
                          <a:effectLst/>
                        </a:rPr>
                        <a:t>11:00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52,253</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10,851</a:t>
                      </a:r>
                      <a:endParaRPr lang="en-US" sz="1000" b="1"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0.2076627</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2"/>
                  </a:ext>
                </a:extLst>
              </a:tr>
              <a:tr h="259751">
                <a:tc>
                  <a:txBody>
                    <a:bodyPr/>
                    <a:lstStyle/>
                    <a:p>
                      <a:pPr marL="0" marR="0" algn="r">
                        <a:lnSpc>
                          <a:spcPct val="120000"/>
                        </a:lnSpc>
                        <a:spcBef>
                          <a:spcPts val="0"/>
                        </a:spcBef>
                        <a:spcAft>
                          <a:spcPts val="1000"/>
                        </a:spcAft>
                      </a:pPr>
                      <a:r>
                        <a:rPr lang="en-US" sz="1000" dirty="0">
                          <a:effectLst/>
                        </a:rPr>
                        <a:t>12:00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55,290</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11,814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0.2136734</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3"/>
                  </a:ext>
                </a:extLst>
              </a:tr>
              <a:tr h="259751">
                <a:tc>
                  <a:txBody>
                    <a:bodyPr/>
                    <a:lstStyle/>
                    <a:p>
                      <a:pPr marL="0" marR="0" algn="r">
                        <a:lnSpc>
                          <a:spcPct val="120000"/>
                        </a:lnSpc>
                        <a:spcBef>
                          <a:spcPts val="0"/>
                        </a:spcBef>
                        <a:spcAft>
                          <a:spcPts val="1000"/>
                        </a:spcAft>
                      </a:pPr>
                      <a:r>
                        <a:rPr lang="en-US" sz="1000" dirty="0">
                          <a:effectLst/>
                        </a:rPr>
                        <a:t>13:00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58,351</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12,866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0.2204932</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4"/>
                  </a:ext>
                </a:extLst>
              </a:tr>
              <a:tr h="259751">
                <a:tc>
                  <a:txBody>
                    <a:bodyPr/>
                    <a:lstStyle/>
                    <a:p>
                      <a:pPr marL="0" marR="0" algn="r">
                        <a:lnSpc>
                          <a:spcPct val="120000"/>
                        </a:lnSpc>
                        <a:spcBef>
                          <a:spcPts val="0"/>
                        </a:spcBef>
                        <a:spcAft>
                          <a:spcPts val="1000"/>
                        </a:spcAft>
                      </a:pPr>
                      <a:r>
                        <a:rPr lang="en-US" sz="1000" dirty="0">
                          <a:effectLst/>
                        </a:rPr>
                        <a:t>14:00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67,056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15,294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0.228078</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5"/>
                  </a:ext>
                </a:extLst>
              </a:tr>
              <a:tr h="259751">
                <a:tc>
                  <a:txBody>
                    <a:bodyPr/>
                    <a:lstStyle/>
                    <a:p>
                      <a:pPr marL="0" marR="0" algn="r">
                        <a:lnSpc>
                          <a:spcPct val="120000"/>
                        </a:lnSpc>
                        <a:spcBef>
                          <a:spcPts val="0"/>
                        </a:spcBef>
                        <a:spcAft>
                          <a:spcPts val="1000"/>
                        </a:spcAft>
                      </a:pPr>
                      <a:r>
                        <a:rPr lang="en-US" sz="1000" dirty="0">
                          <a:effectLst/>
                        </a:rPr>
                        <a:t>15:00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60,454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15,266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0.2525226</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6"/>
                  </a:ext>
                </a:extLst>
              </a:tr>
              <a:tr h="259751">
                <a:tc>
                  <a:txBody>
                    <a:bodyPr/>
                    <a:lstStyle/>
                    <a:p>
                      <a:pPr marL="0" marR="0" algn="r">
                        <a:lnSpc>
                          <a:spcPct val="120000"/>
                        </a:lnSpc>
                        <a:spcBef>
                          <a:spcPts val="0"/>
                        </a:spcBef>
                        <a:spcAft>
                          <a:spcPts val="1000"/>
                        </a:spcAft>
                      </a:pPr>
                      <a:r>
                        <a:rPr lang="en-US" sz="1000" dirty="0">
                          <a:effectLst/>
                        </a:rPr>
                        <a:t>16:00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73,434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17,344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0.2361849</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7"/>
                  </a:ext>
                </a:extLst>
              </a:tr>
              <a:tr h="259751">
                <a:tc>
                  <a:txBody>
                    <a:bodyPr/>
                    <a:lstStyle/>
                    <a:p>
                      <a:pPr marL="0" marR="0" algn="r">
                        <a:lnSpc>
                          <a:spcPct val="120000"/>
                        </a:lnSpc>
                        <a:spcBef>
                          <a:spcPts val="0"/>
                        </a:spcBef>
                        <a:spcAft>
                          <a:spcPts val="1000"/>
                        </a:spcAft>
                      </a:pPr>
                      <a:r>
                        <a:rPr lang="en-US" sz="1000" dirty="0">
                          <a:effectLst/>
                        </a:rPr>
                        <a:t>17:00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71,026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17,743</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0.2498099</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8"/>
                  </a:ext>
                </a:extLst>
              </a:tr>
              <a:tr h="259751">
                <a:tc>
                  <a:txBody>
                    <a:bodyPr/>
                    <a:lstStyle/>
                    <a:p>
                      <a:pPr marL="0" marR="0" algn="r">
                        <a:lnSpc>
                          <a:spcPct val="120000"/>
                        </a:lnSpc>
                        <a:spcBef>
                          <a:spcPts val="0"/>
                        </a:spcBef>
                        <a:spcAft>
                          <a:spcPts val="1000"/>
                        </a:spcAft>
                      </a:pPr>
                      <a:r>
                        <a:rPr lang="en-US" sz="1000" dirty="0">
                          <a:effectLst/>
                        </a:rPr>
                        <a:t>18:00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62,804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17,000</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0.2706834</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19"/>
                  </a:ext>
                </a:extLst>
              </a:tr>
              <a:tr h="259751">
                <a:tc>
                  <a:txBody>
                    <a:bodyPr/>
                    <a:lstStyle/>
                    <a:p>
                      <a:pPr marL="0" marR="0" algn="r">
                        <a:lnSpc>
                          <a:spcPct val="120000"/>
                        </a:lnSpc>
                        <a:spcBef>
                          <a:spcPts val="0"/>
                        </a:spcBef>
                        <a:spcAft>
                          <a:spcPts val="1000"/>
                        </a:spcAft>
                      </a:pPr>
                      <a:r>
                        <a:rPr lang="en-US" sz="1000" dirty="0">
                          <a:effectLst/>
                        </a:rPr>
                        <a:t>19:00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51,143</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14,311</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0.2798232</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20"/>
                  </a:ext>
                </a:extLst>
              </a:tr>
              <a:tr h="259751">
                <a:tc>
                  <a:txBody>
                    <a:bodyPr/>
                    <a:lstStyle/>
                    <a:p>
                      <a:pPr marL="0" marR="0" algn="r">
                        <a:lnSpc>
                          <a:spcPct val="120000"/>
                        </a:lnSpc>
                        <a:spcBef>
                          <a:spcPts val="0"/>
                        </a:spcBef>
                        <a:spcAft>
                          <a:spcPts val="1000"/>
                        </a:spcAft>
                      </a:pPr>
                      <a:r>
                        <a:rPr lang="en-US" sz="1000" dirty="0">
                          <a:effectLst/>
                        </a:rPr>
                        <a:t>20:00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42,624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12,965</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0.3041714</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21"/>
                  </a:ext>
                </a:extLst>
              </a:tr>
              <a:tr h="259751">
                <a:tc>
                  <a:txBody>
                    <a:bodyPr/>
                    <a:lstStyle/>
                    <a:p>
                      <a:pPr marL="0" marR="0" algn="r">
                        <a:lnSpc>
                          <a:spcPct val="120000"/>
                        </a:lnSpc>
                        <a:spcBef>
                          <a:spcPts val="0"/>
                        </a:spcBef>
                        <a:spcAft>
                          <a:spcPts val="1000"/>
                        </a:spcAft>
                      </a:pPr>
                      <a:r>
                        <a:rPr lang="en-US" sz="1000" dirty="0">
                          <a:effectLst/>
                        </a:rPr>
                        <a:t>21:00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34,886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10,806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0.3097518</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22"/>
                  </a:ext>
                </a:extLst>
              </a:tr>
              <a:tr h="259751">
                <a:tc>
                  <a:txBody>
                    <a:bodyPr/>
                    <a:lstStyle/>
                    <a:p>
                      <a:pPr marL="0" marR="0" algn="r">
                        <a:lnSpc>
                          <a:spcPct val="120000"/>
                        </a:lnSpc>
                        <a:spcBef>
                          <a:spcPts val="0"/>
                        </a:spcBef>
                        <a:spcAft>
                          <a:spcPts val="1000"/>
                        </a:spcAft>
                      </a:pPr>
                      <a:r>
                        <a:rPr lang="en-US" sz="1000" dirty="0">
                          <a:effectLst/>
                        </a:rPr>
                        <a:t>22:00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31,366</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10,104</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0.3221322</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23"/>
                  </a:ext>
                </a:extLst>
              </a:tr>
              <a:tr h="259751">
                <a:tc>
                  <a:txBody>
                    <a:bodyPr/>
                    <a:lstStyle/>
                    <a:p>
                      <a:pPr marL="0" marR="0" algn="r">
                        <a:lnSpc>
                          <a:spcPct val="120000"/>
                        </a:lnSpc>
                        <a:spcBef>
                          <a:spcPts val="0"/>
                        </a:spcBef>
                        <a:spcAft>
                          <a:spcPts val="1000"/>
                        </a:spcAft>
                      </a:pPr>
                      <a:r>
                        <a:rPr lang="en-US" sz="1000" dirty="0">
                          <a:effectLst/>
                        </a:rPr>
                        <a:t>23:00</a:t>
                      </a:r>
                      <a:endParaRPr lang="en-US" sz="1000" i="1" dirty="0">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25,452</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a:effectLst/>
                        </a:rPr>
                        <a:t>8,660</a:t>
                      </a:r>
                      <a:endParaRPr lang="en-US" sz="1000" b="1" i="1">
                        <a:effectLst/>
                        <a:latin typeface="Calibri" charset="0"/>
                        <a:ea typeface="DengXian" charset="-122"/>
                        <a:cs typeface="Times New Roman" charset="0"/>
                      </a:endParaRPr>
                    </a:p>
                  </a:txBody>
                  <a:tcPr marL="37550" marR="37550" marT="0" marB="0" anchor="b"/>
                </a:tc>
                <a:tc>
                  <a:txBody>
                    <a:bodyPr/>
                    <a:lstStyle/>
                    <a:p>
                      <a:pPr marL="0" marR="0" algn="r">
                        <a:lnSpc>
                          <a:spcPct val="120000"/>
                        </a:lnSpc>
                        <a:spcBef>
                          <a:spcPts val="0"/>
                        </a:spcBef>
                        <a:spcAft>
                          <a:spcPts val="1000"/>
                        </a:spcAft>
                      </a:pPr>
                      <a:r>
                        <a:rPr lang="en-US" sz="1000" b="1" dirty="0">
                          <a:effectLst/>
                        </a:rPr>
                        <a:t>0.3402483</a:t>
                      </a:r>
                      <a:endParaRPr lang="en-US" sz="1000" b="1" i="1" dirty="0">
                        <a:effectLst/>
                        <a:latin typeface="Calibri" charset="0"/>
                        <a:ea typeface="DengXian" charset="-122"/>
                        <a:cs typeface="Times New Roman" charset="0"/>
                      </a:endParaRPr>
                    </a:p>
                  </a:txBody>
                  <a:tcPr marL="37550" marR="37550" marT="0" marB="0" anchor="b"/>
                </a:tc>
                <a:extLst>
                  <a:ext uri="{0D108BD9-81ED-4DB2-BD59-A6C34878D82A}">
                    <a16:rowId xmlns="" xmlns:a16="http://schemas.microsoft.com/office/drawing/2014/main" val="10024"/>
                  </a:ext>
                </a:extLst>
              </a:tr>
            </a:tbl>
          </a:graphicData>
        </a:graphic>
      </p:graphicFrame>
    </p:spTree>
    <p:extLst>
      <p:ext uri="{BB962C8B-B14F-4D97-AF65-F5344CB8AC3E}">
        <p14:creationId xmlns:p14="http://schemas.microsoft.com/office/powerpoint/2010/main" val="1233867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Correlation between number of people injured and killed against time</a:t>
            </a:r>
            <a:r>
              <a:rPr lang="en-US" i="1" dirty="0"/>
              <a:t/>
            </a:r>
            <a:br>
              <a:rPr lang="en-US" i="1" dirty="0"/>
            </a:br>
            <a:endParaRPr lang="en-US" dirty="0"/>
          </a:p>
        </p:txBody>
      </p:sp>
      <p:sp>
        <p:nvSpPr>
          <p:cNvPr id="3" name="Content Placeholder 2"/>
          <p:cNvSpPr>
            <a:spLocks noGrp="1"/>
          </p:cNvSpPr>
          <p:nvPr>
            <p:ph idx="1"/>
          </p:nvPr>
        </p:nvSpPr>
        <p:spPr>
          <a:xfrm>
            <a:off x="1484310" y="2153652"/>
            <a:ext cx="10018713" cy="3124201"/>
          </a:xfrm>
        </p:spPr>
        <p:txBody>
          <a:bodyPr>
            <a:normAutofit lnSpcReduction="10000"/>
          </a:bodyPr>
          <a:lstStyle/>
          <a:p>
            <a:r>
              <a:rPr lang="en-US" dirty="0"/>
              <a:t>The correlation coefficient tells us the relationship between number of people killed and injured versus time in 24 hours, i.e., do the number of injures and death in motor vehicle collisions increase when the time (measured in 24-hour scale) increase. </a:t>
            </a:r>
          </a:p>
          <a:p>
            <a:endParaRPr lang="en-US" dirty="0"/>
          </a:p>
          <a:p>
            <a:r>
              <a:rPr lang="en-US" dirty="0"/>
              <a:t>The correlation coefficient is 0.0212, which is very weak. While the correlation found is weak, it actually may not be the best way to test this relationship. </a:t>
            </a:r>
          </a:p>
        </p:txBody>
      </p:sp>
    </p:spTree>
    <p:extLst>
      <p:ext uri="{BB962C8B-B14F-4D97-AF65-F5344CB8AC3E}">
        <p14:creationId xmlns:p14="http://schemas.microsoft.com/office/powerpoint/2010/main" val="980580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Defining “Time of Day”</a:t>
            </a:r>
            <a:r>
              <a:rPr lang="en-US" i="1" dirty="0"/>
              <a:t/>
            </a:r>
            <a:br>
              <a:rPr lang="en-US" i="1" dirty="0"/>
            </a:br>
            <a:endParaRPr lang="en-US" dirty="0"/>
          </a:p>
        </p:txBody>
      </p:sp>
      <p:sp>
        <p:nvSpPr>
          <p:cNvPr id="3" name="Content Placeholder 2"/>
          <p:cNvSpPr>
            <a:spLocks noGrp="1"/>
          </p:cNvSpPr>
          <p:nvPr>
            <p:ph idx="1"/>
          </p:nvPr>
        </p:nvSpPr>
        <p:spPr/>
        <p:txBody>
          <a:bodyPr/>
          <a:lstStyle/>
          <a:p>
            <a:r>
              <a:rPr lang="en-US" dirty="0"/>
              <a:t>To test this relationship differently, we decided to split up the day in six different times of day, i.e., late night (0:00-03:59), early morning (04:00-07:59), morning (08:00-11:59), afternoon (12:00-15:59), evening (16:00-19:59), and night (20:00-23:59). </a:t>
            </a:r>
          </a:p>
          <a:p>
            <a:r>
              <a:rPr lang="en-US" dirty="0"/>
              <a:t>For the rest of the analysis we use this time of day variable as a measure of time. </a:t>
            </a:r>
            <a:endParaRPr lang="en-US" i="1" dirty="0"/>
          </a:p>
          <a:p>
            <a:endParaRPr lang="en-US" dirty="0"/>
          </a:p>
        </p:txBody>
      </p:sp>
    </p:spTree>
    <p:extLst>
      <p:ext uri="{BB962C8B-B14F-4D97-AF65-F5344CB8AC3E}">
        <p14:creationId xmlns:p14="http://schemas.microsoft.com/office/powerpoint/2010/main" val="7443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16568"/>
            <a:ext cx="10018713" cy="1752599"/>
          </a:xfrm>
        </p:spPr>
        <p:txBody>
          <a:bodyPr>
            <a:normAutofit fontScale="90000"/>
          </a:bodyPr>
          <a:lstStyle/>
          <a:p>
            <a:r>
              <a:rPr lang="en-US" i="1" dirty="0"/>
              <a:t> </a:t>
            </a:r>
            <a:br>
              <a:rPr lang="en-US" i="1" dirty="0"/>
            </a:br>
            <a:r>
              <a:rPr lang="en-US" b="1" i="1" dirty="0"/>
              <a:t>Are the number of people injured and killed different for different time of day?</a:t>
            </a:r>
            <a:r>
              <a:rPr lang="en-US" i="1" dirty="0"/>
              <a:t/>
            </a:r>
            <a:br>
              <a:rPr lang="en-US" i="1" dirty="0"/>
            </a:br>
            <a:endParaRPr lang="en-US" dirty="0"/>
          </a:p>
        </p:txBody>
      </p:sp>
      <p:sp>
        <p:nvSpPr>
          <p:cNvPr id="3" name="Content Placeholder 2"/>
          <p:cNvSpPr>
            <a:spLocks noGrp="1"/>
          </p:cNvSpPr>
          <p:nvPr>
            <p:ph idx="1"/>
          </p:nvPr>
        </p:nvSpPr>
        <p:spPr>
          <a:xfrm>
            <a:off x="1484310" y="1969167"/>
            <a:ext cx="10018713" cy="4584033"/>
          </a:xfrm>
        </p:spPr>
        <p:txBody>
          <a:bodyPr>
            <a:normAutofit/>
          </a:bodyPr>
          <a:lstStyle/>
          <a:p>
            <a:r>
              <a:rPr lang="en-US" dirty="0"/>
              <a:t>To answer this question, we first conducted a one-way ANOVA, which tests whether the number of people injured and killed are statistically significantly different for the six different times of day.</a:t>
            </a:r>
            <a:r>
              <a:rPr lang="en-US" i="1" dirty="0"/>
              <a:t> </a:t>
            </a:r>
          </a:p>
          <a:p>
            <a:r>
              <a:rPr lang="en-US" dirty="0"/>
              <a:t>The one-way </a:t>
            </a:r>
            <a:r>
              <a:rPr lang="en-US" cap="all" dirty="0" err="1"/>
              <a:t>anova</a:t>
            </a:r>
            <a:r>
              <a:rPr lang="en-US" dirty="0"/>
              <a:t> result produces a p-value of 2.2e-16, which is below the critical value of 0.05, which means, yes, the number of people injured and killed are different for the six different times of day. </a:t>
            </a:r>
          </a:p>
          <a:p>
            <a:r>
              <a:rPr lang="en-US" dirty="0"/>
              <a:t>However, we do not know which time of day has most injuries and death or which time of day has the highest mean injuries or death.</a:t>
            </a:r>
            <a:endParaRPr lang="en-US" i="1" dirty="0"/>
          </a:p>
          <a:p>
            <a:endParaRPr lang="en-US" dirty="0"/>
          </a:p>
        </p:txBody>
      </p:sp>
    </p:spTree>
    <p:extLst>
      <p:ext uri="{BB962C8B-B14F-4D97-AF65-F5344CB8AC3E}">
        <p14:creationId xmlns:p14="http://schemas.microsoft.com/office/powerpoint/2010/main" val="190719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56411"/>
            <a:ext cx="10018713" cy="1752599"/>
          </a:xfrm>
        </p:spPr>
        <p:txBody>
          <a:bodyPr/>
          <a:lstStyle/>
          <a:p>
            <a:r>
              <a:rPr lang="en-US" b="1" i="1" dirty="0"/>
              <a:t>Which time of day were the largest of people injured and killed?</a:t>
            </a:r>
            <a:r>
              <a:rPr lang="en-US" dirty="0"/>
              <a:t> </a:t>
            </a:r>
          </a:p>
        </p:txBody>
      </p:sp>
      <p:sp>
        <p:nvSpPr>
          <p:cNvPr id="3" name="Content Placeholder 2"/>
          <p:cNvSpPr>
            <a:spLocks noGrp="1"/>
          </p:cNvSpPr>
          <p:nvPr>
            <p:ph idx="1"/>
          </p:nvPr>
        </p:nvSpPr>
        <p:spPr>
          <a:xfrm>
            <a:off x="1484309" y="1658099"/>
            <a:ext cx="10018713" cy="3866147"/>
          </a:xfrm>
        </p:spPr>
        <p:txBody>
          <a:bodyPr/>
          <a:lstStyle/>
          <a:p>
            <a:pPr marL="628650" marR="0" indent="0">
              <a:spcBef>
                <a:spcPts val="0"/>
              </a:spcBef>
              <a:spcAft>
                <a:spcPts val="0"/>
              </a:spcAft>
              <a:buNone/>
            </a:pPr>
            <a:endParaRPr lang="en-US" sz="1600" i="1"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600" i="1" dirty="0">
              <a:latin typeface="Calibri" charset="0"/>
              <a:ea typeface="DengXian" charset="-122"/>
              <a:cs typeface="Times New Roman"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678961"/>
              </p:ext>
            </p:extLst>
          </p:nvPr>
        </p:nvGraphicFramePr>
        <p:xfrm>
          <a:off x="2879833" y="2066142"/>
          <a:ext cx="8240112" cy="3421217"/>
        </p:xfrm>
        <a:graphic>
          <a:graphicData uri="http://schemas.openxmlformats.org/drawingml/2006/table">
            <a:tbl>
              <a:tblPr firstRow="1" firstCol="1" bandRow="1">
                <a:tableStyleId>{5C22544A-7EE6-4342-B048-85BDC9FD1C3A}</a:tableStyleId>
              </a:tblPr>
              <a:tblGrid>
                <a:gridCol w="2668599">
                  <a:extLst>
                    <a:ext uri="{9D8B030D-6E8A-4147-A177-3AD203B41FA5}">
                      <a16:colId xmlns="" xmlns:a16="http://schemas.microsoft.com/office/drawing/2014/main" val="20000"/>
                    </a:ext>
                  </a:extLst>
                </a:gridCol>
                <a:gridCol w="5571513">
                  <a:extLst>
                    <a:ext uri="{9D8B030D-6E8A-4147-A177-3AD203B41FA5}">
                      <a16:colId xmlns="" xmlns:a16="http://schemas.microsoft.com/office/drawing/2014/main" val="20001"/>
                    </a:ext>
                  </a:extLst>
                </a:gridCol>
              </a:tblGrid>
              <a:tr h="697437">
                <a:tc>
                  <a:txBody>
                    <a:bodyPr/>
                    <a:lstStyle/>
                    <a:p>
                      <a:pPr marL="0" marR="0" algn="l">
                        <a:lnSpc>
                          <a:spcPct val="120000"/>
                        </a:lnSpc>
                        <a:spcBef>
                          <a:spcPts val="0"/>
                        </a:spcBef>
                        <a:spcAft>
                          <a:spcPts val="1000"/>
                        </a:spcAft>
                      </a:pPr>
                      <a:r>
                        <a:rPr lang="en-US" sz="2200" dirty="0">
                          <a:effectLst/>
                        </a:rPr>
                        <a:t>Time of day</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l">
                        <a:lnSpc>
                          <a:spcPct val="120000"/>
                        </a:lnSpc>
                        <a:spcBef>
                          <a:spcPts val="0"/>
                        </a:spcBef>
                        <a:spcAft>
                          <a:spcPts val="1000"/>
                        </a:spcAft>
                      </a:pPr>
                      <a:r>
                        <a:rPr lang="en-US" sz="2200" dirty="0">
                          <a:effectLst/>
                        </a:rPr>
                        <a:t>                     Number of people injured or killed</a:t>
                      </a:r>
                      <a:endParaRPr lang="en-US" sz="2200"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0"/>
                  </a:ext>
                </a:extLst>
              </a:tr>
              <a:tr h="456569">
                <a:tc>
                  <a:txBody>
                    <a:bodyPr/>
                    <a:lstStyle/>
                    <a:p>
                      <a:pPr marL="0" marR="0">
                        <a:lnSpc>
                          <a:spcPct val="120000"/>
                        </a:lnSpc>
                        <a:spcBef>
                          <a:spcPts val="0"/>
                        </a:spcBef>
                        <a:spcAft>
                          <a:spcPts val="1000"/>
                        </a:spcAft>
                      </a:pPr>
                      <a:r>
                        <a:rPr lang="en-US" sz="2200" dirty="0">
                          <a:effectLst/>
                        </a:rPr>
                        <a:t>Afternoon</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55,240</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1"/>
                  </a:ext>
                </a:extLst>
              </a:tr>
              <a:tr h="440935">
                <a:tc>
                  <a:txBody>
                    <a:bodyPr/>
                    <a:lstStyle/>
                    <a:p>
                      <a:pPr marL="0" marR="0">
                        <a:lnSpc>
                          <a:spcPct val="120000"/>
                        </a:lnSpc>
                        <a:spcBef>
                          <a:spcPts val="0"/>
                        </a:spcBef>
                        <a:spcAft>
                          <a:spcPts val="1000"/>
                        </a:spcAft>
                      </a:pPr>
                      <a:r>
                        <a:rPr lang="en-US" sz="2200" dirty="0">
                          <a:effectLst/>
                        </a:rPr>
                        <a:t>Early</a:t>
                      </a:r>
                      <a:r>
                        <a:rPr lang="en-US" sz="2200" baseline="0" dirty="0">
                          <a:effectLst/>
                        </a:rPr>
                        <a:t> </a:t>
                      </a: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22,348</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2"/>
                  </a:ext>
                </a:extLst>
              </a:tr>
              <a:tr h="456569">
                <a:tc>
                  <a:txBody>
                    <a:bodyPr/>
                    <a:lstStyle/>
                    <a:p>
                      <a:pPr marL="0" marR="0">
                        <a:lnSpc>
                          <a:spcPct val="120000"/>
                        </a:lnSpc>
                        <a:spcBef>
                          <a:spcPts val="0"/>
                        </a:spcBef>
                        <a:spcAft>
                          <a:spcPts val="1000"/>
                        </a:spcAft>
                      </a:pPr>
                      <a:r>
                        <a:rPr lang="en-US" sz="2200" dirty="0">
                          <a:effectLst/>
                        </a:rPr>
                        <a:t>Evening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solidFill>
                            <a:srgbClr val="FF0000"/>
                          </a:solidFill>
                          <a:effectLst/>
                        </a:rPr>
                        <a:t>66,398</a:t>
                      </a:r>
                      <a:endParaRPr lang="en-US" sz="2200" b="1" i="1" dirty="0">
                        <a:solidFill>
                          <a:srgbClr val="FF0000"/>
                        </a:solidFill>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3"/>
                  </a:ext>
                </a:extLst>
              </a:tr>
              <a:tr h="456569">
                <a:tc>
                  <a:txBody>
                    <a:bodyPr/>
                    <a:lstStyle/>
                    <a:p>
                      <a:pPr marL="0" marR="0">
                        <a:lnSpc>
                          <a:spcPct val="120000"/>
                        </a:lnSpc>
                        <a:spcBef>
                          <a:spcPts val="0"/>
                        </a:spcBef>
                        <a:spcAft>
                          <a:spcPts val="1000"/>
                        </a:spcAft>
                      </a:pPr>
                      <a:r>
                        <a:rPr lang="en-US" sz="2200" dirty="0">
                          <a:effectLst/>
                        </a:rPr>
                        <a:t>Late 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19,903</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4"/>
                  </a:ext>
                </a:extLst>
              </a:tr>
              <a:tr h="456569">
                <a:tc>
                  <a:txBody>
                    <a:bodyPr/>
                    <a:lstStyle/>
                    <a:p>
                      <a:pPr marL="0" marR="0">
                        <a:lnSpc>
                          <a:spcPct val="120000"/>
                        </a:lnSpc>
                        <a:spcBef>
                          <a:spcPts val="0"/>
                        </a:spcBef>
                        <a:spcAft>
                          <a:spcPts val="1000"/>
                        </a:spcAft>
                      </a:pP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44,871</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5"/>
                  </a:ext>
                </a:extLst>
              </a:tr>
              <a:tr h="456569">
                <a:tc>
                  <a:txBody>
                    <a:bodyPr/>
                    <a:lstStyle/>
                    <a:p>
                      <a:pPr marL="0" marR="0">
                        <a:lnSpc>
                          <a:spcPct val="120000"/>
                        </a:lnSpc>
                        <a:spcBef>
                          <a:spcPts val="0"/>
                        </a:spcBef>
                        <a:spcAft>
                          <a:spcPts val="1000"/>
                        </a:spcAft>
                      </a:pPr>
                      <a:r>
                        <a:rPr lang="en-US" sz="2200" dirty="0">
                          <a:effectLst/>
                        </a:rPr>
                        <a:t>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42,535</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89305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Which time had largest mean number of people injured and killed?</a:t>
            </a:r>
            <a:r>
              <a:rPr lang="en-US" dirty="0"/>
              <a:t> </a:t>
            </a:r>
          </a:p>
        </p:txBody>
      </p:sp>
      <p:sp>
        <p:nvSpPr>
          <p:cNvPr id="3" name="Content Placeholder 2"/>
          <p:cNvSpPr>
            <a:spLocks noGrp="1"/>
          </p:cNvSpPr>
          <p:nvPr>
            <p:ph idx="1"/>
          </p:nvPr>
        </p:nvSpPr>
        <p:spPr>
          <a:xfrm>
            <a:off x="1291807" y="1435006"/>
            <a:ext cx="10018713" cy="2069431"/>
          </a:xfrm>
        </p:spPr>
        <p:txBody>
          <a:bodyPr>
            <a:normAutofit/>
          </a:bodyPr>
          <a:lstStyle/>
          <a:p>
            <a:pPr marL="628650" marR="0" indent="0">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lgn="ctr">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lgn="ctr">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lgn="ctr">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lgn="ctr">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lgn="ctr">
              <a:spcBef>
                <a:spcPts val="0"/>
              </a:spcBef>
              <a:spcAft>
                <a:spcPts val="0"/>
              </a:spcAft>
              <a:buNone/>
            </a:pPr>
            <a:endParaRPr lang="en-US" sz="1400"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600" i="1"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600" i="1"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600" i="1" dirty="0">
              <a:highlight>
                <a:srgbClr val="FFFF00"/>
              </a:highlight>
              <a:latin typeface="Courier" charset="0"/>
              <a:ea typeface="DengXian" charset="-122"/>
              <a:cs typeface="Times New Roman" charset="0"/>
            </a:endParaRPr>
          </a:p>
          <a:p>
            <a:pPr marL="628650" marR="0" indent="0">
              <a:spcBef>
                <a:spcPts val="0"/>
              </a:spcBef>
              <a:spcAft>
                <a:spcPts val="0"/>
              </a:spcAft>
              <a:buNone/>
            </a:pPr>
            <a:endParaRPr lang="en-US" sz="1600" i="1" dirty="0">
              <a:latin typeface="Calibri" charset="0"/>
              <a:ea typeface="DengXian" charset="-122"/>
              <a:cs typeface="Times New Roman"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6507497"/>
              </p:ext>
            </p:extLst>
          </p:nvPr>
        </p:nvGraphicFramePr>
        <p:xfrm>
          <a:off x="2919595" y="2438398"/>
          <a:ext cx="7096763" cy="3354671"/>
        </p:xfrm>
        <a:graphic>
          <a:graphicData uri="http://schemas.openxmlformats.org/drawingml/2006/table">
            <a:tbl>
              <a:tblPr firstRow="1" firstCol="1" bandRow="1">
                <a:tableStyleId>{5C22544A-7EE6-4342-B048-85BDC9FD1C3A}</a:tableStyleId>
              </a:tblPr>
              <a:tblGrid>
                <a:gridCol w="2012221">
                  <a:extLst>
                    <a:ext uri="{9D8B030D-6E8A-4147-A177-3AD203B41FA5}">
                      <a16:colId xmlns="" xmlns:a16="http://schemas.microsoft.com/office/drawing/2014/main" val="20000"/>
                    </a:ext>
                  </a:extLst>
                </a:gridCol>
                <a:gridCol w="5084542">
                  <a:extLst>
                    <a:ext uri="{9D8B030D-6E8A-4147-A177-3AD203B41FA5}">
                      <a16:colId xmlns="" xmlns:a16="http://schemas.microsoft.com/office/drawing/2014/main" val="20001"/>
                    </a:ext>
                  </a:extLst>
                </a:gridCol>
              </a:tblGrid>
              <a:tr h="567561">
                <a:tc>
                  <a:txBody>
                    <a:bodyPr/>
                    <a:lstStyle/>
                    <a:p>
                      <a:pPr marL="0" marR="0" algn="l">
                        <a:lnSpc>
                          <a:spcPct val="120000"/>
                        </a:lnSpc>
                        <a:spcBef>
                          <a:spcPts val="0"/>
                        </a:spcBef>
                        <a:spcAft>
                          <a:spcPts val="1000"/>
                        </a:spcAft>
                      </a:pPr>
                      <a:r>
                        <a:rPr lang="en-US" sz="2200" dirty="0">
                          <a:effectLst/>
                        </a:rPr>
                        <a:t>Time of day</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l">
                        <a:lnSpc>
                          <a:spcPct val="120000"/>
                        </a:lnSpc>
                        <a:spcBef>
                          <a:spcPts val="0"/>
                        </a:spcBef>
                        <a:spcAft>
                          <a:spcPts val="1000"/>
                        </a:spcAft>
                      </a:pPr>
                      <a:r>
                        <a:rPr lang="en-US" sz="2200" dirty="0">
                          <a:effectLst/>
                        </a:rPr>
                        <a:t>Mean number of people injured or killed</a:t>
                      </a:r>
                      <a:endParaRPr lang="en-US" sz="2200"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0"/>
                  </a:ext>
                </a:extLst>
              </a:tr>
              <a:tr h="387715">
                <a:tc>
                  <a:txBody>
                    <a:bodyPr/>
                    <a:lstStyle/>
                    <a:p>
                      <a:pPr marL="0" marR="0">
                        <a:lnSpc>
                          <a:spcPct val="120000"/>
                        </a:lnSpc>
                        <a:spcBef>
                          <a:spcPts val="0"/>
                        </a:spcBef>
                        <a:spcAft>
                          <a:spcPts val="1000"/>
                        </a:spcAft>
                      </a:pPr>
                      <a:r>
                        <a:rPr lang="en-US" sz="2200" dirty="0">
                          <a:effectLst/>
                        </a:rPr>
                        <a:t>Afternoon</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0.2290681</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1"/>
                  </a:ext>
                </a:extLst>
              </a:tr>
              <a:tr h="775430">
                <a:tc>
                  <a:txBody>
                    <a:bodyPr/>
                    <a:lstStyle/>
                    <a:p>
                      <a:pPr marL="0" marR="0">
                        <a:lnSpc>
                          <a:spcPct val="120000"/>
                        </a:lnSpc>
                        <a:spcBef>
                          <a:spcPts val="0"/>
                        </a:spcBef>
                        <a:spcAft>
                          <a:spcPts val="1000"/>
                        </a:spcAft>
                      </a:pPr>
                      <a:r>
                        <a:rPr lang="en-US" sz="2200" dirty="0">
                          <a:effectLst/>
                        </a:rPr>
                        <a:t>Early</a:t>
                      </a:r>
                      <a:r>
                        <a:rPr lang="en-US" sz="2200" baseline="0" dirty="0">
                          <a:effectLst/>
                        </a:rPr>
                        <a:t> </a:t>
                      </a: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0.3144284</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2"/>
                  </a:ext>
                </a:extLst>
              </a:tr>
              <a:tr h="387715">
                <a:tc>
                  <a:txBody>
                    <a:bodyPr/>
                    <a:lstStyle/>
                    <a:p>
                      <a:pPr marL="0" marR="0">
                        <a:lnSpc>
                          <a:spcPct val="120000"/>
                        </a:lnSpc>
                        <a:spcBef>
                          <a:spcPts val="0"/>
                        </a:spcBef>
                        <a:spcAft>
                          <a:spcPts val="1000"/>
                        </a:spcAft>
                      </a:pPr>
                      <a:r>
                        <a:rPr lang="en-US" sz="2200" dirty="0">
                          <a:effectLst/>
                        </a:rPr>
                        <a:t>Evening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0.2569512</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3"/>
                  </a:ext>
                </a:extLst>
              </a:tr>
              <a:tr h="387715">
                <a:tc>
                  <a:txBody>
                    <a:bodyPr/>
                    <a:lstStyle/>
                    <a:p>
                      <a:pPr marL="0" marR="0">
                        <a:lnSpc>
                          <a:spcPct val="120000"/>
                        </a:lnSpc>
                        <a:spcBef>
                          <a:spcPts val="0"/>
                        </a:spcBef>
                        <a:spcAft>
                          <a:spcPts val="1000"/>
                        </a:spcAft>
                      </a:pPr>
                      <a:r>
                        <a:rPr lang="en-US" sz="2200" dirty="0">
                          <a:effectLst/>
                        </a:rPr>
                        <a:t>Late 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solidFill>
                            <a:schemeClr val="accent4"/>
                          </a:solidFill>
                          <a:effectLst/>
                        </a:rPr>
                        <a:t>0.3227915</a:t>
                      </a:r>
                      <a:endParaRPr lang="en-US" sz="2200" b="1" i="1" dirty="0">
                        <a:solidFill>
                          <a:schemeClr val="accent4"/>
                        </a:solidFill>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4"/>
                  </a:ext>
                </a:extLst>
              </a:tr>
              <a:tr h="387715">
                <a:tc>
                  <a:txBody>
                    <a:bodyPr/>
                    <a:lstStyle/>
                    <a:p>
                      <a:pPr marL="0" marR="0">
                        <a:lnSpc>
                          <a:spcPct val="120000"/>
                        </a:lnSpc>
                        <a:spcBef>
                          <a:spcPts val="0"/>
                        </a:spcBef>
                        <a:spcAft>
                          <a:spcPts val="1000"/>
                        </a:spcAft>
                      </a:pP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0.2104199</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5"/>
                  </a:ext>
                </a:extLst>
              </a:tr>
              <a:tr h="387715">
                <a:tc>
                  <a:txBody>
                    <a:bodyPr/>
                    <a:lstStyle/>
                    <a:p>
                      <a:pPr marL="0" marR="0">
                        <a:lnSpc>
                          <a:spcPct val="120000"/>
                        </a:lnSpc>
                        <a:spcBef>
                          <a:spcPts val="0"/>
                        </a:spcBef>
                        <a:spcAft>
                          <a:spcPts val="1000"/>
                        </a:spcAft>
                      </a:pPr>
                      <a:r>
                        <a:rPr lang="en-US" sz="2200" dirty="0">
                          <a:effectLst/>
                        </a:rPr>
                        <a:t>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0.3166503</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83699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732" y="176463"/>
            <a:ext cx="10018713" cy="1752599"/>
          </a:xfrm>
        </p:spPr>
        <p:txBody>
          <a:bodyPr>
            <a:normAutofit fontScale="90000"/>
          </a:bodyPr>
          <a:lstStyle/>
          <a:p>
            <a:r>
              <a:rPr lang="en-US" b="1" i="1" dirty="0"/>
              <a:t>Are the number of people injured and killed at late night different from all other times of day?</a:t>
            </a:r>
            <a:r>
              <a:rPr lang="en-US" i="1" dirty="0"/>
              <a:t/>
            </a:r>
            <a:br>
              <a:rPr lang="en-US" i="1" dirty="0"/>
            </a:br>
            <a:endParaRPr lang="en-US" dirty="0"/>
          </a:p>
        </p:txBody>
      </p:sp>
      <p:sp>
        <p:nvSpPr>
          <p:cNvPr id="3" name="Content Placeholder 2"/>
          <p:cNvSpPr>
            <a:spLocks noGrp="1"/>
          </p:cNvSpPr>
          <p:nvPr>
            <p:ph idx="1"/>
          </p:nvPr>
        </p:nvSpPr>
        <p:spPr>
          <a:xfrm>
            <a:off x="1484309" y="669165"/>
            <a:ext cx="10018713" cy="3124201"/>
          </a:xfrm>
        </p:spPr>
        <p:txBody>
          <a:bodyPr/>
          <a:lstStyle/>
          <a:p>
            <a:r>
              <a:rPr lang="en-US" sz="2200" dirty="0"/>
              <a:t>To answer this question, we conducted a t-test of the number of injuries and death over the binary variable of whether the collision was at late night versus non-late night. </a:t>
            </a:r>
          </a:p>
          <a:p>
            <a:endParaRPr lang="en-US" dirty="0"/>
          </a:p>
        </p:txBody>
      </p:sp>
      <p:sp>
        <p:nvSpPr>
          <p:cNvPr id="9" name="TextBox 8"/>
          <p:cNvSpPr txBox="1"/>
          <p:nvPr/>
        </p:nvSpPr>
        <p:spPr>
          <a:xfrm>
            <a:off x="4471530" y="2421764"/>
            <a:ext cx="5786567" cy="2954655"/>
          </a:xfrm>
          <a:prstGeom prst="rect">
            <a:avLst/>
          </a:prstGeom>
          <a:noFill/>
        </p:spPr>
        <p:txBody>
          <a:bodyPr wrap="square" rtlCol="0">
            <a:spAutoFit/>
          </a:bodyPr>
          <a:lstStyle/>
          <a:p>
            <a:r>
              <a:rPr lang="en-US" sz="1400" dirty="0" err="1">
                <a:solidFill>
                  <a:schemeClr val="accent1">
                    <a:lumMod val="50000"/>
                  </a:schemeClr>
                </a:solidFill>
              </a:rPr>
              <a:t>t.test</a:t>
            </a:r>
            <a:r>
              <a:rPr lang="en-US" sz="1400" dirty="0">
                <a:solidFill>
                  <a:schemeClr val="accent1">
                    <a:lumMod val="50000"/>
                  </a:schemeClr>
                </a:solidFill>
              </a:rPr>
              <a:t>(</a:t>
            </a:r>
            <a:r>
              <a:rPr lang="en-US" sz="1400" dirty="0" err="1">
                <a:solidFill>
                  <a:schemeClr val="accent1">
                    <a:lumMod val="50000"/>
                  </a:schemeClr>
                </a:solidFill>
              </a:rPr>
              <a:t>no_inj_kill</a:t>
            </a:r>
            <a:r>
              <a:rPr lang="en-US" sz="1400" dirty="0">
                <a:solidFill>
                  <a:schemeClr val="accent1">
                    <a:lumMod val="50000"/>
                  </a:schemeClr>
                </a:solidFill>
              </a:rPr>
              <a:t> ~ </a:t>
            </a:r>
            <a:r>
              <a:rPr lang="en-US" sz="1400" dirty="0" err="1">
                <a:solidFill>
                  <a:schemeClr val="accent1">
                    <a:lumMod val="50000"/>
                  </a:schemeClr>
                </a:solidFill>
              </a:rPr>
              <a:t>late_night</a:t>
            </a:r>
            <a:r>
              <a:rPr lang="en-US" sz="1400" dirty="0">
                <a:solidFill>
                  <a:schemeClr val="accent1">
                    <a:lumMod val="50000"/>
                  </a:schemeClr>
                </a:solidFill>
              </a:rPr>
              <a:t>, collision)</a:t>
            </a:r>
          </a:p>
          <a:p>
            <a:endParaRPr lang="en-US" sz="1400" dirty="0">
              <a:solidFill>
                <a:schemeClr val="accent1">
                  <a:lumMod val="50000"/>
                </a:schemeClr>
              </a:solidFill>
            </a:endParaRPr>
          </a:p>
          <a:p>
            <a:r>
              <a:rPr lang="en-US" sz="1400" dirty="0">
                <a:solidFill>
                  <a:schemeClr val="accent1">
                    <a:lumMod val="50000"/>
                  </a:schemeClr>
                </a:solidFill>
              </a:rPr>
              <a:t>Welch Two Sample t-test</a:t>
            </a:r>
          </a:p>
          <a:p>
            <a:endParaRPr lang="en-US" sz="1400" dirty="0">
              <a:solidFill>
                <a:schemeClr val="accent1">
                  <a:lumMod val="50000"/>
                </a:schemeClr>
              </a:solidFill>
            </a:endParaRPr>
          </a:p>
          <a:p>
            <a:r>
              <a:rPr lang="en-US" sz="1400" dirty="0">
                <a:solidFill>
                  <a:schemeClr val="accent1">
                    <a:lumMod val="50000"/>
                  </a:schemeClr>
                </a:solidFill>
              </a:rPr>
              <a:t>data:  </a:t>
            </a:r>
            <a:r>
              <a:rPr lang="en-US" sz="1400" dirty="0" err="1">
                <a:solidFill>
                  <a:schemeClr val="accent1">
                    <a:lumMod val="50000"/>
                  </a:schemeClr>
                </a:solidFill>
              </a:rPr>
              <a:t>no_inj_kill</a:t>
            </a:r>
            <a:r>
              <a:rPr lang="en-US" sz="1400" dirty="0">
                <a:solidFill>
                  <a:schemeClr val="accent1">
                    <a:lumMod val="50000"/>
                  </a:schemeClr>
                </a:solidFill>
              </a:rPr>
              <a:t> by </a:t>
            </a:r>
            <a:r>
              <a:rPr lang="en-US" sz="1400" dirty="0" err="1">
                <a:solidFill>
                  <a:schemeClr val="accent1">
                    <a:lumMod val="50000"/>
                  </a:schemeClr>
                </a:solidFill>
              </a:rPr>
              <a:t>late_night</a:t>
            </a:r>
            <a:endParaRPr lang="en-US" sz="1400" dirty="0">
              <a:solidFill>
                <a:schemeClr val="accent1">
                  <a:lumMod val="50000"/>
                </a:schemeClr>
              </a:solidFill>
            </a:endParaRPr>
          </a:p>
          <a:p>
            <a:r>
              <a:rPr lang="en-US" sz="1400" dirty="0">
                <a:solidFill>
                  <a:schemeClr val="accent1">
                    <a:lumMod val="50000"/>
                  </a:schemeClr>
                </a:solidFill>
              </a:rPr>
              <a:t>t = -22.575, </a:t>
            </a:r>
            <a:r>
              <a:rPr lang="en-US" sz="1400" dirty="0" err="1">
                <a:solidFill>
                  <a:schemeClr val="accent1">
                    <a:lumMod val="50000"/>
                  </a:schemeClr>
                </a:solidFill>
              </a:rPr>
              <a:t>df</a:t>
            </a:r>
            <a:r>
              <a:rPr lang="en-US" sz="1400" dirty="0">
                <a:solidFill>
                  <a:schemeClr val="accent1">
                    <a:lumMod val="50000"/>
                  </a:schemeClr>
                </a:solidFill>
              </a:rPr>
              <a:t> = 67845, p-value &lt; 2.2e-16</a:t>
            </a:r>
          </a:p>
          <a:p>
            <a:r>
              <a:rPr lang="en-US" sz="1400" dirty="0">
                <a:solidFill>
                  <a:schemeClr val="accent1">
                    <a:lumMod val="50000"/>
                  </a:schemeClr>
                </a:solidFill>
              </a:rPr>
              <a:t>alternative hypothesis: true difference in means is not equal to 0</a:t>
            </a:r>
          </a:p>
          <a:p>
            <a:r>
              <a:rPr lang="en-US" sz="1400" dirty="0">
                <a:solidFill>
                  <a:schemeClr val="accent1">
                    <a:lumMod val="50000"/>
                  </a:schemeClr>
                </a:solidFill>
              </a:rPr>
              <a:t>95 percent confidence interval:</a:t>
            </a:r>
          </a:p>
          <a:p>
            <a:r>
              <a:rPr lang="en-US" sz="1400" dirty="0">
                <a:solidFill>
                  <a:schemeClr val="accent1">
                    <a:lumMod val="50000"/>
                  </a:schemeClr>
                </a:solidFill>
              </a:rPr>
              <a:t> -0.07693276 -0.06464130</a:t>
            </a:r>
          </a:p>
          <a:p>
            <a:r>
              <a:rPr lang="en-US" sz="1400" dirty="0">
                <a:solidFill>
                  <a:schemeClr val="accent1">
                    <a:lumMod val="50000"/>
                  </a:schemeClr>
                </a:solidFill>
              </a:rPr>
              <a:t>sample estimates:</a:t>
            </a:r>
          </a:p>
          <a:p>
            <a:r>
              <a:rPr lang="en-US" sz="1400" dirty="0">
                <a:solidFill>
                  <a:schemeClr val="accent1">
                    <a:lumMod val="50000"/>
                  </a:schemeClr>
                </a:solidFill>
              </a:rPr>
              <a:t>mean in group 0 mean in group 1 </a:t>
            </a:r>
          </a:p>
          <a:p>
            <a:r>
              <a:rPr lang="en-US" sz="1400" dirty="0">
                <a:solidFill>
                  <a:schemeClr val="accent1">
                    <a:lumMod val="50000"/>
                  </a:schemeClr>
                </a:solidFill>
              </a:rPr>
              <a:t>      0.2520045       0.3227915 </a:t>
            </a:r>
          </a:p>
          <a:p>
            <a:endParaRPr lang="en-US" dirty="0"/>
          </a:p>
        </p:txBody>
      </p:sp>
      <p:sp>
        <p:nvSpPr>
          <p:cNvPr id="11" name="TextBox 10"/>
          <p:cNvSpPr txBox="1"/>
          <p:nvPr/>
        </p:nvSpPr>
        <p:spPr>
          <a:xfrm>
            <a:off x="2459077" y="5072896"/>
            <a:ext cx="8390021" cy="1785104"/>
          </a:xfrm>
          <a:prstGeom prst="rect">
            <a:avLst/>
          </a:prstGeom>
          <a:noFill/>
        </p:spPr>
        <p:txBody>
          <a:bodyPr wrap="square" rtlCol="0">
            <a:spAutoFit/>
          </a:bodyPr>
          <a:lstStyle/>
          <a:p>
            <a:pPr marL="285750" indent="-285750">
              <a:buClr>
                <a:schemeClr val="accent1">
                  <a:lumMod val="75000"/>
                </a:schemeClr>
              </a:buClr>
              <a:buFont typeface="Arial" charset="0"/>
              <a:buChar char="•"/>
            </a:pPr>
            <a:r>
              <a:rPr lang="en-US" sz="2200" dirty="0"/>
              <a:t>The t-test result of number of people injured and killed during light night vs non-late night is statistically significant at the 5% level, which indicates that the number of people injured or killed in traffic collisions at late night are different from collisions at all other times of the day. </a:t>
            </a:r>
          </a:p>
        </p:txBody>
      </p:sp>
    </p:spTree>
    <p:extLst>
      <p:ext uri="{BB962C8B-B14F-4D97-AF65-F5344CB8AC3E}">
        <p14:creationId xmlns:p14="http://schemas.microsoft.com/office/powerpoint/2010/main" val="808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5222"/>
            <a:ext cx="10018713" cy="1752599"/>
          </a:xfrm>
        </p:spPr>
        <p:txBody>
          <a:bodyPr>
            <a:normAutofit fontScale="90000"/>
          </a:bodyPr>
          <a:lstStyle/>
          <a:p>
            <a:r>
              <a:rPr lang="en-US" b="1" dirty="0"/>
              <a:t>Are the number of people injured and killed at late night different from EACH of the other times of day?</a:t>
            </a:r>
            <a:r>
              <a:rPr lang="en-US" i="1" dirty="0"/>
              <a:t/>
            </a:r>
            <a:br>
              <a:rPr lang="en-US" i="1" dirty="0"/>
            </a:br>
            <a:endParaRPr lang="en-US" dirty="0"/>
          </a:p>
        </p:txBody>
      </p:sp>
      <p:sp>
        <p:nvSpPr>
          <p:cNvPr id="3" name="Content Placeholder 2"/>
          <p:cNvSpPr>
            <a:spLocks noGrp="1"/>
          </p:cNvSpPr>
          <p:nvPr>
            <p:ph idx="1"/>
          </p:nvPr>
        </p:nvSpPr>
        <p:spPr>
          <a:xfrm>
            <a:off x="1484310" y="2089484"/>
            <a:ext cx="10018713" cy="4086727"/>
          </a:xfrm>
        </p:spPr>
        <p:txBody>
          <a:bodyPr>
            <a:normAutofit fontScale="92500" lnSpcReduction="20000"/>
          </a:bodyPr>
          <a:lstStyle/>
          <a:p>
            <a:r>
              <a:rPr lang="en-US" dirty="0"/>
              <a:t>To answer this question, we conducted t-tests of the number of people injured or killed in collisions at late night with each of the other times of the day. </a:t>
            </a:r>
          </a:p>
          <a:p>
            <a:pPr lvl="1"/>
            <a:r>
              <a:rPr lang="en-US" dirty="0" smtClean="0"/>
              <a:t>Late </a:t>
            </a:r>
            <a:r>
              <a:rPr lang="en-US" dirty="0"/>
              <a:t>Night vs. Night</a:t>
            </a:r>
          </a:p>
          <a:p>
            <a:pPr lvl="1"/>
            <a:r>
              <a:rPr lang="en-US" dirty="0"/>
              <a:t>Late Night vs. Early Morning</a:t>
            </a:r>
          </a:p>
          <a:p>
            <a:pPr lvl="1"/>
            <a:r>
              <a:rPr lang="en-US" dirty="0"/>
              <a:t>Late Night vs. Morning</a:t>
            </a:r>
          </a:p>
          <a:p>
            <a:pPr lvl="1"/>
            <a:r>
              <a:rPr lang="en-US" dirty="0"/>
              <a:t>Late Night vs. Afternoon</a:t>
            </a:r>
          </a:p>
          <a:p>
            <a:pPr lvl="1"/>
            <a:r>
              <a:rPr lang="en-US" dirty="0"/>
              <a:t>Late Night vs. Evening</a:t>
            </a:r>
          </a:p>
          <a:p>
            <a:r>
              <a:rPr lang="en-US" dirty="0"/>
              <a:t>The t-test results show that the mean number of people injured and killed at late night is statistically significantly different from each of the other times of day. </a:t>
            </a:r>
          </a:p>
          <a:p>
            <a:r>
              <a:rPr lang="en-US" dirty="0"/>
              <a:t>This means that the mean number of people injured and killed at late night is different from each of the other times of day. </a:t>
            </a:r>
            <a:endParaRPr lang="en-US" i="1" dirty="0"/>
          </a:p>
          <a:p>
            <a:endParaRPr lang="en-US" dirty="0"/>
          </a:p>
        </p:txBody>
      </p:sp>
    </p:spTree>
    <p:extLst>
      <p:ext uri="{BB962C8B-B14F-4D97-AF65-F5344CB8AC3E}">
        <p14:creationId xmlns:p14="http://schemas.microsoft.com/office/powerpoint/2010/main" val="66828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So, what is the most dangerous time of day?</a:t>
            </a:r>
            <a:r>
              <a:rPr lang="en-US" i="1" dirty="0"/>
              <a:t/>
            </a:r>
            <a:br>
              <a:rPr lang="en-US" i="1" dirty="0"/>
            </a:br>
            <a:endParaRPr lang="en-US" dirty="0"/>
          </a:p>
        </p:txBody>
      </p:sp>
      <p:sp>
        <p:nvSpPr>
          <p:cNvPr id="3" name="Content Placeholder 2"/>
          <p:cNvSpPr>
            <a:spLocks noGrp="1"/>
          </p:cNvSpPr>
          <p:nvPr>
            <p:ph idx="1"/>
          </p:nvPr>
        </p:nvSpPr>
        <p:spPr>
          <a:xfrm>
            <a:off x="1484310" y="2201778"/>
            <a:ext cx="10018713" cy="3124201"/>
          </a:xfrm>
        </p:spPr>
        <p:txBody>
          <a:bodyPr>
            <a:normAutofit fontScale="92500"/>
          </a:bodyPr>
          <a:lstStyle/>
          <a:p>
            <a:r>
              <a:rPr lang="en-US" dirty="0"/>
              <a:t>Based on the exploratory data analysis we performed, if we are using the raw number or count, it is </a:t>
            </a:r>
            <a:r>
              <a:rPr lang="en-US" b="1" dirty="0"/>
              <a:t>evening, </a:t>
            </a:r>
            <a:r>
              <a:rPr lang="en-US" dirty="0"/>
              <a:t>as evening has the highest number of people who were injured and killed in motor vehicle collisions. </a:t>
            </a:r>
          </a:p>
          <a:p>
            <a:r>
              <a:rPr lang="en-US" dirty="0"/>
              <a:t>However, if we factor in that the number of collisions differs for different times of day, then the most dangerous time for traffic collisions is </a:t>
            </a:r>
            <a:r>
              <a:rPr lang="en-US" b="1" dirty="0"/>
              <a:t>late night</a:t>
            </a:r>
            <a:r>
              <a:rPr lang="en-US" dirty="0"/>
              <a:t>, as it has highest mean number of injuries and death per motor vehicle collision.</a:t>
            </a:r>
          </a:p>
          <a:p>
            <a:r>
              <a:rPr lang="en-US" dirty="0"/>
              <a:t> The number of injuries and death per motor vehicle collision at late night was statistically significantly different for each of the other times of day. </a:t>
            </a:r>
          </a:p>
        </p:txBody>
      </p:sp>
    </p:spTree>
    <p:extLst>
      <p:ext uri="{BB962C8B-B14F-4D97-AF65-F5344CB8AC3E}">
        <p14:creationId xmlns:p14="http://schemas.microsoft.com/office/powerpoint/2010/main" val="120316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So, what is the most dangerous time of day? (Cont’d)</a:t>
            </a:r>
            <a:r>
              <a:rPr lang="en-US" i="1" dirty="0"/>
              <a:t/>
            </a:r>
            <a:br>
              <a:rPr lang="en-US" i="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7469293"/>
              </p:ext>
            </p:extLst>
          </p:nvPr>
        </p:nvGraphicFramePr>
        <p:xfrm>
          <a:off x="1973525" y="2133600"/>
          <a:ext cx="9670905" cy="4043931"/>
        </p:xfrm>
        <a:graphic>
          <a:graphicData uri="http://schemas.openxmlformats.org/drawingml/2006/table">
            <a:tbl>
              <a:tblPr firstRow="1" firstCol="1" bandRow="1">
                <a:tableStyleId>{5C22544A-7EE6-4342-B048-85BDC9FD1C3A}</a:tableStyleId>
              </a:tblPr>
              <a:tblGrid>
                <a:gridCol w="2088266">
                  <a:extLst>
                    <a:ext uri="{9D8B030D-6E8A-4147-A177-3AD203B41FA5}">
                      <a16:colId xmlns="" xmlns:a16="http://schemas.microsoft.com/office/drawing/2014/main" val="20000"/>
                    </a:ext>
                  </a:extLst>
                </a:gridCol>
                <a:gridCol w="2968060">
                  <a:extLst>
                    <a:ext uri="{9D8B030D-6E8A-4147-A177-3AD203B41FA5}">
                      <a16:colId xmlns="" xmlns:a16="http://schemas.microsoft.com/office/drawing/2014/main" val="20001"/>
                    </a:ext>
                  </a:extLst>
                </a:gridCol>
                <a:gridCol w="1994240">
                  <a:extLst>
                    <a:ext uri="{9D8B030D-6E8A-4147-A177-3AD203B41FA5}">
                      <a16:colId xmlns="" xmlns:a16="http://schemas.microsoft.com/office/drawing/2014/main" val="20002"/>
                    </a:ext>
                  </a:extLst>
                </a:gridCol>
                <a:gridCol w="2620339">
                  <a:extLst>
                    <a:ext uri="{9D8B030D-6E8A-4147-A177-3AD203B41FA5}">
                      <a16:colId xmlns="" xmlns:a16="http://schemas.microsoft.com/office/drawing/2014/main" val="20003"/>
                    </a:ext>
                  </a:extLst>
                </a:gridCol>
              </a:tblGrid>
              <a:tr h="546538">
                <a:tc>
                  <a:txBody>
                    <a:bodyPr/>
                    <a:lstStyle/>
                    <a:p>
                      <a:pPr marL="0" marR="0">
                        <a:lnSpc>
                          <a:spcPct val="120000"/>
                        </a:lnSpc>
                        <a:spcBef>
                          <a:spcPts val="0"/>
                        </a:spcBef>
                        <a:spcAft>
                          <a:spcPts val="1000"/>
                        </a:spcAft>
                      </a:pPr>
                      <a:r>
                        <a:rPr lang="en-US" sz="2200" dirty="0">
                          <a:effectLst/>
                        </a:rPr>
                        <a:t>Time of day</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nSpc>
                          <a:spcPct val="120000"/>
                        </a:lnSpc>
                        <a:spcBef>
                          <a:spcPts val="0"/>
                        </a:spcBef>
                        <a:spcAft>
                          <a:spcPts val="1000"/>
                        </a:spcAft>
                      </a:pPr>
                      <a:r>
                        <a:rPr lang="en-US" sz="2200" dirty="0">
                          <a:effectLst/>
                        </a:rPr>
                        <a:t>Number of collisions for each time of day</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nSpc>
                          <a:spcPct val="120000"/>
                        </a:lnSpc>
                        <a:spcBef>
                          <a:spcPts val="0"/>
                        </a:spcBef>
                        <a:spcAft>
                          <a:spcPts val="1000"/>
                        </a:spcAft>
                      </a:pPr>
                      <a:r>
                        <a:rPr lang="en-US" sz="2200">
                          <a:effectLst/>
                        </a:rPr>
                        <a:t>Number of people injured or killed</a:t>
                      </a:r>
                      <a:endParaRPr lang="en-US" sz="2200" i="1">
                        <a:effectLst/>
                        <a:latin typeface="Calibri" charset="0"/>
                        <a:ea typeface="DengXian" charset="-122"/>
                        <a:cs typeface="Times New Roman" charset="0"/>
                      </a:endParaRPr>
                    </a:p>
                  </a:txBody>
                  <a:tcPr marL="68580" marR="68580" marT="0" marB="0" anchor="b"/>
                </a:tc>
                <a:tc>
                  <a:txBody>
                    <a:bodyPr/>
                    <a:lstStyle/>
                    <a:p>
                      <a:pPr marL="0" marR="0">
                        <a:lnSpc>
                          <a:spcPct val="120000"/>
                        </a:lnSpc>
                        <a:spcBef>
                          <a:spcPts val="0"/>
                        </a:spcBef>
                        <a:spcAft>
                          <a:spcPts val="1000"/>
                        </a:spcAft>
                      </a:pPr>
                      <a:r>
                        <a:rPr lang="en-US" sz="2200">
                          <a:effectLst/>
                        </a:rPr>
                        <a:t>Mean number of people injured or killed</a:t>
                      </a:r>
                      <a:endParaRPr lang="en-US" sz="2200" i="1">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0"/>
                  </a:ext>
                </a:extLst>
              </a:tr>
              <a:tr h="501444">
                <a:tc>
                  <a:txBody>
                    <a:bodyPr/>
                    <a:lstStyle/>
                    <a:p>
                      <a:pPr marL="0" marR="0">
                        <a:lnSpc>
                          <a:spcPct val="120000"/>
                        </a:lnSpc>
                        <a:spcBef>
                          <a:spcPts val="0"/>
                        </a:spcBef>
                        <a:spcAft>
                          <a:spcPts val="1000"/>
                        </a:spcAft>
                      </a:pPr>
                      <a:r>
                        <a:rPr lang="en-US" sz="2200" dirty="0">
                          <a:effectLst/>
                        </a:rPr>
                        <a:t>Afternoon</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241,151</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55,240</a:t>
                      </a:r>
                      <a:endParaRPr lang="en-US" sz="2200" i="1">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0.2290681</a:t>
                      </a:r>
                      <a:endParaRPr lang="en-US" sz="2200" i="1">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1"/>
                  </a:ext>
                </a:extLst>
              </a:tr>
              <a:tr h="509924">
                <a:tc>
                  <a:txBody>
                    <a:bodyPr/>
                    <a:lstStyle/>
                    <a:p>
                      <a:pPr marL="0" marR="0">
                        <a:lnSpc>
                          <a:spcPct val="120000"/>
                        </a:lnSpc>
                        <a:spcBef>
                          <a:spcPts val="0"/>
                        </a:spcBef>
                        <a:spcAft>
                          <a:spcPts val="1000"/>
                        </a:spcAft>
                      </a:pPr>
                      <a:r>
                        <a:rPr lang="en-US" sz="2200" dirty="0">
                          <a:effectLst/>
                        </a:rPr>
                        <a:t>Early</a:t>
                      </a:r>
                      <a:r>
                        <a:rPr lang="en-US" sz="2200" baseline="0" dirty="0">
                          <a:effectLst/>
                        </a:rPr>
                        <a:t> </a:t>
                      </a: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71,075</a:t>
                      </a:r>
                      <a:endParaRPr lang="en-US" sz="2200" i="1">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22,348</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0.3144284</a:t>
                      </a:r>
                      <a:endParaRPr lang="en-US" sz="2200" i="1">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2"/>
                  </a:ext>
                </a:extLst>
              </a:tr>
              <a:tr h="454127">
                <a:tc>
                  <a:txBody>
                    <a:bodyPr/>
                    <a:lstStyle/>
                    <a:p>
                      <a:pPr marL="0" marR="0">
                        <a:lnSpc>
                          <a:spcPct val="120000"/>
                        </a:lnSpc>
                        <a:spcBef>
                          <a:spcPts val="0"/>
                        </a:spcBef>
                        <a:spcAft>
                          <a:spcPts val="1000"/>
                        </a:spcAft>
                      </a:pPr>
                      <a:r>
                        <a:rPr lang="en-US" sz="2200" dirty="0">
                          <a:effectLst/>
                        </a:rPr>
                        <a:t>Evening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258,407</a:t>
                      </a:r>
                      <a:endParaRPr lang="en-US" sz="2200" b="1"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66,398</a:t>
                      </a:r>
                      <a:endParaRPr lang="en-US" sz="2200" b="1"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0.2569512</a:t>
                      </a:r>
                      <a:endParaRPr lang="en-US" sz="2200"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3"/>
                  </a:ext>
                </a:extLst>
              </a:tr>
              <a:tr h="486377">
                <a:tc>
                  <a:txBody>
                    <a:bodyPr/>
                    <a:lstStyle/>
                    <a:p>
                      <a:pPr marL="0" marR="0">
                        <a:lnSpc>
                          <a:spcPct val="120000"/>
                        </a:lnSpc>
                        <a:spcBef>
                          <a:spcPts val="0"/>
                        </a:spcBef>
                        <a:spcAft>
                          <a:spcPts val="1000"/>
                        </a:spcAft>
                      </a:pPr>
                      <a:r>
                        <a:rPr lang="en-US" sz="2200" dirty="0">
                          <a:effectLst/>
                        </a:rPr>
                        <a:t>Late 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61,659</a:t>
                      </a:r>
                      <a:endParaRPr lang="en-US" sz="2200" i="1">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19,903</a:t>
                      </a:r>
                      <a:endParaRPr lang="en-US" sz="2200" i="1">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b="1" dirty="0">
                          <a:effectLst/>
                        </a:rPr>
                        <a:t>0.3227915</a:t>
                      </a:r>
                      <a:endParaRPr lang="en-US" sz="2200" b="1"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4"/>
                  </a:ext>
                </a:extLst>
              </a:tr>
              <a:tr h="430924">
                <a:tc>
                  <a:txBody>
                    <a:bodyPr/>
                    <a:lstStyle/>
                    <a:p>
                      <a:pPr marL="0" marR="0">
                        <a:lnSpc>
                          <a:spcPct val="120000"/>
                        </a:lnSpc>
                        <a:spcBef>
                          <a:spcPts val="0"/>
                        </a:spcBef>
                        <a:spcAft>
                          <a:spcPts val="1000"/>
                        </a:spcAft>
                      </a:pPr>
                      <a:r>
                        <a:rPr lang="en-US" sz="2200" dirty="0">
                          <a:effectLst/>
                        </a:rPr>
                        <a:t>Morning</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213,245</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44,871</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0.2104199</a:t>
                      </a:r>
                      <a:endParaRPr lang="en-US" sz="2200"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5"/>
                  </a:ext>
                </a:extLst>
              </a:tr>
              <a:tr h="454127">
                <a:tc>
                  <a:txBody>
                    <a:bodyPr/>
                    <a:lstStyle/>
                    <a:p>
                      <a:pPr marL="0" marR="0">
                        <a:lnSpc>
                          <a:spcPct val="120000"/>
                        </a:lnSpc>
                        <a:spcBef>
                          <a:spcPts val="0"/>
                        </a:spcBef>
                        <a:spcAft>
                          <a:spcPts val="1000"/>
                        </a:spcAft>
                      </a:pPr>
                      <a:r>
                        <a:rPr lang="en-US" sz="2200" dirty="0">
                          <a:effectLst/>
                        </a:rPr>
                        <a:t>Night</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a:effectLst/>
                        </a:rPr>
                        <a:t>134,328</a:t>
                      </a:r>
                      <a:endParaRPr lang="en-US" sz="2200" i="1">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42,535</a:t>
                      </a:r>
                      <a:endParaRPr lang="en-US" sz="2200" i="1" dirty="0">
                        <a:effectLst/>
                        <a:latin typeface="Calibri" charset="0"/>
                        <a:ea typeface="DengXian" charset="-122"/>
                        <a:cs typeface="Times New Roman" charset="0"/>
                      </a:endParaRPr>
                    </a:p>
                  </a:txBody>
                  <a:tcPr marL="68580" marR="68580" marT="0" marB="0" anchor="b"/>
                </a:tc>
                <a:tc>
                  <a:txBody>
                    <a:bodyPr/>
                    <a:lstStyle/>
                    <a:p>
                      <a:pPr marL="0" marR="0" algn="r">
                        <a:lnSpc>
                          <a:spcPct val="120000"/>
                        </a:lnSpc>
                        <a:spcBef>
                          <a:spcPts val="0"/>
                        </a:spcBef>
                        <a:spcAft>
                          <a:spcPts val="1000"/>
                        </a:spcAft>
                      </a:pPr>
                      <a:r>
                        <a:rPr lang="en-US" sz="2200" dirty="0">
                          <a:effectLst/>
                        </a:rPr>
                        <a:t>0.3166503</a:t>
                      </a:r>
                      <a:endParaRPr lang="en-US" sz="2200" i="1" dirty="0">
                        <a:effectLst/>
                        <a:latin typeface="Calibri" charset="0"/>
                        <a:ea typeface="DengXian" charset="-122"/>
                        <a:cs typeface="Times New Roman" charset="0"/>
                      </a:endParaRPr>
                    </a:p>
                  </a:txBody>
                  <a:tcPr marL="68580" marR="68580" marT="0" marB="0" anchor="b"/>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5602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03909"/>
            <a:ext cx="10018713" cy="1752599"/>
          </a:xfrm>
        </p:spPr>
        <p:txBody>
          <a:bodyPr/>
          <a:lstStyle/>
          <a:p>
            <a:r>
              <a:rPr lang="en-US" dirty="0"/>
              <a:t>Background</a:t>
            </a:r>
          </a:p>
        </p:txBody>
      </p:sp>
      <p:sp>
        <p:nvSpPr>
          <p:cNvPr id="4" name="TextBox 3"/>
          <p:cNvSpPr txBox="1"/>
          <p:nvPr/>
        </p:nvSpPr>
        <p:spPr>
          <a:xfrm>
            <a:off x="2244072" y="1537854"/>
            <a:ext cx="9282546" cy="4216539"/>
          </a:xfrm>
          <a:prstGeom prst="rect">
            <a:avLst/>
          </a:prstGeom>
          <a:noFill/>
        </p:spPr>
        <p:txBody>
          <a:bodyPr wrap="square" rtlCol="0">
            <a:spAutoFit/>
          </a:bodyPr>
          <a:lstStyle/>
          <a:p>
            <a:pPr marL="285750" indent="-285750">
              <a:buClr>
                <a:schemeClr val="accent1">
                  <a:lumMod val="75000"/>
                </a:schemeClr>
              </a:buClr>
              <a:buFont typeface="Arial" charset="0"/>
              <a:buChar char="•"/>
            </a:pPr>
            <a:r>
              <a:rPr lang="en-US" sz="2400" dirty="0"/>
              <a:t>Began preliminary research using </a:t>
            </a:r>
            <a:r>
              <a:rPr lang="en-US" sz="2400" u="sng" dirty="0">
                <a:hlinkClick r:id="rId3"/>
              </a:rPr>
              <a:t>OpenData.gov</a:t>
            </a:r>
            <a:endParaRPr lang="en-US" sz="2400" u="sng" dirty="0"/>
          </a:p>
          <a:p>
            <a:pPr marL="742950" lvl="1" indent="-285750">
              <a:buClr>
                <a:schemeClr val="accent1">
                  <a:lumMod val="75000"/>
                </a:schemeClr>
              </a:buClr>
              <a:buFont typeface="Arial" charset="0"/>
              <a:buChar char="•"/>
            </a:pPr>
            <a:r>
              <a:rPr lang="en-US" sz="2000" dirty="0"/>
              <a:t>a public repository of datasets collected by local, state, and federal government </a:t>
            </a:r>
          </a:p>
          <a:p>
            <a:pPr marL="742950" lvl="1" indent="-285750">
              <a:buClr>
                <a:schemeClr val="accent1">
                  <a:lumMod val="75000"/>
                </a:schemeClr>
              </a:buClr>
              <a:buFont typeface="Arial" charset="0"/>
              <a:buChar char="•"/>
            </a:pPr>
            <a:endParaRPr lang="en-US" sz="2400" dirty="0"/>
          </a:p>
          <a:p>
            <a:pPr marL="285750" indent="-285750">
              <a:buClr>
                <a:schemeClr val="accent1">
                  <a:lumMod val="75000"/>
                </a:schemeClr>
              </a:buClr>
              <a:buFont typeface="Arial" charset="0"/>
              <a:buChar char="•"/>
            </a:pPr>
            <a:r>
              <a:rPr lang="en-US" sz="2400" dirty="0"/>
              <a:t> </a:t>
            </a:r>
            <a:r>
              <a:rPr lang="en-US" sz="2400" u="sng" dirty="0">
                <a:hlinkClick r:id="rId4"/>
              </a:rPr>
              <a:t>New York City Police Department (NYPD) Motor Vehicle Collisions</a:t>
            </a:r>
            <a:endParaRPr lang="en-US" sz="2400" dirty="0"/>
          </a:p>
          <a:p>
            <a:pPr marL="742950" lvl="1" indent="-285750">
              <a:buClr>
                <a:schemeClr val="accent1">
                  <a:lumMod val="75000"/>
                </a:schemeClr>
              </a:buClr>
              <a:buFont typeface="Arial" charset="0"/>
              <a:buChar char="•"/>
            </a:pPr>
            <a:r>
              <a:rPr lang="en-US" sz="2000" dirty="0"/>
              <a:t>Dataset gathered from the details and metadata from motor vehicle collisions collected in NYPD reports from July 2012 to present. The data is refreshed weekly, and made available to the public via the </a:t>
            </a:r>
            <a:r>
              <a:rPr lang="en-US" sz="2000" u="sng" dirty="0">
                <a:hlinkClick r:id="rId5"/>
              </a:rPr>
              <a:t>NYC Open Data Project.</a:t>
            </a:r>
            <a:endParaRPr lang="en-US" sz="2000" u="sng" dirty="0"/>
          </a:p>
          <a:p>
            <a:pPr marL="742950" lvl="1" indent="-285750">
              <a:buClr>
                <a:schemeClr val="accent1">
                  <a:lumMod val="75000"/>
                </a:schemeClr>
              </a:buClr>
              <a:buFont typeface="Arial" charset="0"/>
              <a:buChar char="•"/>
            </a:pPr>
            <a:endParaRPr lang="en-US" sz="2000" i="1" dirty="0"/>
          </a:p>
          <a:p>
            <a:pPr marL="285750" indent="-285750">
              <a:buClr>
                <a:schemeClr val="accent1">
                  <a:lumMod val="75000"/>
                </a:schemeClr>
              </a:buClr>
              <a:buFont typeface="Arial" charset="0"/>
              <a:buChar char="•"/>
            </a:pPr>
            <a:r>
              <a:rPr lang="en-US" sz="2400" dirty="0"/>
              <a:t>Initial research-driven question:</a:t>
            </a:r>
            <a:r>
              <a:rPr lang="en-US" sz="2400" i="1" dirty="0"/>
              <a:t> "What are the most dangerous areas in New York City for traffic collisions"</a:t>
            </a:r>
            <a:r>
              <a:rPr lang="en-US" sz="2400" dirty="0"/>
              <a:t> </a:t>
            </a:r>
          </a:p>
          <a:p>
            <a:pPr marL="285750" indent="-285750">
              <a:buFont typeface="Arial" charset="0"/>
              <a:buChar char="•"/>
            </a:pPr>
            <a:endParaRPr lang="en-US" sz="2400" dirty="0"/>
          </a:p>
          <a:p>
            <a:pPr marL="285750" indent="-285750">
              <a:buFont typeface="Arial" charset="0"/>
              <a:buChar char="•"/>
            </a:pPr>
            <a:endParaRPr lang="en-US" sz="2400" dirty="0"/>
          </a:p>
        </p:txBody>
      </p:sp>
    </p:spTree>
    <p:extLst>
      <p:ext uri="{BB962C8B-B14F-4D97-AF65-F5344CB8AC3E}">
        <p14:creationId xmlns:p14="http://schemas.microsoft.com/office/powerpoint/2010/main" val="132276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0634" y="4907111"/>
            <a:ext cx="9434378" cy="1950889"/>
          </a:xfrm>
          <a:prstGeom prst="rect">
            <a:avLst/>
          </a:prstGeom>
        </p:spPr>
      </p:pic>
      <p:pic>
        <p:nvPicPr>
          <p:cNvPr id="3" name="Picture 2"/>
          <p:cNvPicPr>
            <a:picLocks noChangeAspect="1"/>
          </p:cNvPicPr>
          <p:nvPr/>
        </p:nvPicPr>
        <p:blipFill>
          <a:blip r:embed="rId3"/>
          <a:stretch>
            <a:fillRect/>
          </a:stretch>
        </p:blipFill>
        <p:spPr>
          <a:xfrm>
            <a:off x="1670634" y="78658"/>
            <a:ext cx="5448772" cy="4828453"/>
          </a:xfrm>
          <a:prstGeom prst="rect">
            <a:avLst/>
          </a:prstGeom>
        </p:spPr>
      </p:pic>
      <p:sp>
        <p:nvSpPr>
          <p:cNvPr id="5" name="TextBox 4"/>
          <p:cNvSpPr txBox="1"/>
          <p:nvPr/>
        </p:nvSpPr>
        <p:spPr>
          <a:xfrm>
            <a:off x="7482349" y="892191"/>
            <a:ext cx="3622663" cy="3785652"/>
          </a:xfrm>
          <a:prstGeom prst="rect">
            <a:avLst/>
          </a:prstGeom>
          <a:noFill/>
        </p:spPr>
        <p:txBody>
          <a:bodyPr wrap="square" rtlCol="0">
            <a:spAutoFit/>
          </a:bodyPr>
          <a:lstStyle/>
          <a:p>
            <a:r>
              <a:rPr lang="en-US" sz="4800" dirty="0">
                <a:latin typeface="+mj-lt"/>
              </a:rPr>
              <a:t>To people live in the NY:</a:t>
            </a:r>
          </a:p>
          <a:p>
            <a:r>
              <a:rPr lang="en-US" sz="4800" dirty="0">
                <a:latin typeface="+mj-lt"/>
              </a:rPr>
              <a:t>B</a:t>
            </a:r>
            <a:r>
              <a:rPr lang="en-US" altLang="zh-CN" sz="4800" dirty="0">
                <a:latin typeface="+mj-lt"/>
              </a:rPr>
              <a:t>e careful At the evening!!!</a:t>
            </a:r>
            <a:endParaRPr lang="en-US" dirty="0"/>
          </a:p>
        </p:txBody>
      </p:sp>
    </p:spTree>
    <p:extLst>
      <p:ext uri="{BB962C8B-B14F-4D97-AF65-F5344CB8AC3E}">
        <p14:creationId xmlns:p14="http://schemas.microsoft.com/office/powerpoint/2010/main" val="84713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3521" y="86032"/>
            <a:ext cx="10018712" cy="1752600"/>
          </a:xfrm>
        </p:spPr>
        <p:txBody>
          <a:bodyPr/>
          <a:lstStyle/>
          <a:p>
            <a:r>
              <a:rPr lang="en-US" dirty="0"/>
              <a:t>Motor Vehicle Collision Density in NYC</a:t>
            </a:r>
          </a:p>
        </p:txBody>
      </p:sp>
      <p:pic>
        <p:nvPicPr>
          <p:cNvPr id="7" name="Content Placeholder 6"/>
          <p:cNvPicPr>
            <a:picLocks noGrp="1" noChangeAspect="1"/>
          </p:cNvPicPr>
          <p:nvPr>
            <p:ph sz="half" idx="4294967295"/>
          </p:nvPr>
        </p:nvPicPr>
        <p:blipFill>
          <a:blip r:embed="rId2"/>
          <a:stretch>
            <a:fillRect/>
          </a:stretch>
        </p:blipFill>
        <p:spPr>
          <a:xfrm>
            <a:off x="1897063" y="2271713"/>
            <a:ext cx="10294937" cy="4586287"/>
          </a:xfrm>
        </p:spPr>
      </p:pic>
    </p:spTree>
    <p:extLst>
      <p:ext uri="{BB962C8B-B14F-4D97-AF65-F5344CB8AC3E}">
        <p14:creationId xmlns:p14="http://schemas.microsoft.com/office/powerpoint/2010/main" val="2072780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00790"/>
            <a:ext cx="10018713" cy="1752599"/>
          </a:xfrm>
        </p:spPr>
        <p:txBody>
          <a:bodyPr/>
          <a:lstStyle/>
          <a:p>
            <a:r>
              <a:rPr lang="en-US" dirty="0"/>
              <a:t>Questions?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6020" y="1925052"/>
            <a:ext cx="6855293" cy="3862137"/>
          </a:xfrm>
        </p:spPr>
      </p:pic>
    </p:spTree>
    <p:extLst>
      <p:ext uri="{BB962C8B-B14F-4D97-AF65-F5344CB8AC3E}">
        <p14:creationId xmlns:p14="http://schemas.microsoft.com/office/powerpoint/2010/main" val="161563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0" y="297873"/>
            <a:ext cx="10018713" cy="1752599"/>
          </a:xfrm>
        </p:spPr>
        <p:txBody>
          <a:bodyPr>
            <a:normAutofit fontScale="90000"/>
          </a:bodyPr>
          <a:lstStyle/>
          <a:p>
            <a:r>
              <a:rPr lang="en-US" b="1" i="1" dirty="0"/>
              <a:t>Exploratory Data Analysis (EDA) and Survey of Existing Research</a:t>
            </a:r>
            <a:r>
              <a:rPr lang="en-US" i="1" dirty="0"/>
              <a:t/>
            </a:r>
            <a:br>
              <a:rPr lang="en-US" i="1" dirty="0"/>
            </a:br>
            <a:endParaRPr lang="en-US" dirty="0"/>
          </a:p>
        </p:txBody>
      </p:sp>
      <p:sp>
        <p:nvSpPr>
          <p:cNvPr id="5" name="Content Placeholder 4"/>
          <p:cNvSpPr>
            <a:spLocks noGrp="1"/>
          </p:cNvSpPr>
          <p:nvPr>
            <p:ph idx="1"/>
          </p:nvPr>
        </p:nvSpPr>
        <p:spPr>
          <a:xfrm>
            <a:off x="1252898" y="1174173"/>
            <a:ext cx="10018713" cy="2081646"/>
          </a:xfrm>
        </p:spPr>
        <p:txBody>
          <a:bodyPr/>
          <a:lstStyle/>
          <a:p>
            <a:pPr defTabSz="914400">
              <a:spcBef>
                <a:spcPts val="0"/>
              </a:spcBef>
              <a:spcAft>
                <a:spcPts val="0"/>
              </a:spcAft>
              <a:buSzTx/>
            </a:pPr>
            <a:r>
              <a:rPr lang="en-US" dirty="0"/>
              <a:t>Over 984,000 observations of 29 distinct variables, such as DATE, TIME, ZIP CODE, LOCATION, STREET NAME, NUMBER OF PERSONS INJURED, NUMBER OF PERSONS KILLED, VEHICLE TYPE, etc.: </a:t>
            </a:r>
          </a:p>
        </p:txBody>
      </p:sp>
      <p:pic>
        <p:nvPicPr>
          <p:cNvPr id="6" name="图片 1"/>
          <p:cNvPicPr/>
          <p:nvPr/>
        </p:nvPicPr>
        <p:blipFill>
          <a:blip r:embed="rId2">
            <a:extLst>
              <a:ext uri="{28A0092B-C50C-407E-A947-70E740481C1C}">
                <a14:useLocalDpi xmlns:a14="http://schemas.microsoft.com/office/drawing/2010/main" val="0"/>
              </a:ext>
            </a:extLst>
          </a:blip>
          <a:stretch>
            <a:fillRect/>
          </a:stretch>
        </p:blipFill>
        <p:spPr>
          <a:xfrm>
            <a:off x="2332636" y="2798618"/>
            <a:ext cx="8279946" cy="3823855"/>
          </a:xfrm>
          <a:prstGeom prst="rect">
            <a:avLst/>
          </a:prstGeom>
        </p:spPr>
      </p:pic>
    </p:spTree>
    <p:extLst>
      <p:ext uri="{BB962C8B-B14F-4D97-AF65-F5344CB8AC3E}">
        <p14:creationId xmlns:p14="http://schemas.microsoft.com/office/powerpoint/2010/main" val="12013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0926" y="160419"/>
            <a:ext cx="6994357" cy="6464970"/>
          </a:xfrm>
          <a:prstGeom prst="rect">
            <a:avLst/>
          </a:prstGeom>
          <a:noFill/>
          <a:ln>
            <a:noFill/>
          </a:ln>
        </p:spPr>
      </p:pic>
    </p:spTree>
    <p:extLst>
      <p:ext uri="{BB962C8B-B14F-4D97-AF65-F5344CB8AC3E}">
        <p14:creationId xmlns:p14="http://schemas.microsoft.com/office/powerpoint/2010/main" val="115121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EDA and Survey of Existing Research (Cont’d)</a:t>
            </a:r>
            <a:endParaRPr lang="en-US" dirty="0"/>
          </a:p>
        </p:txBody>
      </p:sp>
      <p:sp>
        <p:nvSpPr>
          <p:cNvPr id="3" name="Content Placeholder 2"/>
          <p:cNvSpPr>
            <a:spLocks noGrp="1"/>
          </p:cNvSpPr>
          <p:nvPr>
            <p:ph idx="1"/>
          </p:nvPr>
        </p:nvSpPr>
        <p:spPr>
          <a:xfrm>
            <a:off x="1484311" y="2438399"/>
            <a:ext cx="10018713" cy="3124201"/>
          </a:xfrm>
        </p:spPr>
        <p:txBody>
          <a:bodyPr>
            <a:normAutofit/>
          </a:bodyPr>
          <a:lstStyle/>
          <a:p>
            <a:pPr defTabSz="914400">
              <a:spcBef>
                <a:spcPts val="0"/>
              </a:spcBef>
              <a:spcAft>
                <a:spcPts val="0"/>
              </a:spcAft>
              <a:buClr>
                <a:schemeClr val="accent1">
                  <a:lumMod val="50000"/>
                </a:schemeClr>
              </a:buClr>
              <a:buSzTx/>
            </a:pPr>
            <a:r>
              <a:rPr lang="en-US" dirty="0"/>
              <a:t>Limitations to the dataset</a:t>
            </a:r>
          </a:p>
          <a:p>
            <a:pPr lvl="1" defTabSz="914400">
              <a:spcBef>
                <a:spcPts val="0"/>
              </a:spcBef>
              <a:spcAft>
                <a:spcPts val="0"/>
              </a:spcAft>
              <a:buClr>
                <a:schemeClr val="accent1">
                  <a:lumMod val="50000"/>
                </a:schemeClr>
              </a:buClr>
              <a:buSzTx/>
            </a:pPr>
            <a:r>
              <a:rPr lang="en-US" dirty="0"/>
              <a:t>Missing data</a:t>
            </a:r>
          </a:p>
          <a:p>
            <a:pPr lvl="1" defTabSz="914400">
              <a:spcBef>
                <a:spcPts val="0"/>
              </a:spcBef>
              <a:spcAft>
                <a:spcPts val="0"/>
              </a:spcAft>
              <a:buClr>
                <a:schemeClr val="accent1">
                  <a:lumMod val="50000"/>
                </a:schemeClr>
              </a:buClr>
              <a:buSzTx/>
            </a:pPr>
            <a:r>
              <a:rPr lang="en-US" dirty="0"/>
              <a:t>Lack of key dimensions for more in depth analysis</a:t>
            </a:r>
          </a:p>
          <a:p>
            <a:pPr lvl="2" defTabSz="914400">
              <a:spcBef>
                <a:spcPts val="0"/>
              </a:spcBef>
              <a:spcAft>
                <a:spcPts val="0"/>
              </a:spcAft>
              <a:buClr>
                <a:schemeClr val="accent1">
                  <a:lumMod val="50000"/>
                </a:schemeClr>
              </a:buClr>
              <a:buSzTx/>
            </a:pPr>
            <a:r>
              <a:rPr lang="en-US" dirty="0"/>
              <a:t>Severity of injury</a:t>
            </a:r>
          </a:p>
          <a:p>
            <a:pPr lvl="2" defTabSz="914400">
              <a:spcBef>
                <a:spcPts val="0"/>
              </a:spcBef>
              <a:spcAft>
                <a:spcPts val="0"/>
              </a:spcAft>
              <a:buClr>
                <a:schemeClr val="accent1">
                  <a:lumMod val="50000"/>
                </a:schemeClr>
              </a:buClr>
              <a:buSzTx/>
            </a:pPr>
            <a:r>
              <a:rPr lang="en-US" dirty="0"/>
              <a:t>Proximity to hospital </a:t>
            </a:r>
          </a:p>
          <a:p>
            <a:pPr lvl="2" defTabSz="914400">
              <a:spcBef>
                <a:spcPts val="0"/>
              </a:spcBef>
              <a:spcAft>
                <a:spcPts val="0"/>
              </a:spcAft>
              <a:buClr>
                <a:schemeClr val="accent1">
                  <a:lumMod val="50000"/>
                </a:schemeClr>
              </a:buClr>
              <a:buSzTx/>
            </a:pPr>
            <a:r>
              <a:rPr lang="en-US" dirty="0"/>
              <a:t>Weather and/or traffic conditions at time of collision </a:t>
            </a:r>
          </a:p>
          <a:p>
            <a:pPr lvl="2" defTabSz="914400">
              <a:spcBef>
                <a:spcPts val="0"/>
              </a:spcBef>
              <a:spcAft>
                <a:spcPts val="0"/>
              </a:spcAft>
              <a:buClr>
                <a:schemeClr val="accent1">
                  <a:lumMod val="50000"/>
                </a:schemeClr>
              </a:buClr>
              <a:buSzTx/>
            </a:pPr>
            <a:endParaRPr lang="en-US" dirty="0"/>
          </a:p>
          <a:p>
            <a:pPr defTabSz="914400">
              <a:spcBef>
                <a:spcPts val="0"/>
              </a:spcBef>
              <a:spcAft>
                <a:spcPts val="0"/>
              </a:spcAft>
              <a:buClr>
                <a:schemeClr val="accent1">
                  <a:lumMod val="50000"/>
                </a:schemeClr>
              </a:buClr>
              <a:buSzTx/>
            </a:pPr>
            <a:r>
              <a:rPr lang="en-US" dirty="0"/>
              <a:t>Substantial existing research covered various iterations of our research question</a:t>
            </a:r>
          </a:p>
          <a:p>
            <a:pPr defTabSz="914400">
              <a:spcBef>
                <a:spcPts val="0"/>
              </a:spcBef>
              <a:spcAft>
                <a:spcPts val="0"/>
              </a:spcAft>
              <a:buClrTx/>
              <a:buSzTx/>
            </a:pPr>
            <a:endParaRPr lang="en-US" dirty="0"/>
          </a:p>
          <a:p>
            <a:pPr defTabSz="914400">
              <a:spcBef>
                <a:spcPts val="0"/>
              </a:spcBef>
              <a:spcAft>
                <a:spcPts val="0"/>
              </a:spcAft>
              <a:buClrTx/>
              <a:buSzTx/>
            </a:pPr>
            <a:endParaRPr lang="en-US" dirty="0"/>
          </a:p>
          <a:p>
            <a:pPr defTabSz="914400">
              <a:spcBef>
                <a:spcPts val="0"/>
              </a:spcBef>
              <a:spcAft>
                <a:spcPts val="0"/>
              </a:spcAft>
              <a:buClrTx/>
              <a:buSzTx/>
            </a:pPr>
            <a:endParaRPr lang="en-US" dirty="0"/>
          </a:p>
        </p:txBody>
      </p:sp>
    </p:spTree>
    <p:extLst>
      <p:ext uri="{BB962C8B-B14F-4D97-AF65-F5344CB8AC3E}">
        <p14:creationId xmlns:p14="http://schemas.microsoft.com/office/powerpoint/2010/main" val="52966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the Research Question Based on EDA</a:t>
            </a:r>
          </a:p>
        </p:txBody>
      </p:sp>
      <p:sp>
        <p:nvSpPr>
          <p:cNvPr id="3" name="Content Placeholder 2"/>
          <p:cNvSpPr>
            <a:spLocks noGrp="1"/>
          </p:cNvSpPr>
          <p:nvPr>
            <p:ph idx="1"/>
          </p:nvPr>
        </p:nvSpPr>
        <p:spPr>
          <a:xfrm>
            <a:off x="1484311" y="2314073"/>
            <a:ext cx="10018713" cy="3124201"/>
          </a:xfrm>
        </p:spPr>
        <p:txBody>
          <a:bodyPr/>
          <a:lstStyle/>
          <a:p>
            <a:r>
              <a:rPr lang="en-US" dirty="0"/>
              <a:t>As a result of so much existing research covering our initial question, our research question was refined to an area not covered in-depth NYC wide:</a:t>
            </a:r>
          </a:p>
          <a:p>
            <a:endParaRPr lang="en-US" b="1" dirty="0"/>
          </a:p>
          <a:p>
            <a:r>
              <a:rPr lang="en-US" b="1" dirty="0"/>
              <a:t> “What is the most dangerous time for motor vehicle collisions in NYC?”</a:t>
            </a:r>
            <a:r>
              <a:rPr lang="en-US" b="1" i="1" dirty="0"/>
              <a:t> </a:t>
            </a:r>
            <a:endParaRPr lang="en-US" b="1" dirty="0"/>
          </a:p>
          <a:p>
            <a:endParaRPr lang="en-US" dirty="0"/>
          </a:p>
        </p:txBody>
      </p:sp>
    </p:spTree>
    <p:extLst>
      <p:ext uri="{BB962C8B-B14F-4D97-AF65-F5344CB8AC3E}">
        <p14:creationId xmlns:p14="http://schemas.microsoft.com/office/powerpoint/2010/main" val="81749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a S.M.A.R.T. Question?</a:t>
            </a:r>
          </a:p>
        </p:txBody>
      </p:sp>
      <p:sp>
        <p:nvSpPr>
          <p:cNvPr id="3" name="Content Placeholder 2"/>
          <p:cNvSpPr>
            <a:spLocks noGrp="1"/>
          </p:cNvSpPr>
          <p:nvPr>
            <p:ph idx="1"/>
          </p:nvPr>
        </p:nvSpPr>
        <p:spPr/>
        <p:txBody>
          <a:bodyPr/>
          <a:lstStyle/>
          <a:p>
            <a:r>
              <a:rPr lang="en-US" dirty="0"/>
              <a:t>Is it Specific?</a:t>
            </a:r>
          </a:p>
          <a:p>
            <a:r>
              <a:rPr lang="en-US" dirty="0"/>
              <a:t>Is it Measurable?</a:t>
            </a:r>
          </a:p>
          <a:p>
            <a:r>
              <a:rPr lang="en-US" dirty="0"/>
              <a:t>Is it Achievable?</a:t>
            </a:r>
          </a:p>
          <a:p>
            <a:r>
              <a:rPr lang="en-US" dirty="0"/>
              <a:t>Is it Relevant?</a:t>
            </a:r>
          </a:p>
          <a:p>
            <a:r>
              <a:rPr lang="en-US" dirty="0"/>
              <a:t>Is it Time-Bound? </a:t>
            </a:r>
          </a:p>
          <a:p>
            <a:endParaRPr lang="en-US" dirty="0"/>
          </a:p>
        </p:txBody>
      </p:sp>
    </p:spTree>
    <p:extLst>
      <p:ext uri="{BB962C8B-B14F-4D97-AF65-F5344CB8AC3E}">
        <p14:creationId xmlns:p14="http://schemas.microsoft.com/office/powerpoint/2010/main" val="16351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“Dangerous”</a:t>
            </a:r>
          </a:p>
        </p:txBody>
      </p:sp>
      <p:sp>
        <p:nvSpPr>
          <p:cNvPr id="3" name="Content Placeholder 2"/>
          <p:cNvSpPr>
            <a:spLocks noGrp="1"/>
          </p:cNvSpPr>
          <p:nvPr>
            <p:ph idx="1"/>
          </p:nvPr>
        </p:nvSpPr>
        <p:spPr>
          <a:xfrm>
            <a:off x="1484310" y="2083981"/>
            <a:ext cx="10018713" cy="4332861"/>
          </a:xfrm>
        </p:spPr>
        <p:txBody>
          <a:bodyPr>
            <a:normAutofit fontScale="92500"/>
          </a:bodyPr>
          <a:lstStyle/>
          <a:p>
            <a:r>
              <a:rPr lang="en-US" dirty="0"/>
              <a:t>While the dataset includes variables for number of persons injured as well as number of persons killed in the collision, there is no composite variable for all injuries or death. </a:t>
            </a:r>
          </a:p>
          <a:p>
            <a:r>
              <a:rPr lang="en-US" dirty="0"/>
              <a:t>Additionally, the dataset does not include an index for severity of injury, as injury could range from minor cuts and bruises to brain and spinal cord damage. </a:t>
            </a:r>
          </a:p>
          <a:p>
            <a:r>
              <a:rPr lang="en-US" dirty="0"/>
              <a:t>To define “dangerous”, we simply combined the two variables that captured the number of persons injured and number of persons killed in the collision to create a composite variable for number of persons injured and killed in the collision. </a:t>
            </a:r>
          </a:p>
          <a:p>
            <a:r>
              <a:rPr lang="en-US" dirty="0"/>
              <a:t>We attempted to answer our research questions using this variable as a metric for “dangerous” collision. </a:t>
            </a:r>
          </a:p>
        </p:txBody>
      </p:sp>
    </p:spTree>
    <p:extLst>
      <p:ext uri="{BB962C8B-B14F-4D97-AF65-F5344CB8AC3E}">
        <p14:creationId xmlns:p14="http://schemas.microsoft.com/office/powerpoint/2010/main" val="123142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“Dangerous” (Cont’d)</a:t>
            </a:r>
          </a:p>
        </p:txBody>
      </p:sp>
      <p:sp>
        <p:nvSpPr>
          <p:cNvPr id="3" name="Content Placeholder 2"/>
          <p:cNvSpPr>
            <a:spLocks noGrp="1"/>
          </p:cNvSpPr>
          <p:nvPr>
            <p:ph idx="1"/>
          </p:nvPr>
        </p:nvSpPr>
        <p:spPr>
          <a:xfrm>
            <a:off x="1484310" y="2073441"/>
            <a:ext cx="10018713" cy="3124201"/>
          </a:xfrm>
        </p:spPr>
        <p:txBody>
          <a:bodyPr/>
          <a:lstStyle/>
          <a:p>
            <a:pPr marL="0" marR="0" indent="457200">
              <a:lnSpc>
                <a:spcPct val="120000"/>
              </a:lnSpc>
              <a:spcBef>
                <a:spcPts val="0"/>
              </a:spcBef>
              <a:spcAft>
                <a:spcPts val="800"/>
              </a:spcAft>
            </a:pPr>
            <a:r>
              <a:rPr lang="en-US" u="sng" dirty="0">
                <a:latin typeface="Calibri" charset="0"/>
                <a:ea typeface="DengXian" charset="-122"/>
                <a:cs typeface="Times New Roman" charset="0"/>
              </a:rPr>
              <a:t>Exploring the number of people injured and killed for the 24 hours of the day</a:t>
            </a:r>
            <a:endParaRPr lang="en-US" sz="1600" i="1" dirty="0">
              <a:latin typeface="Calibri" charset="0"/>
              <a:ea typeface="DengXian" charset="-122"/>
              <a:cs typeface="Times New Roman" charset="0"/>
            </a:endParaRPr>
          </a:p>
          <a:p>
            <a:endParaRPr lang="en-US" dirty="0"/>
          </a:p>
        </p:txBody>
      </p:sp>
    </p:spTree>
    <p:extLst>
      <p:ext uri="{BB962C8B-B14F-4D97-AF65-F5344CB8AC3E}">
        <p14:creationId xmlns:p14="http://schemas.microsoft.com/office/powerpoint/2010/main" val="1137267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448</TotalTime>
  <Words>2203</Words>
  <Application>Microsoft Macintosh PowerPoint</Application>
  <PresentationFormat>Widescreen</PresentationFormat>
  <Paragraphs>321</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Courier</vt:lpstr>
      <vt:lpstr>DengXian</vt:lpstr>
      <vt:lpstr>Times New Roman</vt:lpstr>
      <vt:lpstr>华文楷体</vt:lpstr>
      <vt:lpstr>Parallax</vt:lpstr>
      <vt:lpstr>Motor Vehicle Collisions in New York City:</vt:lpstr>
      <vt:lpstr>Background</vt:lpstr>
      <vt:lpstr>Exploratory Data Analysis (EDA) and Survey of Existing Research </vt:lpstr>
      <vt:lpstr>PowerPoint Presentation</vt:lpstr>
      <vt:lpstr>EDA and Survey of Existing Research (Cont’d)</vt:lpstr>
      <vt:lpstr>Refining the Research Question Based on EDA</vt:lpstr>
      <vt:lpstr>Is it a S.M.A.R.T. Question?</vt:lpstr>
      <vt:lpstr>Defining “Dangerous”</vt:lpstr>
      <vt:lpstr>Defining “Dangerous” (Cont’d)</vt:lpstr>
      <vt:lpstr>PowerPoint Presentation</vt:lpstr>
      <vt:lpstr>Correlation between number of people injured and killed against time </vt:lpstr>
      <vt:lpstr>Defining “Time of Day” </vt:lpstr>
      <vt:lpstr>  Are the number of people injured and killed different for different time of day? </vt:lpstr>
      <vt:lpstr>Which time of day were the largest of people injured and killed? </vt:lpstr>
      <vt:lpstr>Which time had largest mean number of people injured and killed? </vt:lpstr>
      <vt:lpstr>Are the number of people injured and killed at late night different from all other times of day? </vt:lpstr>
      <vt:lpstr>Are the number of people injured and killed at late night different from EACH of the other times of day? </vt:lpstr>
      <vt:lpstr>So, what is the most dangerous time of day? </vt:lpstr>
      <vt:lpstr>So, what is the most dangerous time of day? (Cont’d) </vt:lpstr>
      <vt:lpstr>PowerPoint Presentation</vt:lpstr>
      <vt:lpstr>Motor Vehicle Collision Density in NYC</vt:lpstr>
      <vt:lpstr>Questions?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Vehicle Collisions in New York City:</dc:title>
  <dc:creator>Nelson Foster</dc:creator>
  <cp:lastModifiedBy>Nelson Foster</cp:lastModifiedBy>
  <cp:revision>21</cp:revision>
  <dcterms:created xsi:type="dcterms:W3CDTF">2017-03-04T03:47:54Z</dcterms:created>
  <dcterms:modified xsi:type="dcterms:W3CDTF">2017-03-06T23:55:14Z</dcterms:modified>
</cp:coreProperties>
</file>